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50" d="100"/>
          <a:sy n="150" d="100"/>
        </p:scale>
        <p:origin x="5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5429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B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239305" cy="10287000"/>
          </a:xfrm>
          <a:prstGeom prst="rect">
            <a:avLst/>
          </a:prstGeom>
          <a:solidFill>
            <a:srgbClr val="102A4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" name="Image 0" descr="gen-dedup-94658ba5d90993649f9c6d124c4cbfe1.png"/>
          <p:cNvPicPr>
            <a:picLocks noChangeAspect="1"/>
          </p:cNvPicPr>
          <p:nvPr/>
        </p:nvPicPr>
        <p:blipFill>
          <a:blip r:embed="rId3"/>
          <a:srcRect l="-400" r="-400"/>
          <a:stretch/>
        </p:blipFill>
        <p:spPr>
          <a:xfrm>
            <a:off x="7239305" y="0"/>
            <a:ext cx="19202" cy="10287000"/>
          </a:xfrm>
          <a:prstGeom prst="rect">
            <a:avLst/>
          </a:prstGeom>
        </p:spPr>
      </p:pic>
      <p:pic>
        <p:nvPicPr>
          <p:cNvPr id="4" name="Image 1" descr="gen-dedup-22150972615a129f38204c7b028fa96f.png"/>
          <p:cNvPicPr>
            <a:picLocks noChangeAspect="1"/>
          </p:cNvPicPr>
          <p:nvPr/>
        </p:nvPicPr>
        <p:blipFill>
          <a:blip r:embed="rId4"/>
          <a:srcRect t="-400" b="-400"/>
          <a:stretch/>
        </p:blipFill>
        <p:spPr>
          <a:xfrm>
            <a:off x="857707" y="1333195"/>
            <a:ext cx="1143000" cy="19202"/>
          </a:xfrm>
          <a:prstGeom prst="rect">
            <a:avLst/>
          </a:prstGeom>
        </p:spPr>
      </p:pic>
      <p:pic>
        <p:nvPicPr>
          <p:cNvPr id="5" name="Image 2" descr="gen-dedup-5a6140be75aff8b6de228df3c09d87b0.png"/>
          <p:cNvPicPr>
            <a:picLocks noChangeAspect="1"/>
          </p:cNvPicPr>
          <p:nvPr/>
        </p:nvPicPr>
        <p:blipFill>
          <a:blip r:embed="rId5"/>
          <a:srcRect t="-420" b="-420"/>
          <a:stretch/>
        </p:blipFill>
        <p:spPr>
          <a:xfrm>
            <a:off x="8382305" y="4953305"/>
            <a:ext cx="761695" cy="19202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8382305" y="7286854"/>
            <a:ext cx="3638398" cy="1257300"/>
          </a:xfrm>
          <a:prstGeom prst="rect">
            <a:avLst/>
          </a:prstGeom>
          <a:solidFill>
            <a:srgbClr val="ECE5D2"/>
          </a:solidFill>
          <a:ln w="12700">
            <a:solidFill>
              <a:srgbClr val="BFB6A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7" name="Image 3" descr="gen-dedup-13d9359488ee90e9119a4cc0324afedf.png"/>
          <p:cNvPicPr>
            <a:picLocks noChangeAspect="1"/>
          </p:cNvPicPr>
          <p:nvPr/>
        </p:nvPicPr>
        <p:blipFill>
          <a:blip r:embed="rId6"/>
          <a:srcRect t="-2061" b="-2061"/>
          <a:stretch/>
        </p:blipFill>
        <p:spPr>
          <a:xfrm>
            <a:off x="12382805" y="7524598"/>
            <a:ext cx="9144" cy="761695"/>
          </a:xfrm>
          <a:prstGeom prst="rect">
            <a:avLst/>
          </a:prstGeom>
        </p:spPr>
      </p:pic>
      <p:sp>
        <p:nvSpPr>
          <p:cNvPr id="8" name="Shape 2"/>
          <p:cNvSpPr/>
          <p:nvPr/>
        </p:nvSpPr>
        <p:spPr>
          <a:xfrm>
            <a:off x="12763195" y="7286854"/>
            <a:ext cx="3638398" cy="1257300"/>
          </a:xfrm>
          <a:prstGeom prst="rect">
            <a:avLst/>
          </a:prstGeom>
          <a:solidFill>
            <a:srgbClr val="102A43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9" name="Image 4" descr="gen-dedup-5f5d3459ecd80e7952c63aefca373c01.jpg"/>
          <p:cNvPicPr>
            <a:picLocks noChangeAspect="1"/>
          </p:cNvPicPr>
          <p:nvPr/>
        </p:nvPicPr>
        <p:blipFill>
          <a:blip r:embed="rId7"/>
          <a:srcRect l="-2417" r="-2417"/>
          <a:stretch/>
        </p:blipFill>
        <p:spPr>
          <a:xfrm>
            <a:off x="8591702" y="7401154"/>
            <a:ext cx="3200400" cy="1009498"/>
          </a:xfrm>
          <a:prstGeom prst="rect">
            <a:avLst/>
          </a:prstGeom>
        </p:spPr>
      </p:pic>
      <p:pic>
        <p:nvPicPr>
          <p:cNvPr id="10" name="Image 5" descr="gen-dedup-a011530b9fc5c8a4c0fd8630c195cb6b.jpg"/>
          <p:cNvPicPr>
            <a:picLocks noChangeAspect="1"/>
          </p:cNvPicPr>
          <p:nvPr/>
        </p:nvPicPr>
        <p:blipFill>
          <a:blip r:embed="rId8"/>
          <a:srcRect l="-16400" r="-16400"/>
          <a:stretch/>
        </p:blipFill>
        <p:spPr>
          <a:xfrm>
            <a:off x="13049402" y="7448702"/>
            <a:ext cx="3047695" cy="914400"/>
          </a:xfrm>
          <a:prstGeom prst="rect">
            <a:avLst/>
          </a:prstGeom>
        </p:spPr>
      </p:pic>
      <p:sp>
        <p:nvSpPr>
          <p:cNvPr id="11" name="Text 3"/>
          <p:cNvSpPr txBox="1"/>
          <p:nvPr/>
        </p:nvSpPr>
        <p:spPr>
          <a:xfrm>
            <a:off x="857707" y="857707"/>
            <a:ext cx="241493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231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Dossier expert · 2025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857707" y="7810805"/>
            <a:ext cx="5715000" cy="14575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0" b="1" kern="0" spc="-540" dirty="0">
                <a:solidFill>
                  <a:srgbClr val="F4EDDD">
                    <a:alpha val="10000"/>
                  </a:srgbClr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OA</a:t>
            </a:r>
            <a:endParaRPr lang="en-US" sz="13500" dirty="0"/>
          </a:p>
        </p:txBody>
      </p:sp>
      <p:sp>
        <p:nvSpPr>
          <p:cNvPr id="13" name="Text 5"/>
          <p:cNvSpPr txBox="1"/>
          <p:nvPr/>
        </p:nvSpPr>
        <p:spPr>
          <a:xfrm>
            <a:off x="857707" y="1904695"/>
            <a:ext cx="5906110" cy="18672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4800" b="1" kern="0" spc="-96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Cahier des</a:t>
            </a:r>
            <a:endParaRPr lang="en-US" sz="4800" dirty="0"/>
          </a:p>
          <a:p>
            <a:pPr marL="0" indent="0" algn="l">
              <a:lnSpc>
                <a:spcPct val="102000"/>
              </a:lnSpc>
              <a:buNone/>
            </a:pPr>
            <a:r>
              <a:rPr lang="en-US" sz="4800" b="1" kern="0" spc="-96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charges</a:t>
            </a:r>
            <a:endParaRPr lang="en-US" sz="4800" dirty="0"/>
          </a:p>
          <a:p>
            <a:pPr marL="0" indent="0" algn="l">
              <a:lnSpc>
                <a:spcPct val="102000"/>
              </a:lnSpc>
              <a:buNone/>
            </a:pPr>
            <a:r>
              <a:rPr lang="en-US" sz="4800" b="1" kern="0" spc="-96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des OA</a:t>
            </a:r>
            <a:endParaRPr lang="en-US" sz="4800" dirty="0"/>
          </a:p>
        </p:txBody>
      </p:sp>
      <p:sp>
        <p:nvSpPr>
          <p:cNvPr id="14" name="Text 6"/>
          <p:cNvSpPr txBox="1"/>
          <p:nvPr/>
        </p:nvSpPr>
        <p:spPr>
          <a:xfrm>
            <a:off x="857707" y="5810098"/>
            <a:ext cx="5906110" cy="9336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1800" dirty="0">
                <a:solidFill>
                  <a:srgbClr val="E2D9C2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Rôle et obligations de l'expert : ce que le cahier des charges attend de vous, réunion par réunion, dossier par dossier.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857707" y="9239098"/>
            <a:ext cx="59061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9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Décision n° 2025.0xxx/DC/SEVOQSS — 6 novembre 2025 · HAS / AFU</a:t>
            </a:r>
            <a:endParaRPr lang="en-US" sz="975" dirty="0"/>
          </a:p>
        </p:txBody>
      </p:sp>
      <p:sp>
        <p:nvSpPr>
          <p:cNvPr id="16" name="Text 8"/>
          <p:cNvSpPr txBox="1"/>
          <p:nvPr/>
        </p:nvSpPr>
        <p:spPr>
          <a:xfrm>
            <a:off x="8382305" y="1429207"/>
            <a:ext cx="8382305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b="1" kern="0" spc="312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Réunion des experts AFU · 13 / 10 / 2026</a:t>
            </a:r>
            <a:endParaRPr lang="en-US" sz="975" dirty="0"/>
          </a:p>
        </p:txBody>
      </p:sp>
      <p:sp>
        <p:nvSpPr>
          <p:cNvPr id="17" name="Text 9"/>
          <p:cNvSpPr txBox="1"/>
          <p:nvPr/>
        </p:nvSpPr>
        <p:spPr>
          <a:xfrm>
            <a:off x="8382305" y="1904695"/>
            <a:ext cx="8382305" cy="1448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3300" kern="0" spc="-33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Rappeler, en une</a:t>
            </a:r>
            <a:r>
              <a:rPr lang="en-US" sz="3300" i="1" kern="0" spc="-33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douzaine</a:t>
            </a:r>
            <a:r>
              <a:rPr lang="en-US" sz="3300" kern="0" spc="-33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de pages,</a:t>
            </a:r>
            <a:endParaRPr lang="en-US" sz="33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3300" kern="0" spc="-33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ce que l'organisme agréé</a:t>
            </a:r>
            <a:endParaRPr lang="en-US" sz="33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3300" kern="0" spc="-33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et son expert doivent à la HAS</a:t>
            </a:r>
            <a:r>
              <a:rPr lang="en-US" sz="3300" kern="0" spc="-33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.</a:t>
            </a:r>
            <a:endParaRPr lang="en-US" sz="3300" dirty="0"/>
          </a:p>
        </p:txBody>
      </p:sp>
      <p:sp>
        <p:nvSpPr>
          <p:cNvPr id="18" name="Text 10"/>
          <p:cNvSpPr txBox="1"/>
          <p:nvPr/>
        </p:nvSpPr>
        <p:spPr>
          <a:xfrm>
            <a:off x="8382305" y="5143500"/>
            <a:ext cx="8382305" cy="514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Délais, bilans, EIAS, contradictoire, REX, RGPD, indépendance — votre périmètre d'action, vos engagements, vos marges de manœuvre.</a:t>
            </a:r>
            <a:endParaRPr lang="en-US" sz="1350" dirty="0"/>
          </a:p>
        </p:txBody>
      </p:sp>
      <p:sp>
        <p:nvSpPr>
          <p:cNvPr id="19" name="Text 11"/>
          <p:cNvSpPr txBox="1"/>
          <p:nvPr/>
        </p:nvSpPr>
        <p:spPr>
          <a:xfrm>
            <a:off x="8382305" y="8762695"/>
            <a:ext cx="8001000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kern="0" spc="162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Avec — Association Française d'Urologie · Haute Autorité de Santé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B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4953305"/>
            <a:ext cx="4953305" cy="4095598"/>
          </a:xfrm>
          <a:prstGeom prst="rect">
            <a:avLst/>
          </a:prstGeom>
          <a:solidFill>
            <a:srgbClr val="102A4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6476695" y="4953305"/>
            <a:ext cx="5352898" cy="411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12191695" y="4953305"/>
            <a:ext cx="5009998" cy="4095598"/>
          </a:xfrm>
          <a:prstGeom prst="rect">
            <a:avLst/>
          </a:prstGeom>
          <a:solidFill>
            <a:srgbClr val="F2EBD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12191695" y="4953305"/>
            <a:ext cx="57607" cy="4095598"/>
          </a:xfrm>
          <a:prstGeom prst="rect">
            <a:avLst/>
          </a:prstGeom>
          <a:solidFill>
            <a:srgbClr val="C49B4A"/>
          </a:solidFill>
          <a:ln w="12700">
            <a:solidFill>
              <a:srgbClr val="C49B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6" name="Image 0" descr="gen-dedup-74503aa3033dcb90e58ed88103f37aa9.png"/>
          <p:cNvPicPr>
            <a:picLocks noChangeAspect="1"/>
          </p:cNvPicPr>
          <p:nvPr/>
        </p:nvPicPr>
        <p:blipFill>
          <a:blip r:embed="rId3"/>
          <a:srcRect l="-2083" r="-2083"/>
          <a:stretch/>
        </p:blipFill>
        <p:spPr>
          <a:xfrm>
            <a:off x="1143000" y="9810598"/>
            <a:ext cx="16002000" cy="914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43000" y="761695"/>
            <a:ext cx="5715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b="1" kern="0" spc="312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 · Cadre</a:t>
            </a:r>
            <a:endParaRPr lang="en-US" sz="975" dirty="0"/>
          </a:p>
        </p:txBody>
      </p:sp>
      <p:sp>
        <p:nvSpPr>
          <p:cNvPr id="8" name="Text 5"/>
          <p:cNvSpPr txBox="1"/>
          <p:nvPr/>
        </p:nvSpPr>
        <p:spPr>
          <a:xfrm>
            <a:off x="15620695" y="761695"/>
            <a:ext cx="1905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 / 12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1143000" y="1333195"/>
            <a:ext cx="14287500" cy="1286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4800" b="1" kern="0" spc="-96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 cadre</a:t>
            </a:r>
            <a:endParaRPr lang="en-US" sz="480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4800" b="1" kern="0" spc="-96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réglementaire</a:t>
            </a:r>
            <a:r>
              <a:rPr lang="en-US" sz="4800" b="1" kern="0" spc="-96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.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3238805"/>
            <a:ext cx="10478110" cy="6291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Trois acteurs, deux textes, une mission : faire progresser la qualité des pratiques individuelles et collectives par l'analyse des événements et l'amélioration continue.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524305" y="5333695"/>
            <a:ext cx="190561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Acteur 01</a:t>
            </a:r>
            <a:endParaRPr lang="en-US" sz="825" dirty="0"/>
          </a:p>
        </p:txBody>
      </p:sp>
      <p:sp>
        <p:nvSpPr>
          <p:cNvPr id="12" name="Text 9"/>
          <p:cNvSpPr txBox="1"/>
          <p:nvPr/>
        </p:nvSpPr>
        <p:spPr>
          <a:xfrm>
            <a:off x="1524305" y="5715000"/>
            <a:ext cx="419161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HAS</a:t>
            </a:r>
            <a:endParaRPr lang="en-US" sz="3600" dirty="0"/>
          </a:p>
        </p:txBody>
      </p:sp>
      <p:sp>
        <p:nvSpPr>
          <p:cNvPr id="13" name="Text 10"/>
          <p:cNvSpPr txBox="1"/>
          <p:nvPr/>
        </p:nvSpPr>
        <p:spPr>
          <a:xfrm>
            <a:off x="1524305" y="6248095"/>
            <a:ext cx="419161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Haute Autorité de Santé</a:t>
            </a:r>
            <a:endParaRPr lang="en-US" sz="1350" dirty="0"/>
          </a:p>
        </p:txBody>
      </p:sp>
      <p:sp>
        <p:nvSpPr>
          <p:cNvPr id="14" name="Text 11"/>
          <p:cNvSpPr txBox="1"/>
          <p:nvPr/>
        </p:nvSpPr>
        <p:spPr>
          <a:xfrm>
            <a:off x="1524305" y="7239305"/>
            <a:ext cx="419161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92"/>
              </a:lnSpc>
              <a:buNone/>
            </a:pPr>
            <a:r>
              <a:rPr lang="en-US" sz="1350" dirty="0">
                <a:solidFill>
                  <a:srgbClr val="E2D9C2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Agrée l'organisme, approuve le référentiel risque de la spécialité, contrôle, statue sur les dossiers et peut clôturer un dossier.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6858000" y="5333695"/>
            <a:ext cx="190561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Acteur 02</a:t>
            </a:r>
            <a:endParaRPr lang="en-US" sz="825" dirty="0"/>
          </a:p>
        </p:txBody>
      </p:sp>
      <p:sp>
        <p:nvSpPr>
          <p:cNvPr id="16" name="Text 13"/>
          <p:cNvSpPr txBox="1"/>
          <p:nvPr/>
        </p:nvSpPr>
        <p:spPr>
          <a:xfrm>
            <a:off x="6858000" y="5715000"/>
            <a:ext cx="4572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L'OA</a:t>
            </a:r>
            <a:endParaRPr lang="en-US" sz="3600" dirty="0"/>
          </a:p>
        </p:txBody>
      </p:sp>
      <p:sp>
        <p:nvSpPr>
          <p:cNvPr id="17" name="Text 14"/>
          <p:cNvSpPr txBox="1"/>
          <p:nvPr/>
        </p:nvSpPr>
        <p:spPr>
          <a:xfrm>
            <a:off x="6858000" y="6248095"/>
            <a:ext cx="457200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L'organisme agréé — ici l'AFU</a:t>
            </a:r>
            <a:endParaRPr lang="en-US" sz="1350" dirty="0"/>
          </a:p>
        </p:txBody>
      </p:sp>
      <p:sp>
        <p:nvSpPr>
          <p:cNvPr id="18" name="Text 15"/>
          <p:cNvSpPr txBox="1"/>
          <p:nvPr/>
        </p:nvSpPr>
        <p:spPr>
          <a:xfrm>
            <a:off x="6858000" y="7239305"/>
            <a:ext cx="4572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92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Anime le programme, instruit les demandes et bilans, recrute et forme les experts, restitue ses enseignements à la HAS.</a:t>
            </a:r>
            <a:endParaRPr lang="en-US" sz="1350" dirty="0"/>
          </a:p>
        </p:txBody>
      </p:sp>
      <p:sp>
        <p:nvSpPr>
          <p:cNvPr id="19" name="Text 16"/>
          <p:cNvSpPr txBox="1"/>
          <p:nvPr/>
        </p:nvSpPr>
        <p:spPr>
          <a:xfrm>
            <a:off x="12630607" y="5333695"/>
            <a:ext cx="22860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Acteur 03</a:t>
            </a:r>
            <a:endParaRPr lang="en-US" sz="825" dirty="0"/>
          </a:p>
        </p:txBody>
      </p:sp>
      <p:sp>
        <p:nvSpPr>
          <p:cNvPr id="20" name="Text 17"/>
          <p:cNvSpPr txBox="1"/>
          <p:nvPr/>
        </p:nvSpPr>
        <p:spPr>
          <a:xfrm>
            <a:off x="12630607" y="5715000"/>
            <a:ext cx="419161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L'expert</a:t>
            </a:r>
            <a:endParaRPr lang="en-US" sz="3600" dirty="0"/>
          </a:p>
        </p:txBody>
      </p:sp>
      <p:sp>
        <p:nvSpPr>
          <p:cNvPr id="21" name="Text 18"/>
          <p:cNvSpPr txBox="1"/>
          <p:nvPr/>
        </p:nvSpPr>
        <p:spPr>
          <a:xfrm>
            <a:off x="12630607" y="6248095"/>
            <a:ext cx="419161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Médecin de la spécialité agréé</a:t>
            </a:r>
            <a:endParaRPr lang="en-US" sz="1350" dirty="0"/>
          </a:p>
        </p:txBody>
      </p:sp>
      <p:sp>
        <p:nvSpPr>
          <p:cNvPr id="22" name="Text 19"/>
          <p:cNvSpPr txBox="1"/>
          <p:nvPr/>
        </p:nvSpPr>
        <p:spPr>
          <a:xfrm>
            <a:off x="12630607" y="7267651"/>
            <a:ext cx="3653028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Instruit chaque dossier avec un médecin</a:t>
            </a:r>
            <a:endParaRPr lang="en-US" sz="1350" dirty="0"/>
          </a:p>
        </p:txBody>
      </p:sp>
      <p:sp>
        <p:nvSpPr>
          <p:cNvPr id="23" name="Text 20"/>
          <p:cNvSpPr txBox="1"/>
          <p:nvPr/>
        </p:nvSpPr>
        <p:spPr>
          <a:xfrm>
            <a:off x="12630607" y="7267651"/>
            <a:ext cx="4134002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92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ou une équipe, motive ses décisions, accompagne et propose le programme.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143000" y="9430207"/>
            <a:ext cx="9144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9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Articles D. 4135-2 et D. 4135-5 du code de la santé publique · Décision n° 2025.0xxx/DC/SEVOQSS du 6 novembre 2025</a:t>
            </a:r>
            <a:endParaRPr lang="en-US" sz="975" dirty="0"/>
          </a:p>
        </p:txBody>
      </p:sp>
      <p:sp>
        <p:nvSpPr>
          <p:cNvPr id="25" name="Text 22"/>
          <p:cNvSpPr txBox="1"/>
          <p:nvPr/>
        </p:nvSpPr>
        <p:spPr>
          <a:xfrm>
            <a:off x="1143000" y="9924898"/>
            <a:ext cx="12192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1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Réunion des experts AFU · 13 / 10 / 2026</a:t>
            </a:r>
            <a:endParaRPr lang="en-US" sz="9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4953305"/>
            <a:ext cx="5143500" cy="2124151"/>
          </a:xfrm>
          <a:prstGeom prst="rect">
            <a:avLst/>
          </a:prstGeom>
          <a:solidFill>
            <a:srgbClr val="F2EBD9">
              <a:alpha val="6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1143000" y="4953305"/>
            <a:ext cx="5143500" cy="28346"/>
          </a:xfrm>
          <a:prstGeom prst="rect">
            <a:avLst/>
          </a:prstGeom>
          <a:solidFill>
            <a:srgbClr val="C49B4A"/>
          </a:solidFill>
          <a:ln w="12700">
            <a:solidFill>
              <a:srgbClr val="C49B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6572707" y="4953305"/>
            <a:ext cx="5143500" cy="2124151"/>
          </a:xfrm>
          <a:prstGeom prst="rect">
            <a:avLst/>
          </a:prstGeom>
          <a:solidFill>
            <a:srgbClr val="F2EBD9">
              <a:alpha val="6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6572707" y="4953305"/>
            <a:ext cx="5143500" cy="28346"/>
          </a:xfrm>
          <a:prstGeom prst="rect">
            <a:avLst/>
          </a:prstGeom>
          <a:solidFill>
            <a:srgbClr val="C49B4A"/>
          </a:solidFill>
          <a:ln w="12700">
            <a:solidFill>
              <a:srgbClr val="C49B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12001500" y="4953305"/>
            <a:ext cx="5143500" cy="2124151"/>
          </a:xfrm>
          <a:prstGeom prst="rect">
            <a:avLst/>
          </a:prstGeom>
          <a:solidFill>
            <a:srgbClr val="F2EBD9">
              <a:alpha val="6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12001500" y="4953305"/>
            <a:ext cx="5143500" cy="28346"/>
          </a:xfrm>
          <a:prstGeom prst="rect">
            <a:avLst/>
          </a:prstGeom>
          <a:solidFill>
            <a:srgbClr val="B33A3A"/>
          </a:solidFill>
          <a:ln w="12700">
            <a:solidFill>
              <a:srgbClr val="B33A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1143000" y="7239305"/>
            <a:ext cx="5143500" cy="2124151"/>
          </a:xfrm>
          <a:prstGeom prst="rect">
            <a:avLst/>
          </a:prstGeom>
          <a:solidFill>
            <a:srgbClr val="F2EBD9">
              <a:alpha val="6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Shape 7"/>
          <p:cNvSpPr/>
          <p:nvPr/>
        </p:nvSpPr>
        <p:spPr>
          <a:xfrm>
            <a:off x="1143000" y="7239305"/>
            <a:ext cx="5143500" cy="28346"/>
          </a:xfrm>
          <a:prstGeom prst="rect">
            <a:avLst/>
          </a:prstGeom>
          <a:solidFill>
            <a:srgbClr val="2C7A66"/>
          </a:solidFill>
          <a:ln w="12700">
            <a:solidFill>
              <a:srgbClr val="2C7A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" name="Shape 8"/>
          <p:cNvSpPr/>
          <p:nvPr/>
        </p:nvSpPr>
        <p:spPr>
          <a:xfrm>
            <a:off x="6572707" y="7239305"/>
            <a:ext cx="5143500" cy="2124151"/>
          </a:xfrm>
          <a:prstGeom prst="rect">
            <a:avLst/>
          </a:prstGeom>
          <a:solidFill>
            <a:srgbClr val="F2EBD9">
              <a:alpha val="6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Shape 9"/>
          <p:cNvSpPr/>
          <p:nvPr/>
        </p:nvSpPr>
        <p:spPr>
          <a:xfrm>
            <a:off x="6572707" y="7239305"/>
            <a:ext cx="5143500" cy="28346"/>
          </a:xfrm>
          <a:prstGeom prst="rect">
            <a:avLst/>
          </a:prstGeom>
          <a:solidFill>
            <a:srgbClr val="2C7A66"/>
          </a:solidFill>
          <a:ln w="12700">
            <a:solidFill>
              <a:srgbClr val="2C7A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2" name="Shape 10"/>
          <p:cNvSpPr/>
          <p:nvPr/>
        </p:nvSpPr>
        <p:spPr>
          <a:xfrm>
            <a:off x="12001500" y="7239305"/>
            <a:ext cx="5143500" cy="1933956"/>
          </a:xfrm>
          <a:prstGeom prst="rect">
            <a:avLst/>
          </a:prstGeom>
          <a:solidFill>
            <a:srgbClr val="F2EBD9">
              <a:alpha val="6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Shape 11"/>
          <p:cNvSpPr/>
          <p:nvPr/>
        </p:nvSpPr>
        <p:spPr>
          <a:xfrm>
            <a:off x="12001500" y="7239305"/>
            <a:ext cx="5143500" cy="28346"/>
          </a:xfrm>
          <a:prstGeom prst="rect">
            <a:avLst/>
          </a:prstGeom>
          <a:solidFill>
            <a:srgbClr val="2C7A66"/>
          </a:solidFill>
          <a:ln w="12700">
            <a:solidFill>
              <a:srgbClr val="2C7A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4" name="Image 0" descr="gen-dedup-68127a8a26ac03445d08afed1b3c40bd.png"/>
          <p:cNvPicPr>
            <a:picLocks noChangeAspect="1"/>
          </p:cNvPicPr>
          <p:nvPr/>
        </p:nvPicPr>
        <p:blipFill>
          <a:blip r:embed="rId3"/>
          <a:srcRect l="-2083" r="-2083"/>
          <a:stretch/>
        </p:blipFill>
        <p:spPr>
          <a:xfrm>
            <a:off x="1143000" y="9620402"/>
            <a:ext cx="16002000" cy="9144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1143000" y="761695"/>
            <a:ext cx="5715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b="1" kern="0" spc="312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 · Missions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15620695" y="761695"/>
            <a:ext cx="1905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 / 12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1143000" y="1238098"/>
            <a:ext cx="142875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300" b="1" kern="0" spc="-158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Six missions</a:t>
            </a:r>
            <a:r>
              <a:rPr lang="en-US" sz="6300" b="1" kern="0" spc="-158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,</a:t>
            </a:r>
            <a:endParaRPr lang="en-US" sz="6300" dirty="0"/>
          </a:p>
          <a:p>
            <a:pPr marL="0" indent="0" algn="l">
              <a:lnSpc>
                <a:spcPct val="100000"/>
              </a:lnSpc>
              <a:buNone/>
            </a:pPr>
            <a:r>
              <a:rPr lang="en-US" sz="6300" b="1" i="1" kern="0" spc="-158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une seule posture.</a:t>
            </a:r>
            <a:endParaRPr lang="en-US" sz="6300" dirty="0"/>
          </a:p>
        </p:txBody>
      </p:sp>
      <p:sp>
        <p:nvSpPr>
          <p:cNvPr id="18" name="Text 15"/>
          <p:cNvSpPr txBox="1"/>
          <p:nvPr/>
        </p:nvSpPr>
        <p:spPr>
          <a:xfrm>
            <a:off x="1143000" y="3810305"/>
            <a:ext cx="8572500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500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 cahier des charges détaille ce que l'organisme agréé doit à la HAS. Voici les six périmètres opérationnels dans lesquels vous intervenez en tant qu'expert.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4097305" y="1238098"/>
            <a:ext cx="3238805" cy="22677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21000" b="1" kern="0" spc="-840" dirty="0">
                <a:solidFill>
                  <a:srgbClr val="C49B4A">
                    <a:alpha val="30000"/>
                  </a:srgbClr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6</a:t>
            </a:r>
            <a:endParaRPr lang="en-US" sz="21000" dirty="0"/>
          </a:p>
        </p:txBody>
      </p:sp>
      <p:sp>
        <p:nvSpPr>
          <p:cNvPr id="20" name="Text 17"/>
          <p:cNvSpPr txBox="1"/>
          <p:nvPr/>
        </p:nvSpPr>
        <p:spPr>
          <a:xfrm>
            <a:off x="1429207" y="5238598"/>
            <a:ext cx="737921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kern="0" spc="-135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4500" dirty="0"/>
          </a:p>
        </p:txBody>
      </p:sp>
      <p:sp>
        <p:nvSpPr>
          <p:cNvPr id="21" name="Text 18"/>
          <p:cNvSpPr txBox="1"/>
          <p:nvPr/>
        </p:nvSpPr>
        <p:spPr>
          <a:xfrm>
            <a:off x="2286000" y="5333695"/>
            <a:ext cx="38103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Élaborer le programme</a:t>
            </a:r>
            <a:endParaRPr lang="en-US" sz="1950" dirty="0"/>
          </a:p>
        </p:txBody>
      </p:sp>
      <p:sp>
        <p:nvSpPr>
          <p:cNvPr id="22" name="Text 19"/>
          <p:cNvSpPr txBox="1"/>
          <p:nvPr/>
        </p:nvSpPr>
        <p:spPr>
          <a:xfrm>
            <a:off x="2286000" y="5810098"/>
            <a:ext cx="3810305" cy="476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49"/>
              </a:lnSpc>
              <a:buNone/>
            </a:pPr>
            <a:r>
              <a:rPr lang="en-US" sz="1275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Construire et tenir à jour le référentiel risque de la spécialité, validé par la HAS tous les deux ans.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6858000" y="5238598"/>
            <a:ext cx="737921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kern="0" spc="-135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4500" dirty="0"/>
          </a:p>
        </p:txBody>
      </p:sp>
      <p:sp>
        <p:nvSpPr>
          <p:cNvPr id="24" name="Text 21"/>
          <p:cNvSpPr txBox="1"/>
          <p:nvPr/>
        </p:nvSpPr>
        <p:spPr>
          <a:xfrm>
            <a:off x="7715707" y="5333695"/>
            <a:ext cx="426019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Instruire dossiers &amp; bilans</a:t>
            </a:r>
            <a:endParaRPr lang="en-US" sz="1950" dirty="0"/>
          </a:p>
        </p:txBody>
      </p:sp>
      <p:sp>
        <p:nvSpPr>
          <p:cNvPr id="25" name="Text 22"/>
          <p:cNvSpPr txBox="1"/>
          <p:nvPr/>
        </p:nvSpPr>
        <p:spPr>
          <a:xfrm>
            <a:off x="7715707" y="5810098"/>
            <a:ext cx="3810305" cy="7050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49"/>
              </a:lnSpc>
              <a:buNone/>
            </a:pPr>
            <a:r>
              <a:rPr lang="en-US" sz="1275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Engagements, demandes d'accréditation, bilans annuels — chaque dossier reçoit un avis motivé dans les délais.</a:t>
            </a:r>
            <a:endParaRPr lang="en-US" sz="1275" dirty="0"/>
          </a:p>
        </p:txBody>
      </p:sp>
      <p:sp>
        <p:nvSpPr>
          <p:cNvPr id="26" name="Text 23"/>
          <p:cNvSpPr txBox="1"/>
          <p:nvPr/>
        </p:nvSpPr>
        <p:spPr>
          <a:xfrm>
            <a:off x="12287707" y="5238598"/>
            <a:ext cx="737921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kern="0" spc="-135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4500" dirty="0"/>
          </a:p>
        </p:txBody>
      </p:sp>
      <p:sp>
        <p:nvSpPr>
          <p:cNvPr id="27" name="Text 24"/>
          <p:cNvSpPr txBox="1"/>
          <p:nvPr/>
        </p:nvSpPr>
        <p:spPr>
          <a:xfrm>
            <a:off x="13144500" y="5333695"/>
            <a:ext cx="38103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Analyser les EIAS</a:t>
            </a:r>
            <a:endParaRPr lang="en-US" sz="1950" dirty="0"/>
          </a:p>
        </p:txBody>
      </p:sp>
      <p:sp>
        <p:nvSpPr>
          <p:cNvPr id="28" name="Text 25"/>
          <p:cNvSpPr txBox="1"/>
          <p:nvPr/>
        </p:nvSpPr>
        <p:spPr>
          <a:xfrm>
            <a:off x="13144500" y="5810098"/>
            <a:ext cx="3810305" cy="476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49"/>
              </a:lnSpc>
              <a:buNone/>
            </a:pPr>
            <a:r>
              <a:rPr lang="en-US" sz="1275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Examiner, demander si besoin des compléments, pseudonymiser, accepter ou refuser en 30 jours.</a:t>
            </a:r>
            <a:endParaRPr lang="en-US" sz="1275" dirty="0"/>
          </a:p>
        </p:txBody>
      </p:sp>
      <p:sp>
        <p:nvSpPr>
          <p:cNvPr id="29" name="Text 26"/>
          <p:cNvSpPr txBox="1"/>
          <p:nvPr/>
        </p:nvSpPr>
        <p:spPr>
          <a:xfrm>
            <a:off x="1429207" y="7524598"/>
            <a:ext cx="737921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kern="0" spc="-135" dirty="0">
                <a:solidFill>
                  <a:srgbClr val="2C7A6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4500" dirty="0"/>
          </a:p>
        </p:txBody>
      </p:sp>
      <p:sp>
        <p:nvSpPr>
          <p:cNvPr id="30" name="Text 27"/>
          <p:cNvSpPr txBox="1"/>
          <p:nvPr/>
        </p:nvSpPr>
        <p:spPr>
          <a:xfrm>
            <a:off x="2286000" y="7619695"/>
            <a:ext cx="38103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Animer les instances</a:t>
            </a:r>
            <a:endParaRPr lang="en-US" sz="1950" dirty="0"/>
          </a:p>
        </p:txBody>
      </p:sp>
      <p:sp>
        <p:nvSpPr>
          <p:cNvPr id="31" name="Text 28"/>
          <p:cNvSpPr txBox="1"/>
          <p:nvPr/>
        </p:nvSpPr>
        <p:spPr>
          <a:xfrm>
            <a:off x="2286000" y="8096098"/>
            <a:ext cx="3810305" cy="7050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49"/>
              </a:lnSpc>
              <a:buNone/>
            </a:pPr>
            <a:r>
              <a:rPr lang="en-US" sz="1275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Commission risque de la spécialité, commission interspécialité, rapport d'activité — la HAS attend une trace.</a:t>
            </a:r>
            <a:endParaRPr lang="en-US" sz="1275" dirty="0"/>
          </a:p>
        </p:txBody>
      </p:sp>
      <p:sp>
        <p:nvSpPr>
          <p:cNvPr id="32" name="Text 29"/>
          <p:cNvSpPr txBox="1"/>
          <p:nvPr/>
        </p:nvSpPr>
        <p:spPr>
          <a:xfrm>
            <a:off x="6858000" y="7524598"/>
            <a:ext cx="737921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kern="0" spc="-135" dirty="0">
                <a:solidFill>
                  <a:srgbClr val="2C7A6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05</a:t>
            </a:r>
            <a:endParaRPr lang="en-US" sz="4500" dirty="0"/>
          </a:p>
        </p:txBody>
      </p:sp>
      <p:sp>
        <p:nvSpPr>
          <p:cNvPr id="33" name="Text 30"/>
          <p:cNvSpPr txBox="1"/>
          <p:nvPr/>
        </p:nvSpPr>
        <p:spPr>
          <a:xfrm>
            <a:off x="7715707" y="7619695"/>
            <a:ext cx="3952951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Garantir cadres &amp; données</a:t>
            </a:r>
            <a:endParaRPr lang="en-US" sz="1950" dirty="0"/>
          </a:p>
        </p:txBody>
      </p:sp>
      <p:sp>
        <p:nvSpPr>
          <p:cNvPr id="34" name="Text 31"/>
          <p:cNvSpPr txBox="1"/>
          <p:nvPr/>
        </p:nvSpPr>
        <p:spPr>
          <a:xfrm>
            <a:off x="7715707" y="8096098"/>
            <a:ext cx="3810305" cy="476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49"/>
              </a:lnSpc>
              <a:buNone/>
            </a:pPr>
            <a:r>
              <a:rPr lang="en-US" sz="1275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RGPD, secret, intégrité, pseudonymisation — la donnée de santé ne se promène pas.</a:t>
            </a:r>
            <a:endParaRPr lang="en-US" sz="1275" dirty="0"/>
          </a:p>
        </p:txBody>
      </p:sp>
      <p:sp>
        <p:nvSpPr>
          <p:cNvPr id="35" name="Text 32"/>
          <p:cNvSpPr txBox="1"/>
          <p:nvPr/>
        </p:nvSpPr>
        <p:spPr>
          <a:xfrm>
            <a:off x="12287707" y="7524598"/>
            <a:ext cx="737921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kern="0" spc="-135" dirty="0">
                <a:solidFill>
                  <a:srgbClr val="2C7A6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06</a:t>
            </a:r>
            <a:endParaRPr lang="en-US" sz="4500" dirty="0"/>
          </a:p>
        </p:txBody>
      </p:sp>
      <p:sp>
        <p:nvSpPr>
          <p:cNvPr id="36" name="Text 33"/>
          <p:cNvSpPr txBox="1"/>
          <p:nvPr/>
        </p:nvSpPr>
        <p:spPr>
          <a:xfrm>
            <a:off x="13144500" y="7619695"/>
            <a:ext cx="38103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Recruter et former</a:t>
            </a:r>
            <a:endParaRPr lang="en-US" sz="1950" dirty="0"/>
          </a:p>
        </p:txBody>
      </p:sp>
      <p:sp>
        <p:nvSpPr>
          <p:cNvPr id="37" name="Text 34"/>
          <p:cNvSpPr txBox="1"/>
          <p:nvPr/>
        </p:nvSpPr>
        <p:spPr>
          <a:xfrm>
            <a:off x="13144500" y="8096098"/>
            <a:ext cx="3810305" cy="4764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49"/>
              </a:lnSpc>
              <a:buNone/>
            </a:pPr>
            <a:r>
              <a:rPr lang="en-US" sz="1275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Recrutement représentatif, formation initiale, formation continue, évaluation régulière des experts.</a:t>
            </a:r>
            <a:endParaRPr lang="en-US" sz="1275" dirty="0"/>
          </a:p>
        </p:txBody>
      </p:sp>
      <p:sp>
        <p:nvSpPr>
          <p:cNvPr id="38" name="Text 35"/>
          <p:cNvSpPr txBox="1"/>
          <p:nvPr/>
        </p:nvSpPr>
        <p:spPr>
          <a:xfrm>
            <a:off x="1143000" y="9753905"/>
            <a:ext cx="12192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15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Réunion des experts AFU · 13 / 10 / 2026</a:t>
            </a:r>
            <a:endParaRPr lang="en-US" sz="9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B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4572000"/>
            <a:ext cx="3238805" cy="4953305"/>
          </a:xfrm>
          <a:prstGeom prst="rect">
            <a:avLst/>
          </a:prstGeom>
          <a:solidFill>
            <a:srgbClr val="102A4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4762195" y="4572000"/>
            <a:ext cx="6372454" cy="1162202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4762195" y="4572000"/>
            <a:ext cx="75895" cy="1162202"/>
          </a:xfrm>
          <a:prstGeom prst="rect">
            <a:avLst/>
          </a:prstGeom>
          <a:solidFill>
            <a:srgbClr val="2C7A66"/>
          </a:solidFill>
          <a:ln w="12700">
            <a:solidFill>
              <a:srgbClr val="2C7A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4762195" y="5905195"/>
            <a:ext cx="6372454" cy="1162202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4762195" y="5905195"/>
            <a:ext cx="75895" cy="1162202"/>
          </a:xfrm>
          <a:prstGeom prst="rect">
            <a:avLst/>
          </a:prstGeom>
          <a:solidFill>
            <a:srgbClr val="B33A3A"/>
          </a:solidFill>
          <a:ln w="12700">
            <a:solidFill>
              <a:srgbClr val="B33A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4762195" y="7239305"/>
            <a:ext cx="6372454" cy="1162202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4762195" y="7239305"/>
            <a:ext cx="75895" cy="1162202"/>
          </a:xfrm>
          <a:prstGeom prst="rect">
            <a:avLst/>
          </a:prstGeom>
          <a:solidFill>
            <a:srgbClr val="154E8C"/>
          </a:solidFill>
          <a:ln w="12700">
            <a:solidFill>
              <a:srgbClr val="154E8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Shape 7"/>
          <p:cNvSpPr/>
          <p:nvPr/>
        </p:nvSpPr>
        <p:spPr>
          <a:xfrm>
            <a:off x="4762195" y="8572500"/>
            <a:ext cx="6372454" cy="972007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" name="Shape 8"/>
          <p:cNvSpPr/>
          <p:nvPr/>
        </p:nvSpPr>
        <p:spPr>
          <a:xfrm>
            <a:off x="4762195" y="8572500"/>
            <a:ext cx="75895" cy="972007"/>
          </a:xfrm>
          <a:prstGeom prst="rect">
            <a:avLst/>
          </a:prstGeom>
          <a:solidFill>
            <a:srgbClr val="154E8C"/>
          </a:solidFill>
          <a:ln w="12700">
            <a:solidFill>
              <a:srgbClr val="154E8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Shape 9"/>
          <p:cNvSpPr/>
          <p:nvPr/>
        </p:nvSpPr>
        <p:spPr>
          <a:xfrm>
            <a:off x="11430000" y="4572000"/>
            <a:ext cx="5734202" cy="4972507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2" name="Image 0" descr="gen-dedup-0efc48320e7ae8d4e927eae0a8fc7145.png"/>
          <p:cNvPicPr>
            <a:picLocks noChangeAspect="1"/>
          </p:cNvPicPr>
          <p:nvPr/>
        </p:nvPicPr>
        <p:blipFill>
          <a:blip r:embed="rId3"/>
          <a:srcRect t="-172" b="-172"/>
          <a:stretch/>
        </p:blipFill>
        <p:spPr>
          <a:xfrm>
            <a:off x="11811305" y="6476695"/>
            <a:ext cx="75895" cy="533095"/>
          </a:xfrm>
          <a:prstGeom prst="rect">
            <a:avLst/>
          </a:prstGeom>
        </p:spPr>
      </p:pic>
      <p:pic>
        <p:nvPicPr>
          <p:cNvPr id="13" name="Image 1" descr="gen-dedup-a7034c7b3a4783556bdfe308110fd51b.png"/>
          <p:cNvPicPr>
            <a:picLocks noChangeAspect="1"/>
          </p:cNvPicPr>
          <p:nvPr/>
        </p:nvPicPr>
        <p:blipFill>
          <a:blip r:embed="rId4"/>
          <a:srcRect t="-172" b="-172"/>
          <a:stretch/>
        </p:blipFill>
        <p:spPr>
          <a:xfrm>
            <a:off x="11811305" y="7524598"/>
            <a:ext cx="75895" cy="533095"/>
          </a:xfrm>
          <a:prstGeom prst="rect">
            <a:avLst/>
          </a:prstGeom>
        </p:spPr>
      </p:pic>
      <p:pic>
        <p:nvPicPr>
          <p:cNvPr id="14" name="Image 2" descr="gen-dedup-7d8b19b719b9063f98a8c00bd48da31d.png"/>
          <p:cNvPicPr>
            <a:picLocks noChangeAspect="1"/>
          </p:cNvPicPr>
          <p:nvPr/>
        </p:nvPicPr>
        <p:blipFill>
          <a:blip r:embed="rId5"/>
          <a:srcRect t="-172" b="-172"/>
          <a:stretch/>
        </p:blipFill>
        <p:spPr>
          <a:xfrm>
            <a:off x="11811305" y="8572500"/>
            <a:ext cx="75895" cy="533095"/>
          </a:xfrm>
          <a:prstGeom prst="rect">
            <a:avLst/>
          </a:prstGeom>
        </p:spPr>
      </p:pic>
      <p:pic>
        <p:nvPicPr>
          <p:cNvPr id="15" name="Image 3" descr="gen-dedup-74503aa3033dcb90e58ed88103f37aa9.png"/>
          <p:cNvPicPr>
            <a:picLocks noChangeAspect="1"/>
          </p:cNvPicPr>
          <p:nvPr/>
        </p:nvPicPr>
        <p:blipFill>
          <a:blip r:embed="rId6"/>
          <a:srcRect l="-2083" r="-2083"/>
          <a:stretch/>
        </p:blipFill>
        <p:spPr>
          <a:xfrm>
            <a:off x="1143000" y="9696298"/>
            <a:ext cx="16002000" cy="9144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143000" y="761695"/>
            <a:ext cx="5715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b="1" kern="0" spc="312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 · Délais</a:t>
            </a:r>
            <a:endParaRPr lang="en-US" sz="975" dirty="0"/>
          </a:p>
        </p:txBody>
      </p:sp>
      <p:sp>
        <p:nvSpPr>
          <p:cNvPr id="17" name="Text 11"/>
          <p:cNvSpPr txBox="1"/>
          <p:nvPr/>
        </p:nvSpPr>
        <p:spPr>
          <a:xfrm>
            <a:off x="15620695" y="761695"/>
            <a:ext cx="1905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 / 12</a:t>
            </a:r>
            <a:endParaRPr lang="en-US" sz="975" dirty="0"/>
          </a:p>
        </p:txBody>
      </p:sp>
      <p:sp>
        <p:nvSpPr>
          <p:cNvPr id="18" name="Text 12"/>
          <p:cNvSpPr txBox="1"/>
          <p:nvPr/>
        </p:nvSpPr>
        <p:spPr>
          <a:xfrm>
            <a:off x="1143000" y="1238098"/>
            <a:ext cx="15920618" cy="8001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6300" b="1" kern="0" spc="-158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Sept délais</a:t>
            </a:r>
            <a:r>
              <a:rPr lang="en-US" sz="6300" b="1" kern="0" spc="-158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,</a:t>
            </a:r>
            <a:r>
              <a:rPr lang="en-US" sz="6300" b="1" kern="0" spc="-158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zéro improvisation.</a:t>
            </a:r>
            <a:endParaRPr lang="en-US" sz="6300" dirty="0"/>
          </a:p>
        </p:txBody>
      </p:sp>
      <p:sp>
        <p:nvSpPr>
          <p:cNvPr id="19" name="Text 13"/>
          <p:cNvSpPr txBox="1"/>
          <p:nvPr/>
        </p:nvSpPr>
        <p:spPr>
          <a:xfrm>
            <a:off x="1143000" y="3143707"/>
            <a:ext cx="13068605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 chiffre qui revient le plus souvent, c'est </a:t>
            </a:r>
            <a:r>
              <a:rPr lang="en-US" sz="15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30 jours</a:t>
            </a:r>
            <a:r>
              <a:rPr lang="en-US" sz="150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. Cinq fois. Trois délais sont plus rares mais plus structurants. Aucun n'est indicatif.</a:t>
            </a:r>
            <a:endParaRPr lang="en-US" sz="1500" dirty="0"/>
          </a:p>
        </p:txBody>
      </p:sp>
      <p:sp>
        <p:nvSpPr>
          <p:cNvPr id="20" name="Text 14"/>
          <p:cNvSpPr txBox="1"/>
          <p:nvPr/>
        </p:nvSpPr>
        <p:spPr>
          <a:xfrm>
            <a:off x="1524305" y="4953305"/>
            <a:ext cx="22860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 chiffre-clé</a:t>
            </a:r>
            <a:endParaRPr lang="en-US" sz="825" dirty="0"/>
          </a:p>
        </p:txBody>
      </p:sp>
      <p:sp>
        <p:nvSpPr>
          <p:cNvPr id="21" name="Text 15"/>
          <p:cNvSpPr txBox="1"/>
          <p:nvPr/>
        </p:nvSpPr>
        <p:spPr>
          <a:xfrm>
            <a:off x="1524305" y="5333695"/>
            <a:ext cx="2667305" cy="18105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0" b="1" kern="0" spc="-600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30</a:t>
            </a:r>
            <a:endParaRPr lang="en-US" sz="15000" dirty="0"/>
          </a:p>
        </p:txBody>
      </p:sp>
      <p:sp>
        <p:nvSpPr>
          <p:cNvPr id="22" name="Text 16"/>
          <p:cNvSpPr txBox="1"/>
          <p:nvPr/>
        </p:nvSpPr>
        <p:spPr>
          <a:xfrm>
            <a:off x="1524305" y="7429500"/>
            <a:ext cx="3173882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i="1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jours, cinq fois.</a:t>
            </a:r>
            <a:endParaRPr lang="en-US" sz="2400" dirty="0"/>
          </a:p>
        </p:txBody>
      </p:sp>
      <p:sp>
        <p:nvSpPr>
          <p:cNvPr id="23" name="Text 17"/>
          <p:cNvSpPr txBox="1"/>
          <p:nvPr/>
        </p:nvSpPr>
        <p:spPr>
          <a:xfrm>
            <a:off x="1524305" y="8287207"/>
            <a:ext cx="266730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Engagement, déclenchement, avis sur bilan, refus ou acceptation d'EIAS, transmission du rapport d'instruction.</a:t>
            </a:r>
            <a:endParaRPr lang="en-US" sz="1200" dirty="0"/>
          </a:p>
        </p:txBody>
      </p:sp>
      <p:sp>
        <p:nvSpPr>
          <p:cNvPr id="24" name="Text 18"/>
          <p:cNvSpPr txBox="1"/>
          <p:nvPr/>
        </p:nvSpPr>
        <p:spPr>
          <a:xfrm>
            <a:off x="5143500" y="4762195"/>
            <a:ext cx="3086100" cy="5815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kern="0" spc="-144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15</a:t>
            </a:r>
            <a:r>
              <a:rPr lang="en-US" sz="2400" b="1" kern="0" spc="-144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jours</a:t>
            </a:r>
            <a:endParaRPr lang="en-US" sz="4800" dirty="0"/>
          </a:p>
        </p:txBody>
      </p:sp>
      <p:sp>
        <p:nvSpPr>
          <p:cNvPr id="25" name="Text 19"/>
          <p:cNvSpPr txBox="1"/>
          <p:nvPr/>
        </p:nvSpPr>
        <p:spPr>
          <a:xfrm>
            <a:off x="8191195" y="4858207"/>
            <a:ext cx="2667305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Observations si avis défavorable</a:t>
            </a:r>
            <a:endParaRPr lang="en-US" sz="1350" dirty="0"/>
          </a:p>
        </p:txBody>
      </p:sp>
      <p:sp>
        <p:nvSpPr>
          <p:cNvPr id="26" name="Text 20"/>
          <p:cNvSpPr txBox="1"/>
          <p:nvPr/>
        </p:nvSpPr>
        <p:spPr>
          <a:xfrm>
            <a:off x="8191195" y="5343754"/>
            <a:ext cx="2667305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42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Article 1.3 — contradictoire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5143500" y="6096305"/>
            <a:ext cx="3086100" cy="5815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kern="0" spc="-144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90</a:t>
            </a:r>
            <a:r>
              <a:rPr lang="en-US" sz="2400" b="1" kern="0" spc="-144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jours</a:t>
            </a:r>
            <a:endParaRPr lang="en-US" sz="4800" dirty="0"/>
          </a:p>
        </p:txBody>
      </p:sp>
      <p:sp>
        <p:nvSpPr>
          <p:cNvPr id="28" name="Text 22"/>
          <p:cNvSpPr txBox="1"/>
          <p:nvPr/>
        </p:nvSpPr>
        <p:spPr>
          <a:xfrm>
            <a:off x="8191195" y="6191402"/>
            <a:ext cx="2667305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Information HAS — clôture</a:t>
            </a:r>
            <a:endParaRPr lang="en-US" sz="1350" dirty="0"/>
          </a:p>
        </p:txBody>
      </p:sp>
      <p:sp>
        <p:nvSpPr>
          <p:cNvPr id="29" name="Text 23"/>
          <p:cNvSpPr txBox="1"/>
          <p:nvPr/>
        </p:nvSpPr>
        <p:spPr>
          <a:xfrm>
            <a:off x="8191195" y="6462979"/>
            <a:ext cx="2667305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42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Article 1.3 — escalade HAS</a:t>
            </a:r>
            <a:endParaRPr lang="en-US" sz="1050" dirty="0"/>
          </a:p>
        </p:txBody>
      </p:sp>
      <p:sp>
        <p:nvSpPr>
          <p:cNvPr id="30" name="Text 24"/>
          <p:cNvSpPr txBox="1"/>
          <p:nvPr/>
        </p:nvSpPr>
        <p:spPr>
          <a:xfrm>
            <a:off x="5143500" y="7429500"/>
            <a:ext cx="2667305" cy="5815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kern="0" spc="-144" dirty="0">
                <a:solidFill>
                  <a:srgbClr val="154E8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</a:t>
            </a:r>
            <a:r>
              <a:rPr lang="en-US" sz="2400" b="1" kern="0" spc="-144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ans</a:t>
            </a:r>
            <a:endParaRPr lang="en-US" sz="4800" dirty="0"/>
          </a:p>
        </p:txBody>
      </p:sp>
      <p:sp>
        <p:nvSpPr>
          <p:cNvPr id="31" name="Text 25"/>
          <p:cNvSpPr txBox="1"/>
          <p:nvPr/>
        </p:nvSpPr>
        <p:spPr>
          <a:xfrm>
            <a:off x="8191195" y="7524598"/>
            <a:ext cx="2667305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RRS &amp; CRS</a:t>
            </a:r>
            <a:endParaRPr lang="en-US" sz="1350" dirty="0"/>
          </a:p>
        </p:txBody>
      </p:sp>
      <p:sp>
        <p:nvSpPr>
          <p:cNvPr id="32" name="Text 26"/>
          <p:cNvSpPr txBox="1"/>
          <p:nvPr/>
        </p:nvSpPr>
        <p:spPr>
          <a:xfrm>
            <a:off x="8191195" y="7796174"/>
            <a:ext cx="3173882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42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Articles 1.1 &amp; 1.6 — cycles structurels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5143500" y="8762695"/>
            <a:ext cx="1905610" cy="4005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150" b="1" kern="0" spc="-94" dirty="0">
                <a:solidFill>
                  <a:srgbClr val="154E8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 × /an</a:t>
            </a:r>
            <a:endParaRPr lang="en-US" sz="3150" dirty="0"/>
          </a:p>
        </p:txBody>
      </p:sp>
      <p:sp>
        <p:nvSpPr>
          <p:cNvPr id="34" name="Text 28"/>
          <p:cNvSpPr txBox="1"/>
          <p:nvPr/>
        </p:nvSpPr>
        <p:spPr>
          <a:xfrm>
            <a:off x="7048195" y="8762695"/>
            <a:ext cx="1334110" cy="4005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3150" b="1" kern="0" spc="-94" dirty="0">
                <a:solidFill>
                  <a:srgbClr val="154E8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+</a:t>
            </a:r>
            <a:endParaRPr lang="en-US" sz="3150" dirty="0"/>
          </a:p>
        </p:txBody>
      </p:sp>
      <p:sp>
        <p:nvSpPr>
          <p:cNvPr id="35" name="Text 29"/>
          <p:cNvSpPr txBox="1"/>
          <p:nvPr/>
        </p:nvSpPr>
        <p:spPr>
          <a:xfrm>
            <a:off x="8191195" y="8762695"/>
            <a:ext cx="2286000" cy="4005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150" b="1" kern="0" spc="-94" dirty="0">
                <a:solidFill>
                  <a:srgbClr val="154E8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 ans</a:t>
            </a:r>
            <a:endParaRPr lang="en-US" sz="3150" dirty="0"/>
          </a:p>
        </p:txBody>
      </p:sp>
      <p:sp>
        <p:nvSpPr>
          <p:cNvPr id="36" name="Text 30"/>
          <p:cNvSpPr txBox="1"/>
          <p:nvPr/>
        </p:nvSpPr>
        <p:spPr>
          <a:xfrm>
            <a:off x="5143500" y="9239098"/>
            <a:ext cx="6168542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42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CRIS — au moins 2 réunions par an · Rapport d'activité — tous les 3 ans</a:t>
            </a:r>
            <a:endParaRPr lang="en-US" sz="1050" dirty="0"/>
          </a:p>
        </p:txBody>
      </p:sp>
      <p:sp>
        <p:nvSpPr>
          <p:cNvPr id="37" name="Text 31"/>
          <p:cNvSpPr txBox="1"/>
          <p:nvPr/>
        </p:nvSpPr>
        <p:spPr>
          <a:xfrm>
            <a:off x="11811305" y="4953305"/>
            <a:ext cx="4953305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Lecture du tableau</a:t>
            </a:r>
            <a:endParaRPr lang="en-US" sz="825" dirty="0"/>
          </a:p>
        </p:txBody>
      </p:sp>
      <p:sp>
        <p:nvSpPr>
          <p:cNvPr id="38" name="Text 32"/>
          <p:cNvSpPr txBox="1"/>
          <p:nvPr/>
        </p:nvSpPr>
        <p:spPr>
          <a:xfrm>
            <a:off x="11811305" y="5429707"/>
            <a:ext cx="4953305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92"/>
              </a:lnSpc>
              <a:buNone/>
            </a:pPr>
            <a:r>
              <a:rPr lang="en-US" sz="1350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 délai court structure l'engagement et l'instruction au quotidien. Le contradictoire protège le médecin. Le délai long sert le pilotage de la HAS.</a:t>
            </a:r>
            <a:endParaRPr lang="en-US" sz="1350" dirty="0"/>
          </a:p>
        </p:txBody>
      </p:sp>
      <p:sp>
        <p:nvSpPr>
          <p:cNvPr id="39" name="Text 33"/>
          <p:cNvSpPr txBox="1"/>
          <p:nvPr/>
        </p:nvSpPr>
        <p:spPr>
          <a:xfrm>
            <a:off x="12096598" y="6476695"/>
            <a:ext cx="4572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30 jours = votre métronome</a:t>
            </a:r>
            <a:endParaRPr lang="en-US" sz="1500" dirty="0"/>
          </a:p>
        </p:txBody>
      </p:sp>
      <p:sp>
        <p:nvSpPr>
          <p:cNvPr id="40" name="Text 34"/>
          <p:cNvSpPr txBox="1"/>
          <p:nvPr/>
        </p:nvSpPr>
        <p:spPr>
          <a:xfrm>
            <a:off x="12096598" y="6782105"/>
            <a:ext cx="4572000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Engagement (1.3) · déclenchement (1.3) · avis OA sur bilan (1.3) · EIAS (1.4) · rapport d'instruction.</a:t>
            </a:r>
            <a:endParaRPr lang="en-US" sz="1125" dirty="0"/>
          </a:p>
        </p:txBody>
      </p:sp>
      <p:sp>
        <p:nvSpPr>
          <p:cNvPr id="41" name="Text 35"/>
          <p:cNvSpPr txBox="1"/>
          <p:nvPr/>
        </p:nvSpPr>
        <p:spPr>
          <a:xfrm>
            <a:off x="12096598" y="7524598"/>
            <a:ext cx="47631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90 jours = sortie de jeu</a:t>
            </a:r>
            <a:endParaRPr lang="en-US" sz="1500" dirty="0"/>
          </a:p>
        </p:txBody>
      </p:sp>
      <p:sp>
        <p:nvSpPr>
          <p:cNvPr id="42" name="Text 36"/>
          <p:cNvSpPr txBox="1"/>
          <p:nvPr/>
        </p:nvSpPr>
        <p:spPr>
          <a:xfrm>
            <a:off x="12096598" y="7830007"/>
            <a:ext cx="4763110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Sans bilan du médecin, vous informez la HAS — la HAS peut clôturer le dossier. C'est l'escalier.</a:t>
            </a:r>
            <a:endParaRPr lang="en-US" sz="1125" dirty="0"/>
          </a:p>
        </p:txBody>
      </p:sp>
      <p:sp>
        <p:nvSpPr>
          <p:cNvPr id="43" name="Text 37"/>
          <p:cNvSpPr txBox="1"/>
          <p:nvPr/>
        </p:nvSpPr>
        <p:spPr>
          <a:xfrm>
            <a:off x="12096598" y="8572500"/>
            <a:ext cx="47631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54E8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 ans — 2 × /an — 3 ans</a:t>
            </a:r>
            <a:endParaRPr lang="en-US" sz="1500" dirty="0"/>
          </a:p>
        </p:txBody>
      </p:sp>
      <p:sp>
        <p:nvSpPr>
          <p:cNvPr id="44" name="Text 38"/>
          <p:cNvSpPr txBox="1"/>
          <p:nvPr/>
        </p:nvSpPr>
        <p:spPr>
          <a:xfrm>
            <a:off x="12096598" y="8876995"/>
            <a:ext cx="5448910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Pilote structurel : RRS, CRS, CRIS, rapport d'activité. On rythme la HAS.</a:t>
            </a:r>
            <a:endParaRPr lang="en-US" sz="1125" dirty="0"/>
          </a:p>
        </p:txBody>
      </p:sp>
      <p:sp>
        <p:nvSpPr>
          <p:cNvPr id="45" name="Text 39"/>
          <p:cNvSpPr txBox="1"/>
          <p:nvPr/>
        </p:nvSpPr>
        <p:spPr>
          <a:xfrm>
            <a:off x="1143000" y="9810598"/>
            <a:ext cx="12192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1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Réunion des experts AFU · 13 / 10 / 2026</a:t>
            </a:r>
            <a:endParaRPr lang="en-US" sz="9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B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53805" y="5524805"/>
            <a:ext cx="7638898" cy="1543507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8953805" y="7429500"/>
            <a:ext cx="2305202" cy="780898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11525098" y="7429500"/>
            <a:ext cx="2286000" cy="761695"/>
          </a:xfrm>
          <a:prstGeom prst="rect">
            <a:avLst/>
          </a:prstGeom>
          <a:solidFill>
            <a:srgbClr val="102A4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14097305" y="7429500"/>
            <a:ext cx="2305202" cy="780898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6" name="Image 0" descr="gen-dedup-9cd81335bf93427e19c905157946a136.png"/>
          <p:cNvPicPr>
            <a:picLocks noChangeAspect="1"/>
          </p:cNvPicPr>
          <p:nvPr/>
        </p:nvPicPr>
        <p:blipFill>
          <a:blip r:embed="rId3"/>
          <a:srcRect t="-2078" b="-2078"/>
          <a:stretch/>
        </p:blipFill>
        <p:spPr>
          <a:xfrm>
            <a:off x="8382305" y="3619195"/>
            <a:ext cx="9144" cy="5333695"/>
          </a:xfrm>
          <a:prstGeom prst="rect">
            <a:avLst/>
          </a:prstGeom>
        </p:spPr>
      </p:pic>
      <p:pic>
        <p:nvPicPr>
          <p:cNvPr id="7" name="Image 1" descr="gen-dedup-e9dbc03875e620050b18bd50708a342f.png"/>
          <p:cNvPicPr>
            <a:picLocks noChangeAspect="1"/>
          </p:cNvPicPr>
          <p:nvPr/>
        </p:nvPicPr>
        <p:blipFill>
          <a:blip r:embed="rId4"/>
          <a:srcRect t="-201" b="-201"/>
          <a:stretch/>
        </p:blipFill>
        <p:spPr>
          <a:xfrm>
            <a:off x="1143000" y="5952744"/>
            <a:ext cx="75895" cy="571500"/>
          </a:xfrm>
          <a:prstGeom prst="rect">
            <a:avLst/>
          </a:prstGeom>
        </p:spPr>
      </p:pic>
      <p:pic>
        <p:nvPicPr>
          <p:cNvPr id="8" name="Image 2" descr="gen-dedup-e9dbc03875e620050b18bd50708a342f.png"/>
          <p:cNvPicPr>
            <a:picLocks noChangeAspect="1"/>
          </p:cNvPicPr>
          <p:nvPr/>
        </p:nvPicPr>
        <p:blipFill>
          <a:blip r:embed="rId4"/>
          <a:srcRect t="-201" b="-201"/>
          <a:stretch/>
        </p:blipFill>
        <p:spPr>
          <a:xfrm>
            <a:off x="1143000" y="7000646"/>
            <a:ext cx="75895" cy="571500"/>
          </a:xfrm>
          <a:prstGeom prst="rect">
            <a:avLst/>
          </a:prstGeom>
        </p:spPr>
      </p:pic>
      <p:pic>
        <p:nvPicPr>
          <p:cNvPr id="9" name="Image 3" descr="gen-dedup-0b0a9ec42a3af0f7b5465c99f6ae907f.png"/>
          <p:cNvPicPr>
            <a:picLocks noChangeAspect="1"/>
          </p:cNvPicPr>
          <p:nvPr/>
        </p:nvPicPr>
        <p:blipFill>
          <a:blip r:embed="rId5"/>
          <a:srcRect t="-201" b="-201"/>
          <a:stretch/>
        </p:blipFill>
        <p:spPr>
          <a:xfrm>
            <a:off x="1143000" y="8143646"/>
            <a:ext cx="75895" cy="571500"/>
          </a:xfrm>
          <a:prstGeom prst="rect">
            <a:avLst/>
          </a:prstGeom>
        </p:spPr>
      </p:pic>
      <p:pic>
        <p:nvPicPr>
          <p:cNvPr id="10" name="Image 4" descr="gen-dedup-74503aa3033dcb90e58ed88103f37aa9.png"/>
          <p:cNvPicPr>
            <a:picLocks noChangeAspect="1"/>
          </p:cNvPicPr>
          <p:nvPr/>
        </p:nvPicPr>
        <p:blipFill>
          <a:blip r:embed="rId6"/>
          <a:srcRect l="-2083" r="-2083"/>
          <a:stretch/>
        </p:blipFill>
        <p:spPr>
          <a:xfrm>
            <a:off x="1143000" y="9620402"/>
            <a:ext cx="16002000" cy="9144"/>
          </a:xfrm>
          <a:prstGeom prst="rect">
            <a:avLst/>
          </a:prstGeom>
        </p:spPr>
      </p:pic>
      <p:sp>
        <p:nvSpPr>
          <p:cNvPr id="11" name="Text 4"/>
          <p:cNvSpPr txBox="1"/>
          <p:nvPr/>
        </p:nvSpPr>
        <p:spPr>
          <a:xfrm>
            <a:off x="1143000" y="761695"/>
            <a:ext cx="5715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b="1" kern="0" spc="312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 · Programme</a:t>
            </a:r>
            <a:endParaRPr lang="en-US" sz="975" dirty="0"/>
          </a:p>
        </p:txBody>
      </p:sp>
      <p:sp>
        <p:nvSpPr>
          <p:cNvPr id="12" name="Text 5"/>
          <p:cNvSpPr txBox="1"/>
          <p:nvPr/>
        </p:nvSpPr>
        <p:spPr>
          <a:xfrm>
            <a:off x="15620695" y="761695"/>
            <a:ext cx="1905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05 / 12</a:t>
            </a:r>
            <a:endParaRPr lang="en-US" sz="975" dirty="0"/>
          </a:p>
        </p:txBody>
      </p:sp>
      <p:sp>
        <p:nvSpPr>
          <p:cNvPr id="13" name="Text 6"/>
          <p:cNvSpPr txBox="1"/>
          <p:nvPr/>
        </p:nvSpPr>
        <p:spPr>
          <a:xfrm>
            <a:off x="1143000" y="1238098"/>
            <a:ext cx="28575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76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Articles 1.1 &amp; 1.2</a:t>
            </a:r>
            <a:endParaRPr lang="en-US" sz="975" dirty="0"/>
          </a:p>
        </p:txBody>
      </p:sp>
      <p:sp>
        <p:nvSpPr>
          <p:cNvPr id="14" name="Text 7"/>
          <p:cNvSpPr txBox="1"/>
          <p:nvPr/>
        </p:nvSpPr>
        <p:spPr>
          <a:xfrm>
            <a:off x="1143000" y="1619402"/>
            <a:ext cx="12382805" cy="1276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800" b="1" kern="0" spc="-96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Construire le programme</a:t>
            </a:r>
            <a:r>
              <a:rPr lang="en-US" sz="4800" b="1" kern="0" spc="-96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,</a:t>
            </a:r>
            <a:endParaRPr lang="en-US" sz="4800" dirty="0"/>
          </a:p>
          <a:p>
            <a:pPr marL="0" indent="0" algn="l">
              <a:lnSpc>
                <a:spcPct val="104000"/>
              </a:lnSpc>
              <a:buNone/>
            </a:pPr>
            <a:r>
              <a:rPr lang="en-US" sz="4800" b="1" i="1" kern="0" spc="-96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avec le médecin.</a:t>
            </a:r>
            <a:endParaRPr lang="en-US" sz="4800" dirty="0"/>
          </a:p>
        </p:txBody>
      </p:sp>
      <p:sp>
        <p:nvSpPr>
          <p:cNvPr id="15" name="Text 8"/>
          <p:cNvSpPr txBox="1"/>
          <p:nvPr/>
        </p:nvSpPr>
        <p:spPr>
          <a:xfrm>
            <a:off x="14097305" y="1619402"/>
            <a:ext cx="3238805" cy="7525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3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 programme se définit à deux niveaux : la stratégie de l'OA, et le programme individuel du médecin.</a:t>
            </a:r>
            <a:endParaRPr lang="en-US" sz="1350" dirty="0"/>
          </a:p>
        </p:txBody>
      </p:sp>
      <p:sp>
        <p:nvSpPr>
          <p:cNvPr id="16" name="Text 9"/>
          <p:cNvSpPr txBox="1"/>
          <p:nvPr/>
        </p:nvSpPr>
        <p:spPr>
          <a:xfrm>
            <a:off x="1143000" y="3619195"/>
            <a:ext cx="6667805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Niveau 1 — L'OA</a:t>
            </a:r>
            <a:endParaRPr lang="en-US" sz="825" dirty="0"/>
          </a:p>
        </p:txBody>
      </p:sp>
      <p:sp>
        <p:nvSpPr>
          <p:cNvPr id="17" name="Text 10"/>
          <p:cNvSpPr txBox="1"/>
          <p:nvPr/>
        </p:nvSpPr>
        <p:spPr>
          <a:xfrm>
            <a:off x="1143000" y="4000500"/>
            <a:ext cx="6858000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 référentiel risque</a:t>
            </a:r>
            <a:endParaRPr lang="en-US" sz="270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de la spécialité</a:t>
            </a:r>
            <a:endParaRPr lang="en-US" sz="2700" dirty="0"/>
          </a:p>
        </p:txBody>
      </p:sp>
      <p:sp>
        <p:nvSpPr>
          <p:cNvPr id="18" name="Text 11"/>
          <p:cNvSpPr txBox="1"/>
          <p:nvPr/>
        </p:nvSpPr>
        <p:spPr>
          <a:xfrm>
            <a:off x="1143000" y="5524805"/>
            <a:ext cx="68580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kern="0" spc="247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 RRS contient</a:t>
            </a:r>
            <a:endParaRPr lang="en-US" sz="825" dirty="0"/>
          </a:p>
        </p:txBody>
      </p:sp>
      <p:sp>
        <p:nvSpPr>
          <p:cNvPr id="19" name="Text 12"/>
          <p:cNvSpPr txBox="1"/>
          <p:nvPr/>
        </p:nvSpPr>
        <p:spPr>
          <a:xfrm>
            <a:off x="1429207" y="5905195"/>
            <a:ext cx="647761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Questionnaires d'auto-évaluation</a:t>
            </a:r>
            <a:endParaRPr lang="en-US" sz="1650" dirty="0"/>
          </a:p>
        </p:txBody>
      </p:sp>
      <p:sp>
        <p:nvSpPr>
          <p:cNvPr id="20" name="Text 13"/>
          <p:cNvSpPr txBox="1"/>
          <p:nvPr/>
        </p:nvSpPr>
        <p:spPr>
          <a:xfrm>
            <a:off x="1429207" y="6210605"/>
            <a:ext cx="647761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Renseignés à l'engagement ou en cours d'accréditation.</a:t>
            </a:r>
            <a:endParaRPr lang="en-US" sz="1275" dirty="0"/>
          </a:p>
        </p:txBody>
      </p:sp>
      <p:sp>
        <p:nvSpPr>
          <p:cNvPr id="21" name="Text 14"/>
          <p:cNvSpPr txBox="1"/>
          <p:nvPr/>
        </p:nvSpPr>
        <p:spPr>
          <a:xfrm>
            <a:off x="1429207" y="6953098"/>
            <a:ext cx="647761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Activités du programme</a:t>
            </a:r>
            <a:endParaRPr lang="en-US" sz="1650" dirty="0"/>
          </a:p>
        </p:txBody>
      </p:sp>
      <p:sp>
        <p:nvSpPr>
          <p:cNvPr id="22" name="Text 15"/>
          <p:cNvSpPr txBox="1"/>
          <p:nvPr/>
        </p:nvSpPr>
        <p:spPr>
          <a:xfrm>
            <a:off x="1429207" y="7250108"/>
            <a:ext cx="7208486" cy="4288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sz="127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Sécurité du patient · Pratiques </a:t>
            </a:r>
            <a:r>
              <a:rPr lang="en-US" sz="1275" dirty="0" err="1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professionnelles</a:t>
            </a:r>
            <a:r>
              <a:rPr lang="en-US" sz="127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· Travail en équipe </a:t>
            </a:r>
          </a:p>
          <a:p>
            <a:r>
              <a:rPr lang="en-US" sz="127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Santé du </a:t>
            </a:r>
            <a:r>
              <a:rPr lang="en-US" sz="1275" dirty="0" err="1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professionnel</a:t>
            </a:r>
            <a:r>
              <a:rPr lang="en-US" sz="127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. Relation patient</a:t>
            </a:r>
            <a:endParaRPr lang="en-US" sz="1275" dirty="0"/>
          </a:p>
        </p:txBody>
      </p:sp>
      <p:sp>
        <p:nvSpPr>
          <p:cNvPr id="23" name="Text 16"/>
          <p:cNvSpPr txBox="1"/>
          <p:nvPr/>
        </p:nvSpPr>
        <p:spPr>
          <a:xfrm>
            <a:off x="1429207" y="8096098"/>
            <a:ext cx="647761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Cycle de 2 ans minimum</a:t>
            </a:r>
            <a:endParaRPr lang="en-US" sz="1650" dirty="0"/>
          </a:p>
        </p:txBody>
      </p:sp>
      <p:sp>
        <p:nvSpPr>
          <p:cNvPr id="24" name="Text 17"/>
          <p:cNvSpPr txBox="1"/>
          <p:nvPr/>
        </p:nvSpPr>
        <p:spPr>
          <a:xfrm>
            <a:off x="1429207" y="8401507"/>
            <a:ext cx="647761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Présenté en commission risque, approuvé par la HAS, révisable.</a:t>
            </a:r>
            <a:endParaRPr lang="en-US" sz="1275" dirty="0"/>
          </a:p>
        </p:txBody>
      </p:sp>
      <p:sp>
        <p:nvSpPr>
          <p:cNvPr id="25" name="Text 18"/>
          <p:cNvSpPr txBox="1"/>
          <p:nvPr/>
        </p:nvSpPr>
        <p:spPr>
          <a:xfrm>
            <a:off x="8953805" y="3619195"/>
            <a:ext cx="6667805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Niveau 2 — Le médecin</a:t>
            </a:r>
            <a:endParaRPr lang="en-US" sz="825" dirty="0"/>
          </a:p>
        </p:txBody>
      </p:sp>
      <p:sp>
        <p:nvSpPr>
          <p:cNvPr id="26" name="Text 19"/>
          <p:cNvSpPr txBox="1"/>
          <p:nvPr/>
        </p:nvSpPr>
        <p:spPr>
          <a:xfrm>
            <a:off x="8953805" y="4000500"/>
            <a:ext cx="6858000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Un programme annuel</a:t>
            </a:r>
            <a:endParaRPr lang="en-US" sz="270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conjoint</a:t>
            </a:r>
            <a:endParaRPr lang="en-US" sz="2700" dirty="0"/>
          </a:p>
        </p:txBody>
      </p:sp>
      <p:sp>
        <p:nvSpPr>
          <p:cNvPr id="27" name="Text 20"/>
          <p:cNvSpPr txBox="1"/>
          <p:nvPr/>
        </p:nvSpPr>
        <p:spPr>
          <a:xfrm>
            <a:off x="9334195" y="5810098"/>
            <a:ext cx="6858000" cy="60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92"/>
              </a:lnSpc>
              <a:buNone/>
            </a:pPr>
            <a:r>
              <a:rPr lang="en-US" sz="1650" i="1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« L'expert élabore avec le médecin ou l'équipe son programme annuel. Ce programme peut être actualisé en cours d'année. »</a:t>
            </a:r>
            <a:endParaRPr lang="en-US" sz="1650" dirty="0"/>
          </a:p>
        </p:txBody>
      </p:sp>
      <p:sp>
        <p:nvSpPr>
          <p:cNvPr id="28" name="Text 21"/>
          <p:cNvSpPr txBox="1"/>
          <p:nvPr/>
        </p:nvSpPr>
        <p:spPr>
          <a:xfrm>
            <a:off x="9334195" y="6589166"/>
            <a:ext cx="6858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76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— article 1.2</a:t>
            </a:r>
            <a:endParaRPr lang="en-US" sz="975" dirty="0"/>
          </a:p>
        </p:txBody>
      </p:sp>
      <p:sp>
        <p:nvSpPr>
          <p:cNvPr id="29" name="Text 22"/>
          <p:cNvSpPr txBox="1"/>
          <p:nvPr/>
        </p:nvSpPr>
        <p:spPr>
          <a:xfrm>
            <a:off x="9239098" y="7619695"/>
            <a:ext cx="1905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75" kern="0" spc="39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En individuel</a:t>
            </a:r>
            <a:endParaRPr lang="en-US" sz="975" dirty="0"/>
          </a:p>
        </p:txBody>
      </p:sp>
      <p:sp>
        <p:nvSpPr>
          <p:cNvPr id="30" name="Text 23"/>
          <p:cNvSpPr txBox="1"/>
          <p:nvPr/>
        </p:nvSpPr>
        <p:spPr>
          <a:xfrm>
            <a:off x="9179662" y="7819949"/>
            <a:ext cx="2025396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et/ou en équipe</a:t>
            </a:r>
            <a:endParaRPr lang="en-US" sz="1650" dirty="0"/>
          </a:p>
        </p:txBody>
      </p:sp>
      <p:sp>
        <p:nvSpPr>
          <p:cNvPr id="31" name="Text 24"/>
          <p:cNvSpPr txBox="1"/>
          <p:nvPr/>
        </p:nvSpPr>
        <p:spPr>
          <a:xfrm>
            <a:off x="11811305" y="7619695"/>
            <a:ext cx="1905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75" kern="0" spc="39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Validation</a:t>
            </a:r>
            <a:endParaRPr lang="en-US" sz="975" dirty="0"/>
          </a:p>
        </p:txBody>
      </p:sp>
      <p:sp>
        <p:nvSpPr>
          <p:cNvPr id="32" name="Text 25"/>
          <p:cNvSpPr txBox="1"/>
          <p:nvPr/>
        </p:nvSpPr>
        <p:spPr>
          <a:xfrm>
            <a:off x="11811305" y="7819949"/>
            <a:ext cx="190561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après le bilan</a:t>
            </a:r>
            <a:endParaRPr lang="en-US" sz="1650" dirty="0"/>
          </a:p>
        </p:txBody>
      </p:sp>
      <p:sp>
        <p:nvSpPr>
          <p:cNvPr id="33" name="Text 26"/>
          <p:cNvSpPr txBox="1"/>
          <p:nvPr/>
        </p:nvSpPr>
        <p:spPr>
          <a:xfrm>
            <a:off x="14382598" y="7619695"/>
            <a:ext cx="1905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75" kern="0" spc="39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Révisable</a:t>
            </a:r>
            <a:endParaRPr lang="en-US" sz="975" dirty="0"/>
          </a:p>
        </p:txBody>
      </p:sp>
      <p:sp>
        <p:nvSpPr>
          <p:cNvPr id="34" name="Text 27"/>
          <p:cNvSpPr txBox="1"/>
          <p:nvPr/>
        </p:nvSpPr>
        <p:spPr>
          <a:xfrm>
            <a:off x="14258239" y="7819949"/>
            <a:ext cx="2155241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en cours d'année</a:t>
            </a:r>
            <a:endParaRPr lang="en-US" sz="1650" dirty="0"/>
          </a:p>
        </p:txBody>
      </p:sp>
      <p:sp>
        <p:nvSpPr>
          <p:cNvPr id="35" name="Text 28"/>
          <p:cNvSpPr txBox="1"/>
          <p:nvPr/>
        </p:nvSpPr>
        <p:spPr>
          <a:xfrm>
            <a:off x="8953805" y="8572500"/>
            <a:ext cx="7429500" cy="305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kern="0" spc="42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Cohérence attendue avec le référentiel de certification périodique et les orientations prioritaires de développement continu.</a:t>
            </a:r>
            <a:endParaRPr lang="en-US" sz="1050" dirty="0"/>
          </a:p>
        </p:txBody>
      </p:sp>
      <p:sp>
        <p:nvSpPr>
          <p:cNvPr id="36" name="Text 29"/>
          <p:cNvSpPr txBox="1"/>
          <p:nvPr/>
        </p:nvSpPr>
        <p:spPr>
          <a:xfrm>
            <a:off x="1143000" y="9753905"/>
            <a:ext cx="12192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1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Réunion des experts AFU · 13 / 10 / 2026</a:t>
            </a:r>
            <a:endParaRPr lang="en-US" sz="9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B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7524598"/>
            <a:ext cx="16002000" cy="1524305"/>
          </a:xfrm>
          <a:prstGeom prst="rect">
            <a:avLst/>
          </a:prstGeom>
          <a:solidFill>
            <a:srgbClr val="102A4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1143000" y="9258300"/>
            <a:ext cx="16021202" cy="381305"/>
          </a:xfrm>
          <a:prstGeom prst="rect">
            <a:avLst/>
          </a:prstGeom>
          <a:solidFill>
            <a:srgbClr val="C49B4A">
              <a:alpha val="10000"/>
            </a:srgbClr>
          </a:solidFill>
          <a:ln w="12700">
            <a:solidFill>
              <a:srgbClr val="C49B4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4" name="Image 0" descr="gen-dedup-8e68a23c8bf76e9377561df0e28324bb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1143000" y="5333695"/>
            <a:ext cx="16002000" cy="19202"/>
          </a:xfrm>
          <a:prstGeom prst="rect">
            <a:avLst/>
          </a:prstGeom>
        </p:spPr>
      </p:pic>
      <p:pic>
        <p:nvPicPr>
          <p:cNvPr id="5" name="Image 1" descr="gen-dedup-791aec840f41ce84173fcf5e72663ddd.png"/>
          <p:cNvPicPr>
            <a:picLocks noChangeAspect="1"/>
          </p:cNvPicPr>
          <p:nvPr/>
        </p:nvPicPr>
        <p:blipFill>
          <a:blip r:embed="rId4"/>
          <a:srcRect l="-379" r="-379"/>
          <a:stretch/>
        </p:blipFill>
        <p:spPr>
          <a:xfrm>
            <a:off x="1143000" y="9258300"/>
            <a:ext cx="57607" cy="362102"/>
          </a:xfrm>
          <a:prstGeom prst="rect">
            <a:avLst/>
          </a:prstGeom>
        </p:spPr>
      </p:pic>
      <p:pic>
        <p:nvPicPr>
          <p:cNvPr id="6" name="Image 2" descr="gen-dedup-74503aa3033dcb90e58ed88103f37aa9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1143000" y="9753905"/>
            <a:ext cx="16002000" cy="9144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1524305" y="5248656"/>
            <a:ext cx="190195" cy="190195"/>
          </a:xfrm>
          <a:prstGeom prst="ellipse">
            <a:avLst/>
          </a:prstGeom>
          <a:solidFill>
            <a:srgbClr val="C49B4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Shape 3"/>
          <p:cNvSpPr/>
          <p:nvPr/>
        </p:nvSpPr>
        <p:spPr>
          <a:xfrm>
            <a:off x="4572000" y="5248656"/>
            <a:ext cx="190195" cy="190195"/>
          </a:xfrm>
          <a:prstGeom prst="ellipse">
            <a:avLst/>
          </a:prstGeom>
          <a:solidFill>
            <a:srgbClr val="C49B4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Shape 4"/>
          <p:cNvSpPr/>
          <p:nvPr/>
        </p:nvSpPr>
        <p:spPr>
          <a:xfrm>
            <a:off x="7619695" y="5248656"/>
            <a:ext cx="190195" cy="190195"/>
          </a:xfrm>
          <a:prstGeom prst="ellipse">
            <a:avLst/>
          </a:prstGeom>
          <a:solidFill>
            <a:srgbClr val="C49B4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" name="Shape 5"/>
          <p:cNvSpPr/>
          <p:nvPr/>
        </p:nvSpPr>
        <p:spPr>
          <a:xfrm>
            <a:off x="10668305" y="5229454"/>
            <a:ext cx="228600" cy="228600"/>
          </a:xfrm>
          <a:prstGeom prst="ellipse">
            <a:avLst/>
          </a:prstGeom>
          <a:solidFill>
            <a:srgbClr val="B33A3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Shape 6"/>
          <p:cNvSpPr/>
          <p:nvPr/>
        </p:nvSpPr>
        <p:spPr>
          <a:xfrm>
            <a:off x="13716000" y="5248656"/>
            <a:ext cx="190195" cy="190195"/>
          </a:xfrm>
          <a:prstGeom prst="ellipse">
            <a:avLst/>
          </a:prstGeom>
          <a:solidFill>
            <a:srgbClr val="2C7A6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2" name="Text 7"/>
          <p:cNvSpPr txBox="1"/>
          <p:nvPr/>
        </p:nvSpPr>
        <p:spPr>
          <a:xfrm>
            <a:off x="1143000" y="761695"/>
            <a:ext cx="5715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b="1" kern="0" spc="312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05 · Demandes &amp; bilans</a:t>
            </a:r>
            <a:endParaRPr lang="en-US" sz="975" dirty="0"/>
          </a:p>
        </p:txBody>
      </p:sp>
      <p:sp>
        <p:nvSpPr>
          <p:cNvPr id="13" name="Text 8"/>
          <p:cNvSpPr txBox="1"/>
          <p:nvPr/>
        </p:nvSpPr>
        <p:spPr>
          <a:xfrm>
            <a:off x="15620695" y="761695"/>
            <a:ext cx="1905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06 / 12</a:t>
            </a:r>
            <a:endParaRPr lang="en-US" sz="975" dirty="0"/>
          </a:p>
        </p:txBody>
      </p:sp>
      <p:sp>
        <p:nvSpPr>
          <p:cNvPr id="14" name="Text 9"/>
          <p:cNvSpPr txBox="1"/>
          <p:nvPr/>
        </p:nvSpPr>
        <p:spPr>
          <a:xfrm>
            <a:off x="1143000" y="1238098"/>
            <a:ext cx="28575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76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Article 1.3</a:t>
            </a:r>
            <a:endParaRPr lang="en-US" sz="975" dirty="0"/>
          </a:p>
        </p:txBody>
      </p:sp>
      <p:sp>
        <p:nvSpPr>
          <p:cNvPr id="15" name="Text 10"/>
          <p:cNvSpPr txBox="1"/>
          <p:nvPr/>
        </p:nvSpPr>
        <p:spPr>
          <a:xfrm>
            <a:off x="1143000" y="1619402"/>
            <a:ext cx="14287500" cy="1200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4500" b="1" kern="0" spc="-90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 parcours d'un dossier</a:t>
            </a:r>
            <a:r>
              <a:rPr lang="en-US" sz="4500" b="1" kern="0" spc="-90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,</a:t>
            </a:r>
            <a:endParaRPr lang="en-US" sz="450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4500" b="1" i="1" kern="0" spc="-90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ses cinq balises.</a:t>
            </a:r>
            <a:endParaRPr lang="en-US" sz="4500" dirty="0"/>
          </a:p>
        </p:txBody>
      </p:sp>
      <p:sp>
        <p:nvSpPr>
          <p:cNvPr id="16" name="Text 11"/>
          <p:cNvSpPr txBox="1"/>
          <p:nvPr/>
        </p:nvSpPr>
        <p:spPr>
          <a:xfrm>
            <a:off x="1904695" y="4095598"/>
            <a:ext cx="2667305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kern="0" spc="-144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30 j</a:t>
            </a:r>
            <a:endParaRPr lang="en-US" sz="4800" dirty="0"/>
          </a:p>
        </p:txBody>
      </p:sp>
      <p:sp>
        <p:nvSpPr>
          <p:cNvPr id="17" name="Text 12"/>
          <p:cNvSpPr txBox="1"/>
          <p:nvPr/>
        </p:nvSpPr>
        <p:spPr>
          <a:xfrm>
            <a:off x="1904695" y="4781398"/>
            <a:ext cx="2667305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93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À l'engagement</a:t>
            </a:r>
            <a:endParaRPr lang="en-US" sz="975" dirty="0"/>
          </a:p>
        </p:txBody>
      </p:sp>
      <p:sp>
        <p:nvSpPr>
          <p:cNvPr id="18" name="Text 13"/>
          <p:cNvSpPr txBox="1"/>
          <p:nvPr/>
        </p:nvSpPr>
        <p:spPr>
          <a:xfrm>
            <a:off x="1904695" y="5715000"/>
            <a:ext cx="26673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Instruction de la demande</a:t>
            </a:r>
            <a:endParaRPr lang="en-US" sz="1350" dirty="0"/>
          </a:p>
        </p:txBody>
      </p:sp>
      <p:sp>
        <p:nvSpPr>
          <p:cNvPr id="19" name="Text 14"/>
          <p:cNvSpPr txBox="1"/>
          <p:nvPr/>
        </p:nvSpPr>
        <p:spPr>
          <a:xfrm>
            <a:off x="1904695" y="6012180"/>
            <a:ext cx="2667305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31"/>
              </a:lnSpc>
              <a:buNone/>
            </a:pPr>
            <a:r>
              <a:rPr lang="en-US" sz="112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L'OA instruit selon ses prérequis. Tout refus doit être motivé.</a:t>
            </a:r>
            <a:endParaRPr lang="en-US" sz="1125" dirty="0"/>
          </a:p>
        </p:txBody>
      </p:sp>
      <p:sp>
        <p:nvSpPr>
          <p:cNvPr id="20" name="Text 15"/>
          <p:cNvSpPr txBox="1"/>
          <p:nvPr/>
        </p:nvSpPr>
        <p:spPr>
          <a:xfrm>
            <a:off x="4953305" y="4095598"/>
            <a:ext cx="2667305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-48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Bilan annuel</a:t>
            </a:r>
            <a:endParaRPr lang="en-US" sz="2400" dirty="0"/>
          </a:p>
        </p:txBody>
      </p:sp>
      <p:sp>
        <p:nvSpPr>
          <p:cNvPr id="21" name="Text 16"/>
          <p:cNvSpPr txBox="1"/>
          <p:nvPr/>
        </p:nvSpPr>
        <p:spPr>
          <a:xfrm>
            <a:off x="4953305" y="4491533"/>
            <a:ext cx="2667305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93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Démarche continue</a:t>
            </a:r>
            <a:endParaRPr lang="en-US" sz="975" dirty="0"/>
          </a:p>
        </p:txBody>
      </p:sp>
      <p:sp>
        <p:nvSpPr>
          <p:cNvPr id="22" name="Text 17"/>
          <p:cNvSpPr txBox="1"/>
          <p:nvPr/>
        </p:nvSpPr>
        <p:spPr>
          <a:xfrm>
            <a:off x="4953305" y="5715000"/>
            <a:ext cx="26673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À réaliser chaque année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4953305" y="6012180"/>
            <a:ext cx="2667305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31"/>
              </a:lnSpc>
              <a:buNone/>
            </a:pPr>
            <a:r>
              <a:rPr lang="en-US" sz="112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Sur les éléments déclarés et tracés dans le SIAM.</a:t>
            </a:r>
            <a:endParaRPr lang="en-US" sz="1125" dirty="0"/>
          </a:p>
        </p:txBody>
      </p:sp>
      <p:sp>
        <p:nvSpPr>
          <p:cNvPr id="24" name="Text 19"/>
          <p:cNvSpPr txBox="1"/>
          <p:nvPr/>
        </p:nvSpPr>
        <p:spPr>
          <a:xfrm>
            <a:off x="8001000" y="3905402"/>
            <a:ext cx="2667305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kern="0" spc="-144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30 j</a:t>
            </a:r>
            <a:endParaRPr lang="en-US" sz="4800" dirty="0"/>
          </a:p>
        </p:txBody>
      </p:sp>
      <p:sp>
        <p:nvSpPr>
          <p:cNvPr id="25" name="Text 20"/>
          <p:cNvSpPr txBox="1"/>
          <p:nvPr/>
        </p:nvSpPr>
        <p:spPr>
          <a:xfrm>
            <a:off x="8001000" y="4591202"/>
            <a:ext cx="2667305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93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Si bilan manquant</a:t>
            </a:r>
            <a:endParaRPr lang="en-US" sz="975" dirty="0"/>
          </a:p>
        </p:txBody>
      </p:sp>
      <p:sp>
        <p:nvSpPr>
          <p:cNvPr id="26" name="Text 21"/>
          <p:cNvSpPr txBox="1"/>
          <p:nvPr/>
        </p:nvSpPr>
        <p:spPr>
          <a:xfrm>
            <a:off x="8001000" y="5715000"/>
            <a:ext cx="26673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Déclenchement OA</a:t>
            </a:r>
            <a:endParaRPr lang="en-US" sz="1350" dirty="0"/>
          </a:p>
        </p:txBody>
      </p:sp>
      <p:sp>
        <p:nvSpPr>
          <p:cNvPr id="27" name="Text 22"/>
          <p:cNvSpPr txBox="1"/>
          <p:nvPr/>
        </p:nvSpPr>
        <p:spPr>
          <a:xfrm>
            <a:off x="8001000" y="6012180"/>
            <a:ext cx="2667305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31"/>
              </a:lnSpc>
              <a:buNone/>
            </a:pPr>
            <a:r>
              <a:rPr lang="en-US" sz="112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Vous déclenchez vous-même le bilan à partir du 31</a:t>
            </a:r>
            <a:r>
              <a:rPr lang="en-US" sz="938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er</a:t>
            </a:r>
            <a:r>
              <a:rPr lang="en-US" sz="112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jour.</a:t>
            </a:r>
            <a:endParaRPr lang="en-US" sz="1125" dirty="0"/>
          </a:p>
        </p:txBody>
      </p:sp>
      <p:sp>
        <p:nvSpPr>
          <p:cNvPr id="28" name="Text 23"/>
          <p:cNvSpPr txBox="1"/>
          <p:nvPr/>
        </p:nvSpPr>
        <p:spPr>
          <a:xfrm>
            <a:off x="11096244" y="3905402"/>
            <a:ext cx="2667305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kern="0" spc="-144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90 j</a:t>
            </a:r>
            <a:endParaRPr lang="en-US" sz="4800" dirty="0"/>
          </a:p>
        </p:txBody>
      </p:sp>
      <p:sp>
        <p:nvSpPr>
          <p:cNvPr id="29" name="Text 24"/>
          <p:cNvSpPr txBox="1"/>
          <p:nvPr/>
        </p:nvSpPr>
        <p:spPr>
          <a:xfrm>
            <a:off x="11096244" y="4591202"/>
            <a:ext cx="2667305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93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Information HAS</a:t>
            </a:r>
            <a:endParaRPr lang="en-US" sz="975" dirty="0"/>
          </a:p>
        </p:txBody>
      </p:sp>
      <p:sp>
        <p:nvSpPr>
          <p:cNvPr id="30" name="Text 25"/>
          <p:cNvSpPr txBox="1"/>
          <p:nvPr/>
        </p:nvSpPr>
        <p:spPr>
          <a:xfrm>
            <a:off x="11096244" y="5715000"/>
            <a:ext cx="26673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Clôture possible</a:t>
            </a:r>
            <a:endParaRPr lang="en-US" sz="1350" dirty="0"/>
          </a:p>
        </p:txBody>
      </p:sp>
      <p:sp>
        <p:nvSpPr>
          <p:cNvPr id="31" name="Text 26"/>
          <p:cNvSpPr txBox="1"/>
          <p:nvPr/>
        </p:nvSpPr>
        <p:spPr>
          <a:xfrm>
            <a:off x="11096244" y="6012180"/>
            <a:ext cx="2667305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31"/>
              </a:lnSpc>
              <a:buNone/>
            </a:pPr>
            <a:r>
              <a:rPr lang="en-US" sz="112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Sans bilan transmis, vous informez la HAS — qui peut alors clôturer.</a:t>
            </a:r>
            <a:endParaRPr lang="en-US" sz="1125" dirty="0"/>
          </a:p>
        </p:txBody>
      </p:sp>
      <p:sp>
        <p:nvSpPr>
          <p:cNvPr id="32" name="Text 27"/>
          <p:cNvSpPr txBox="1"/>
          <p:nvPr/>
        </p:nvSpPr>
        <p:spPr>
          <a:xfrm>
            <a:off x="14097305" y="4095598"/>
            <a:ext cx="2667305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-48" dirty="0">
                <a:solidFill>
                  <a:srgbClr val="2C7A6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30 j · 15 j</a:t>
            </a:r>
            <a:endParaRPr lang="en-US" sz="2400" dirty="0"/>
          </a:p>
        </p:txBody>
      </p:sp>
      <p:sp>
        <p:nvSpPr>
          <p:cNvPr id="33" name="Text 28"/>
          <p:cNvSpPr txBox="1"/>
          <p:nvPr/>
        </p:nvSpPr>
        <p:spPr>
          <a:xfrm>
            <a:off x="14097305" y="4491533"/>
            <a:ext cx="2667305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93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Avis &amp; contradictoire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14097305" y="5715000"/>
            <a:ext cx="3400654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Avis motivé, contradictoire ouvert</a:t>
            </a:r>
            <a:endParaRPr lang="en-US" sz="1350" dirty="0"/>
          </a:p>
        </p:txBody>
      </p:sp>
      <p:sp>
        <p:nvSpPr>
          <p:cNvPr id="35" name="Text 30"/>
          <p:cNvSpPr txBox="1"/>
          <p:nvPr/>
        </p:nvSpPr>
        <p:spPr>
          <a:xfrm>
            <a:off x="14097305" y="6012180"/>
            <a:ext cx="2857500" cy="6291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31"/>
              </a:lnSpc>
              <a:buNone/>
            </a:pPr>
            <a:r>
              <a:rPr lang="en-US" sz="112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30 jours après le bilan pour rendre l'avis ; 15 jours au médecin pour observations si avis défavorable.</a:t>
            </a:r>
            <a:endParaRPr lang="en-US" sz="1125" dirty="0"/>
          </a:p>
        </p:txBody>
      </p:sp>
      <p:sp>
        <p:nvSpPr>
          <p:cNvPr id="36" name="Text 31"/>
          <p:cNvSpPr txBox="1"/>
          <p:nvPr/>
        </p:nvSpPr>
        <p:spPr>
          <a:xfrm>
            <a:off x="1524305" y="7810805"/>
            <a:ext cx="190561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Cas équipe</a:t>
            </a:r>
            <a:endParaRPr lang="en-US" sz="825" dirty="0"/>
          </a:p>
        </p:txBody>
      </p:sp>
      <p:sp>
        <p:nvSpPr>
          <p:cNvPr id="37" name="Text 32"/>
          <p:cNvSpPr txBox="1"/>
          <p:nvPr/>
        </p:nvSpPr>
        <p:spPr>
          <a:xfrm>
            <a:off x="1524305" y="8143646"/>
            <a:ext cx="154305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950" i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« L'expert de l'OA donne un avis </a:t>
            </a:r>
            <a:r>
              <a:rPr lang="en-US" sz="1950" b="1" i="1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favorable ou défavorable</a:t>
            </a:r>
            <a:r>
              <a:rPr lang="en-US" sz="1950" i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sur </a:t>
            </a:r>
            <a:r>
              <a:rPr lang="en-US" sz="1950" b="1" i="1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chaque membre</a:t>
            </a:r>
            <a:r>
              <a:rPr lang="en-US" sz="1950" i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de l'équipe. »</a:t>
            </a:r>
            <a:endParaRPr lang="en-US" sz="1950" dirty="0"/>
          </a:p>
        </p:txBody>
      </p:sp>
      <p:sp>
        <p:nvSpPr>
          <p:cNvPr id="38" name="Text 33"/>
          <p:cNvSpPr txBox="1"/>
          <p:nvPr/>
        </p:nvSpPr>
        <p:spPr>
          <a:xfrm>
            <a:off x="1524305" y="9334195"/>
            <a:ext cx="15430500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75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Fiche de synthèse obligatoire</a:t>
            </a:r>
            <a:r>
              <a:rPr lang="en-US" sz="127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· pour tout bilan, annuel ou d'accréditation, l'expert établit cette fiche et la joint à son avis.</a:t>
            </a:r>
            <a:endParaRPr lang="en-US" sz="1275" dirty="0"/>
          </a:p>
        </p:txBody>
      </p:sp>
      <p:sp>
        <p:nvSpPr>
          <p:cNvPr id="39" name="Text 34"/>
          <p:cNvSpPr txBox="1"/>
          <p:nvPr/>
        </p:nvSpPr>
        <p:spPr>
          <a:xfrm>
            <a:off x="1143000" y="9868205"/>
            <a:ext cx="12192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1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Réunion des experts AFU · 13 / 10 / 2026</a:t>
            </a:r>
            <a:endParaRPr lang="en-US" sz="9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B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811098" y="3238805"/>
            <a:ext cx="3333902" cy="2286000"/>
          </a:xfrm>
          <a:prstGeom prst="rect">
            <a:avLst/>
          </a:prstGeom>
          <a:solidFill>
            <a:srgbClr val="B33A3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" name="Image 0" descr="gen-dedup-11034f6c0135d5cd6eef1d98a0e131f5.png"/>
          <p:cNvPicPr>
            <a:picLocks noChangeAspect="1"/>
          </p:cNvPicPr>
          <p:nvPr/>
        </p:nvPicPr>
        <p:blipFill>
          <a:blip r:embed="rId3"/>
          <a:srcRect t="-232" b="-232"/>
          <a:stretch/>
        </p:blipFill>
        <p:spPr>
          <a:xfrm>
            <a:off x="1143000" y="5715000"/>
            <a:ext cx="75895" cy="743407"/>
          </a:xfrm>
          <a:prstGeom prst="rect">
            <a:avLst/>
          </a:prstGeom>
        </p:spPr>
      </p:pic>
      <p:pic>
        <p:nvPicPr>
          <p:cNvPr id="4" name="Image 1" descr="gen-dedup-11034f6c0135d5cd6eef1d98a0e131f5.png"/>
          <p:cNvPicPr>
            <a:picLocks noChangeAspect="1"/>
          </p:cNvPicPr>
          <p:nvPr/>
        </p:nvPicPr>
        <p:blipFill>
          <a:blip r:embed="rId3"/>
          <a:srcRect t="-232" b="-232"/>
          <a:stretch/>
        </p:blipFill>
        <p:spPr>
          <a:xfrm>
            <a:off x="1143000" y="6667805"/>
            <a:ext cx="75895" cy="743407"/>
          </a:xfrm>
          <a:prstGeom prst="rect">
            <a:avLst/>
          </a:prstGeom>
        </p:spPr>
      </p:pic>
      <p:pic>
        <p:nvPicPr>
          <p:cNvPr id="5" name="Image 2" descr="gen-dedup-11034f6c0135d5cd6eef1d98a0e131f5.png"/>
          <p:cNvPicPr>
            <a:picLocks noChangeAspect="1"/>
          </p:cNvPicPr>
          <p:nvPr/>
        </p:nvPicPr>
        <p:blipFill>
          <a:blip r:embed="rId3"/>
          <a:srcRect t="-232" b="-232"/>
          <a:stretch/>
        </p:blipFill>
        <p:spPr>
          <a:xfrm>
            <a:off x="1143000" y="7619695"/>
            <a:ext cx="75895" cy="743407"/>
          </a:xfrm>
          <a:prstGeom prst="rect">
            <a:avLst/>
          </a:prstGeom>
        </p:spPr>
      </p:pic>
      <p:pic>
        <p:nvPicPr>
          <p:cNvPr id="6" name="Image 3" descr="gen-dedup-db0f813648e6591caa6a477cc7107f1c.png"/>
          <p:cNvPicPr>
            <a:picLocks noChangeAspect="1"/>
          </p:cNvPicPr>
          <p:nvPr/>
        </p:nvPicPr>
        <p:blipFill>
          <a:blip r:embed="rId4"/>
          <a:srcRect t="-232" b="-232"/>
          <a:stretch/>
        </p:blipFill>
        <p:spPr>
          <a:xfrm>
            <a:off x="1143000" y="8572500"/>
            <a:ext cx="75895" cy="743407"/>
          </a:xfrm>
          <a:prstGeom prst="rect">
            <a:avLst/>
          </a:prstGeom>
        </p:spPr>
      </p:pic>
      <p:pic>
        <p:nvPicPr>
          <p:cNvPr id="7" name="Image 4" descr="gen-dedup-74503aa3033dcb90e58ed88103f37aa9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1143000" y="9620402"/>
            <a:ext cx="16002000" cy="9144"/>
          </a:xfrm>
          <a:prstGeom prst="rect">
            <a:avLst/>
          </a:prstGeom>
        </p:spPr>
      </p:pic>
      <p:sp>
        <p:nvSpPr>
          <p:cNvPr id="8" name="Text 1"/>
          <p:cNvSpPr txBox="1"/>
          <p:nvPr/>
        </p:nvSpPr>
        <p:spPr>
          <a:xfrm>
            <a:off x="1143000" y="761695"/>
            <a:ext cx="5715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b="1" kern="0" spc="312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06 · EIAS</a:t>
            </a:r>
            <a:endParaRPr lang="en-US" sz="975" dirty="0"/>
          </a:p>
        </p:txBody>
      </p:sp>
      <p:sp>
        <p:nvSpPr>
          <p:cNvPr id="9" name="Text 2"/>
          <p:cNvSpPr txBox="1"/>
          <p:nvPr/>
        </p:nvSpPr>
        <p:spPr>
          <a:xfrm>
            <a:off x="15620695" y="761695"/>
            <a:ext cx="1905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07 / 12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1143000" y="1238098"/>
            <a:ext cx="28575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76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Article 1.4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1143000" y="1619402"/>
            <a:ext cx="14287500" cy="1276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800" b="1" kern="0" spc="-96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L'EIAS</a:t>
            </a:r>
            <a:r>
              <a:rPr lang="en-US" sz="4800" b="1" kern="0" spc="-96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,</a:t>
            </a:r>
            <a:r>
              <a:rPr lang="en-US" sz="4800" b="1" kern="0" spc="-96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un cas</a:t>
            </a:r>
            <a:endParaRPr lang="en-US" sz="4800" dirty="0"/>
          </a:p>
          <a:p>
            <a:pPr marL="0" indent="0" algn="l">
              <a:lnSpc>
                <a:spcPct val="104000"/>
              </a:lnSpc>
              <a:buNone/>
            </a:pPr>
            <a:r>
              <a:rPr lang="en-US" sz="4800" b="1" i="1" kern="0" spc="-96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à part entière.</a:t>
            </a:r>
            <a:endParaRPr lang="en-US" sz="4800" dirty="0"/>
          </a:p>
        </p:txBody>
      </p:sp>
      <p:sp>
        <p:nvSpPr>
          <p:cNvPr id="12" name="Text 5"/>
          <p:cNvSpPr txBox="1"/>
          <p:nvPr/>
        </p:nvSpPr>
        <p:spPr>
          <a:xfrm>
            <a:off x="1143000" y="3429000"/>
            <a:ext cx="11430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Déclaré dans le SIAM par le médecin ou l'équipe, l'événement indésirable associé aux soins reste le cœur du dispositif. Cinq gestes le qualifient.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14097305" y="3524098"/>
            <a:ext cx="2857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F2EBD9">
                    <a:alpha val="85000"/>
                  </a:srgbClr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Délai</a:t>
            </a:r>
            <a:endParaRPr lang="en-US" sz="825" dirty="0"/>
          </a:p>
        </p:txBody>
      </p:sp>
      <p:sp>
        <p:nvSpPr>
          <p:cNvPr id="14" name="Text 7"/>
          <p:cNvSpPr txBox="1"/>
          <p:nvPr/>
        </p:nvSpPr>
        <p:spPr>
          <a:xfrm>
            <a:off x="14097305" y="3810305"/>
            <a:ext cx="2857500" cy="15435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750" b="1" kern="0" spc="-510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30</a:t>
            </a:r>
            <a:endParaRPr lang="en-US" sz="12750" dirty="0"/>
          </a:p>
        </p:txBody>
      </p:sp>
      <p:sp>
        <p:nvSpPr>
          <p:cNvPr id="15" name="Text 8"/>
          <p:cNvSpPr txBox="1"/>
          <p:nvPr/>
        </p:nvSpPr>
        <p:spPr>
          <a:xfrm>
            <a:off x="14097305" y="5191049"/>
            <a:ext cx="3400654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i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jours. Décision motivée.</a:t>
            </a:r>
            <a:endParaRPr lang="en-US" sz="1800" dirty="0"/>
          </a:p>
        </p:txBody>
      </p:sp>
      <p:sp>
        <p:nvSpPr>
          <p:cNvPr id="16" name="Text 9"/>
          <p:cNvSpPr txBox="1"/>
          <p:nvPr/>
        </p:nvSpPr>
        <p:spPr>
          <a:xfrm>
            <a:off x="1524305" y="5667451"/>
            <a:ext cx="1143000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1. Examiner l'EIAS et solliciter des compléments si nécessaire</a:t>
            </a:r>
            <a:endParaRPr lang="en-US" sz="1800" dirty="0"/>
          </a:p>
        </p:txBody>
      </p:sp>
      <p:sp>
        <p:nvSpPr>
          <p:cNvPr id="17" name="Text 10"/>
          <p:cNvSpPr txBox="1"/>
          <p:nvPr/>
        </p:nvSpPr>
        <p:spPr>
          <a:xfrm>
            <a:off x="1524305" y="5987491"/>
            <a:ext cx="11430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Une déclaration n'est jamais close à la première lecture. Le complément d'information est un droit, pas un caprice.</a:t>
            </a:r>
            <a:endParaRPr lang="en-US" sz="1200" dirty="0"/>
          </a:p>
        </p:txBody>
      </p:sp>
      <p:sp>
        <p:nvSpPr>
          <p:cNvPr id="18" name="Text 11"/>
          <p:cNvSpPr txBox="1"/>
          <p:nvPr/>
        </p:nvSpPr>
        <p:spPr>
          <a:xfrm>
            <a:off x="1524305" y="6620256"/>
            <a:ext cx="1143000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2. Garantir la qualité du formulaire et l'absence de données nominatives</a:t>
            </a:r>
            <a:endParaRPr lang="en-US" sz="1800" dirty="0"/>
          </a:p>
        </p:txBody>
      </p:sp>
      <p:sp>
        <p:nvSpPr>
          <p:cNvPr id="19" name="Text 12"/>
          <p:cNvSpPr txBox="1"/>
          <p:nvPr/>
        </p:nvSpPr>
        <p:spPr>
          <a:xfrm>
            <a:off x="1524305" y="6940296"/>
            <a:ext cx="11430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Avant l'enregistrement dans la base REX, l'expert complète et pseudonymise si nécessaire.</a:t>
            </a:r>
            <a:endParaRPr lang="en-US" sz="1200" dirty="0"/>
          </a:p>
        </p:txBody>
      </p:sp>
      <p:sp>
        <p:nvSpPr>
          <p:cNvPr id="20" name="Text 13"/>
          <p:cNvSpPr txBox="1"/>
          <p:nvPr/>
        </p:nvSpPr>
        <p:spPr>
          <a:xfrm>
            <a:off x="1524305" y="7572146"/>
            <a:ext cx="1143000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3. Accepter ou refuser l'EIAS dans les 30 jours</a:t>
            </a:r>
            <a:endParaRPr lang="en-US" sz="1800" dirty="0"/>
          </a:p>
        </p:txBody>
      </p:sp>
      <p:sp>
        <p:nvSpPr>
          <p:cNvPr id="21" name="Text 14"/>
          <p:cNvSpPr txBox="1"/>
          <p:nvPr/>
        </p:nvSpPr>
        <p:spPr>
          <a:xfrm>
            <a:off x="1524305" y="7892186"/>
            <a:ext cx="11430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Toute décision de l'expert doit être motivée — acceptation comme refus.</a:t>
            </a:r>
            <a:endParaRPr lang="en-US" sz="1200" dirty="0"/>
          </a:p>
        </p:txBody>
      </p:sp>
      <p:sp>
        <p:nvSpPr>
          <p:cNvPr id="22" name="Text 15"/>
          <p:cNvSpPr txBox="1"/>
          <p:nvPr/>
        </p:nvSpPr>
        <p:spPr>
          <a:xfrm>
            <a:off x="1524305" y="8524951"/>
            <a:ext cx="11430000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L'OA peut définir des questions complémentaires au formulaire standardisé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1524305" y="8801100"/>
            <a:ext cx="11430000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Compléter le formulaire HAS, sans le contredire, pour éclairer la spécialité.</a:t>
            </a:r>
            <a:endParaRPr lang="en-US" sz="1125" dirty="0"/>
          </a:p>
        </p:txBody>
      </p:sp>
      <p:sp>
        <p:nvSpPr>
          <p:cNvPr id="24" name="Text 17"/>
          <p:cNvSpPr txBox="1"/>
          <p:nvPr/>
        </p:nvSpPr>
        <p:spPr>
          <a:xfrm>
            <a:off x="1143000" y="9753905"/>
            <a:ext cx="12192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1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Réunion des experts AFU · 13 / 10 / 2026</a:t>
            </a:r>
            <a:endParaRPr lang="en-US" sz="9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4572000"/>
            <a:ext cx="5905195" cy="5333695"/>
          </a:xfrm>
          <a:prstGeom prst="rect">
            <a:avLst/>
          </a:prstGeom>
          <a:solidFill>
            <a:srgbClr val="F2EBD9">
              <a:alpha val="6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6572707" y="4572000"/>
            <a:ext cx="5143500" cy="4572000"/>
          </a:xfrm>
          <a:prstGeom prst="rect">
            <a:avLst/>
          </a:prstGeom>
          <a:solidFill>
            <a:srgbClr val="F2EBD9">
              <a:alpha val="6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12001500" y="4572000"/>
            <a:ext cx="5143500" cy="4572000"/>
          </a:xfrm>
          <a:prstGeom prst="rect">
            <a:avLst/>
          </a:prstGeom>
          <a:solidFill>
            <a:srgbClr val="B33A3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5" name="Image 0" descr="gen-dedup-68127a8a26ac03445d08afed1b3c40bd.png"/>
          <p:cNvPicPr>
            <a:picLocks noChangeAspect="1"/>
          </p:cNvPicPr>
          <p:nvPr/>
        </p:nvPicPr>
        <p:blipFill>
          <a:blip r:embed="rId3"/>
          <a:srcRect l="-2083" r="-2083"/>
          <a:stretch/>
        </p:blipFill>
        <p:spPr>
          <a:xfrm>
            <a:off x="1143000" y="9620402"/>
            <a:ext cx="16002000" cy="9144"/>
          </a:xfrm>
          <a:prstGeom prst="rect">
            <a:avLst/>
          </a:prstGeom>
        </p:spPr>
      </p:pic>
      <p:pic>
        <p:nvPicPr>
          <p:cNvPr id="6" name="Image 1" descr="gen-dedup-6afd79f1928e8bef4fe64b75fadc8e16.png"/>
          <p:cNvPicPr>
            <a:picLocks noChangeAspect="1"/>
          </p:cNvPicPr>
          <p:nvPr/>
        </p:nvPicPr>
        <p:blipFill>
          <a:blip r:embed="rId4"/>
          <a:srcRect t="-408" b="-408"/>
          <a:stretch/>
        </p:blipFill>
        <p:spPr>
          <a:xfrm>
            <a:off x="1143000" y="4095598"/>
            <a:ext cx="1904695" cy="1920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143000" y="761695"/>
            <a:ext cx="5715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b="1" kern="0" spc="312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07 · Relation</a:t>
            </a:r>
            <a:endParaRPr lang="en-US" sz="975" dirty="0"/>
          </a:p>
        </p:txBody>
      </p:sp>
      <p:sp>
        <p:nvSpPr>
          <p:cNvPr id="8" name="Text 4"/>
          <p:cNvSpPr txBox="1"/>
          <p:nvPr/>
        </p:nvSpPr>
        <p:spPr>
          <a:xfrm>
            <a:off x="15620695" y="761695"/>
            <a:ext cx="1905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08 / 12</a:t>
            </a:r>
            <a:endParaRPr lang="en-US" sz="975" dirty="0"/>
          </a:p>
        </p:txBody>
      </p:sp>
      <p:sp>
        <p:nvSpPr>
          <p:cNvPr id="9" name="Text 5"/>
          <p:cNvSpPr txBox="1"/>
          <p:nvPr/>
        </p:nvSpPr>
        <p:spPr>
          <a:xfrm>
            <a:off x="1143000" y="1333195"/>
            <a:ext cx="15240305" cy="1448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5400" b="1" kern="0" spc="-108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Avec le médecin ou l'équipe</a:t>
            </a:r>
            <a:r>
              <a:rPr lang="en-US" sz="5400" b="1" kern="0" spc="-108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,</a:t>
            </a:r>
            <a:endParaRPr lang="en-US" sz="540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5400" b="1" i="1" kern="0" spc="-108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trois principes</a:t>
            </a:r>
            <a:r>
              <a:rPr lang="en-US" sz="5400" b="1" i="1" kern="0" spc="-108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.</a:t>
            </a:r>
            <a:endParaRPr lang="en-US" sz="5400" dirty="0"/>
          </a:p>
        </p:txBody>
      </p:sp>
      <p:sp>
        <p:nvSpPr>
          <p:cNvPr id="10" name="Text 6"/>
          <p:cNvSpPr txBox="1"/>
          <p:nvPr/>
        </p:nvSpPr>
        <p:spPr>
          <a:xfrm>
            <a:off x="1524305" y="4953305"/>
            <a:ext cx="7626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2C7A6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Principe 01</a:t>
            </a:r>
            <a:endParaRPr lang="en-US" sz="825" dirty="0"/>
          </a:p>
        </p:txBody>
      </p:sp>
      <p:sp>
        <p:nvSpPr>
          <p:cNvPr id="11" name="Text 7"/>
          <p:cNvSpPr txBox="1"/>
          <p:nvPr/>
        </p:nvSpPr>
        <p:spPr>
          <a:xfrm>
            <a:off x="1524305" y="5333695"/>
            <a:ext cx="4381805" cy="8001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6300" b="1" kern="0" spc="-189" dirty="0">
                <a:solidFill>
                  <a:srgbClr val="2C7A6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15</a:t>
            </a:r>
            <a:r>
              <a:rPr lang="en-US" sz="2700" b="1" kern="0" spc="-189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j</a:t>
            </a:r>
            <a:endParaRPr lang="en-US" sz="6300" dirty="0"/>
          </a:p>
        </p:txBody>
      </p:sp>
      <p:sp>
        <p:nvSpPr>
          <p:cNvPr id="12" name="Text 8"/>
          <p:cNvSpPr txBox="1"/>
          <p:nvPr/>
        </p:nvSpPr>
        <p:spPr>
          <a:xfrm>
            <a:off x="1524305" y="6476695"/>
            <a:ext cx="486918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i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avant de motiver un refus.</a:t>
            </a:r>
            <a:endParaRPr lang="en-US" sz="2400" dirty="0"/>
          </a:p>
        </p:txBody>
      </p:sp>
      <p:sp>
        <p:nvSpPr>
          <p:cNvPr id="13" name="Text 9"/>
          <p:cNvSpPr txBox="1"/>
          <p:nvPr/>
        </p:nvSpPr>
        <p:spPr>
          <a:xfrm>
            <a:off x="1524305" y="7524598"/>
            <a:ext cx="4381805" cy="734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 médecin ou l'équipe dispose de 15 jours pour formuler ses observations dans le SIAM. Vous informez, le médecin répond, vous décidez ensuite — pas avant.</a:t>
            </a:r>
            <a:endParaRPr lang="en-US" sz="1275" dirty="0"/>
          </a:p>
        </p:txBody>
      </p:sp>
      <p:sp>
        <p:nvSpPr>
          <p:cNvPr id="14" name="Text 10"/>
          <p:cNvSpPr txBox="1"/>
          <p:nvPr/>
        </p:nvSpPr>
        <p:spPr>
          <a:xfrm>
            <a:off x="6953098" y="4953305"/>
            <a:ext cx="133411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Principe 02</a:t>
            </a:r>
            <a:endParaRPr lang="en-US" sz="825" dirty="0"/>
          </a:p>
        </p:txBody>
      </p:sp>
      <p:sp>
        <p:nvSpPr>
          <p:cNvPr id="15" name="Text 11"/>
          <p:cNvSpPr txBox="1"/>
          <p:nvPr/>
        </p:nvSpPr>
        <p:spPr>
          <a:xfrm>
            <a:off x="6953098" y="5333695"/>
            <a:ext cx="4381805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kern="0" spc="-144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Récusation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6953098" y="6057900"/>
            <a:ext cx="4381805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i="1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toujours possible.</a:t>
            </a:r>
            <a:endParaRPr lang="en-US" sz="2400" dirty="0"/>
          </a:p>
        </p:txBody>
      </p:sp>
      <p:sp>
        <p:nvSpPr>
          <p:cNvPr id="17" name="Text 13"/>
          <p:cNvSpPr txBox="1"/>
          <p:nvPr/>
        </p:nvSpPr>
        <p:spPr>
          <a:xfrm>
            <a:off x="6953098" y="7239305"/>
            <a:ext cx="4381805" cy="734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Un médecin engagé, individuellement ou en équipe, peut récuser un expert pour conflit d'intérêts. L'OA garantit l'indépendance et l'impartialité de ses experts.</a:t>
            </a:r>
            <a:endParaRPr lang="en-US" sz="1275" dirty="0"/>
          </a:p>
        </p:txBody>
      </p:sp>
      <p:sp>
        <p:nvSpPr>
          <p:cNvPr id="18" name="Text 14"/>
          <p:cNvSpPr txBox="1"/>
          <p:nvPr/>
        </p:nvSpPr>
        <p:spPr>
          <a:xfrm>
            <a:off x="12382805" y="4953305"/>
            <a:ext cx="133411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F2EBD9">
                    <a:alpha val="70000"/>
                  </a:srgbClr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Principe 03</a:t>
            </a:r>
            <a:endParaRPr lang="en-US" sz="825" dirty="0"/>
          </a:p>
        </p:txBody>
      </p:sp>
      <p:sp>
        <p:nvSpPr>
          <p:cNvPr id="19" name="Text 15"/>
          <p:cNvSpPr txBox="1"/>
          <p:nvPr/>
        </p:nvSpPr>
        <p:spPr>
          <a:xfrm>
            <a:off x="12382805" y="5333695"/>
            <a:ext cx="4381805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kern="0" spc="-144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Un avis</a:t>
            </a:r>
            <a:endParaRPr lang="en-US" sz="4800" dirty="0"/>
          </a:p>
        </p:txBody>
      </p:sp>
      <p:sp>
        <p:nvSpPr>
          <p:cNvPr id="20" name="Text 16"/>
          <p:cNvSpPr txBox="1"/>
          <p:nvPr/>
        </p:nvSpPr>
        <p:spPr>
          <a:xfrm>
            <a:off x="12382805" y="6001207"/>
            <a:ext cx="4381805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kern="0" spc="-144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par membre.</a:t>
            </a:r>
            <a:endParaRPr lang="en-US" sz="4800" dirty="0"/>
          </a:p>
        </p:txBody>
      </p:sp>
      <p:sp>
        <p:nvSpPr>
          <p:cNvPr id="21" name="Text 17"/>
          <p:cNvSpPr txBox="1"/>
          <p:nvPr/>
        </p:nvSpPr>
        <p:spPr>
          <a:xfrm>
            <a:off x="12382805" y="7524598"/>
            <a:ext cx="4381805" cy="734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Sur un bilan d'équipe, l'expert rend un avis favorable ou défavorable </a:t>
            </a:r>
            <a:r>
              <a:rPr lang="en-US" sz="1275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sur chaque membre</a:t>
            </a:r>
            <a:r>
              <a:rPr lang="en-US" sz="1275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— pas sur l'équipe en bloc.</a:t>
            </a:r>
            <a:endParaRPr lang="en-US" sz="1275" dirty="0"/>
          </a:p>
        </p:txBody>
      </p:sp>
      <p:sp>
        <p:nvSpPr>
          <p:cNvPr id="22" name="Text 18"/>
          <p:cNvSpPr txBox="1"/>
          <p:nvPr/>
        </p:nvSpPr>
        <p:spPr>
          <a:xfrm>
            <a:off x="1143000" y="9753905"/>
            <a:ext cx="12192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15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Réunion des experts AFU · 13 / 10 / 2026</a:t>
            </a:r>
            <a:endParaRPr lang="en-US" sz="9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B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4572000"/>
            <a:ext cx="3829507" cy="4591202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5333695" y="4572000"/>
            <a:ext cx="3810305" cy="4572000"/>
          </a:xfrm>
          <a:prstGeom prst="rect">
            <a:avLst/>
          </a:prstGeom>
          <a:solidFill>
            <a:srgbClr val="154E8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9525305" y="4572000"/>
            <a:ext cx="3829507" cy="4591202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13716000" y="4572000"/>
            <a:ext cx="3429000" cy="4572000"/>
          </a:xfrm>
          <a:prstGeom prst="rect">
            <a:avLst/>
          </a:prstGeom>
          <a:solidFill>
            <a:srgbClr val="102A4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6" name="Image 0" descr="gen-dedup-74503aa3033dcb90e58ed88103f37aa9.png"/>
          <p:cNvPicPr>
            <a:picLocks noChangeAspect="1"/>
          </p:cNvPicPr>
          <p:nvPr/>
        </p:nvPicPr>
        <p:blipFill>
          <a:blip r:embed="rId3"/>
          <a:srcRect l="-2083" r="-2083"/>
          <a:stretch/>
        </p:blipFill>
        <p:spPr>
          <a:xfrm>
            <a:off x="1143000" y="9696298"/>
            <a:ext cx="16002000" cy="914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43000" y="761695"/>
            <a:ext cx="5715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b="1" kern="0" spc="312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08 · Instances</a:t>
            </a:r>
            <a:endParaRPr lang="en-US" sz="975" dirty="0"/>
          </a:p>
        </p:txBody>
      </p:sp>
      <p:sp>
        <p:nvSpPr>
          <p:cNvPr id="8" name="Text 5"/>
          <p:cNvSpPr txBox="1"/>
          <p:nvPr/>
        </p:nvSpPr>
        <p:spPr>
          <a:xfrm>
            <a:off x="15620695" y="761695"/>
            <a:ext cx="1905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09 / 12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1143000" y="1238098"/>
            <a:ext cx="5715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76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Articles 1.5 — 1.6 — 1.7 — 1.8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1619402"/>
            <a:ext cx="14287500" cy="1200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4500" b="1" kern="0" spc="-90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Quatre rendez-vous</a:t>
            </a:r>
            <a:r>
              <a:rPr lang="en-US" sz="4500" b="1" kern="0" spc="-90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,</a:t>
            </a:r>
            <a:endParaRPr lang="en-US" sz="450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4500" b="1" i="1" kern="0" spc="-90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quatre obligations de cycle.</a:t>
            </a:r>
            <a:endParaRPr lang="en-US" sz="4500" dirty="0"/>
          </a:p>
        </p:txBody>
      </p:sp>
      <p:sp>
        <p:nvSpPr>
          <p:cNvPr id="11" name="Text 8"/>
          <p:cNvSpPr txBox="1"/>
          <p:nvPr/>
        </p:nvSpPr>
        <p:spPr>
          <a:xfrm>
            <a:off x="1524305" y="4953305"/>
            <a:ext cx="2857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 · REX</a:t>
            </a:r>
            <a:endParaRPr lang="en-US" sz="825" dirty="0"/>
          </a:p>
        </p:txBody>
      </p:sp>
      <p:sp>
        <p:nvSpPr>
          <p:cNvPr id="12" name="Text 9"/>
          <p:cNvSpPr txBox="1"/>
          <p:nvPr/>
        </p:nvSpPr>
        <p:spPr>
          <a:xfrm>
            <a:off x="1524305" y="5333695"/>
            <a:ext cx="2857500" cy="5340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200" b="1" kern="0" spc="-126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Base</a:t>
            </a:r>
            <a:endParaRPr lang="en-US" sz="4200" dirty="0"/>
          </a:p>
        </p:txBody>
      </p:sp>
      <p:sp>
        <p:nvSpPr>
          <p:cNvPr id="13" name="Text 10"/>
          <p:cNvSpPr txBox="1"/>
          <p:nvPr/>
        </p:nvSpPr>
        <p:spPr>
          <a:xfrm>
            <a:off x="1524305" y="5867705"/>
            <a:ext cx="28575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700" i="1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retour d'expérience</a:t>
            </a:r>
            <a:endParaRPr lang="en-US" sz="2700" dirty="0"/>
          </a:p>
        </p:txBody>
      </p:sp>
      <p:sp>
        <p:nvSpPr>
          <p:cNvPr id="14" name="Text 11"/>
          <p:cNvSpPr txBox="1"/>
          <p:nvPr/>
        </p:nvSpPr>
        <p:spPr>
          <a:xfrm>
            <a:off x="1524305" y="6953098"/>
            <a:ext cx="28575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Tirer des enseignements en continu : EIAS instructifs, flashes sécurité patient, articles, recommandations.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1524305" y="8477402"/>
            <a:ext cx="2857500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75" kern="0" spc="39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Information régulière de la HAS · Loi Informatique et Libertés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715000" y="4953305"/>
            <a:ext cx="2857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 · CRS</a:t>
            </a:r>
            <a:endParaRPr lang="en-US" sz="825" dirty="0"/>
          </a:p>
        </p:txBody>
      </p:sp>
      <p:sp>
        <p:nvSpPr>
          <p:cNvPr id="17" name="Text 14"/>
          <p:cNvSpPr txBox="1"/>
          <p:nvPr/>
        </p:nvSpPr>
        <p:spPr>
          <a:xfrm>
            <a:off x="5715000" y="5333695"/>
            <a:ext cx="2857500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kern="0" spc="-144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 ans</a:t>
            </a:r>
            <a:endParaRPr lang="en-US" sz="4800" dirty="0"/>
          </a:p>
        </p:txBody>
      </p:sp>
      <p:sp>
        <p:nvSpPr>
          <p:cNvPr id="18" name="Text 15"/>
          <p:cNvSpPr txBox="1"/>
          <p:nvPr/>
        </p:nvSpPr>
        <p:spPr>
          <a:xfrm>
            <a:off x="5715000" y="6001207"/>
            <a:ext cx="28575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i="1" kern="0" spc="36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minimum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5715000" y="6953098"/>
            <a:ext cx="304861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E2D9C2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Commission risque de la spécialité : valider le programme, présenter l'activité, désigner les experts de la CRIS.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5715000" y="8477402"/>
            <a:ext cx="3279953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9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Réunion à la HAS · RRS envoyé 30 j avant</a:t>
            </a:r>
            <a:endParaRPr lang="en-US" sz="975" dirty="0"/>
          </a:p>
        </p:txBody>
      </p:sp>
      <p:sp>
        <p:nvSpPr>
          <p:cNvPr id="21" name="Text 18"/>
          <p:cNvSpPr txBox="1"/>
          <p:nvPr/>
        </p:nvSpPr>
        <p:spPr>
          <a:xfrm>
            <a:off x="9905695" y="4953305"/>
            <a:ext cx="2857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 · CRIS</a:t>
            </a:r>
            <a:endParaRPr lang="en-US" sz="825" dirty="0"/>
          </a:p>
        </p:txBody>
      </p:sp>
      <p:sp>
        <p:nvSpPr>
          <p:cNvPr id="22" name="Text 19"/>
          <p:cNvSpPr txBox="1"/>
          <p:nvPr/>
        </p:nvSpPr>
        <p:spPr>
          <a:xfrm>
            <a:off x="9905695" y="5333695"/>
            <a:ext cx="2857500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kern="0" spc="-144" dirty="0">
                <a:solidFill>
                  <a:srgbClr val="154E8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 × /an</a:t>
            </a:r>
            <a:endParaRPr lang="en-US" sz="4800" dirty="0"/>
          </a:p>
        </p:txBody>
      </p:sp>
      <p:sp>
        <p:nvSpPr>
          <p:cNvPr id="23" name="Text 20"/>
          <p:cNvSpPr txBox="1"/>
          <p:nvPr/>
        </p:nvSpPr>
        <p:spPr>
          <a:xfrm>
            <a:off x="9905695" y="6001207"/>
            <a:ext cx="28575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i="1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à la HAS</a:t>
            </a:r>
            <a:endParaRPr lang="en-US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9905695" y="6953098"/>
            <a:ext cx="304861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Commission interspécialité : harmoniser les pratiques, décliner les orientations nationales, valider les programmes d'enseignement.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9905695" y="8477402"/>
            <a:ext cx="3048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9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 à 2 représentants par OA</a:t>
            </a:r>
            <a:endParaRPr lang="en-US" sz="975" dirty="0"/>
          </a:p>
        </p:txBody>
      </p:sp>
      <p:sp>
        <p:nvSpPr>
          <p:cNvPr id="26" name="Text 23"/>
          <p:cNvSpPr txBox="1"/>
          <p:nvPr/>
        </p:nvSpPr>
        <p:spPr>
          <a:xfrm>
            <a:off x="14097305" y="4953305"/>
            <a:ext cx="2857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 · Rapport</a:t>
            </a:r>
            <a:endParaRPr lang="en-US" sz="825" dirty="0"/>
          </a:p>
        </p:txBody>
      </p:sp>
      <p:sp>
        <p:nvSpPr>
          <p:cNvPr id="27" name="Text 24"/>
          <p:cNvSpPr txBox="1"/>
          <p:nvPr/>
        </p:nvSpPr>
        <p:spPr>
          <a:xfrm>
            <a:off x="14097305" y="5333695"/>
            <a:ext cx="2857500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kern="0" spc="-144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 ans</a:t>
            </a:r>
            <a:endParaRPr lang="en-US" sz="4800" dirty="0"/>
          </a:p>
        </p:txBody>
      </p:sp>
      <p:sp>
        <p:nvSpPr>
          <p:cNvPr id="28" name="Text 25"/>
          <p:cNvSpPr txBox="1"/>
          <p:nvPr/>
        </p:nvSpPr>
        <p:spPr>
          <a:xfrm>
            <a:off x="14097305" y="6001207"/>
            <a:ext cx="28575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i="1" kern="0" spc="36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à la HAS</a:t>
            </a:r>
            <a:endParaRPr lang="en-US" sz="1800" dirty="0"/>
          </a:p>
        </p:txBody>
      </p:sp>
      <p:sp>
        <p:nvSpPr>
          <p:cNvPr id="29" name="Text 26"/>
          <p:cNvSpPr txBox="1"/>
          <p:nvPr/>
        </p:nvSpPr>
        <p:spPr>
          <a:xfrm>
            <a:off x="14097305" y="6858000"/>
            <a:ext cx="266730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E2D9C2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Bilan d'accréditation, recherche, formation, publications, enseignements REX.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14097305" y="8477402"/>
            <a:ext cx="2667305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9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Date précisée par la HAS</a:t>
            </a:r>
            <a:endParaRPr lang="en-US" sz="975" dirty="0"/>
          </a:p>
        </p:txBody>
      </p:sp>
      <p:sp>
        <p:nvSpPr>
          <p:cNvPr id="31" name="Text 28"/>
          <p:cNvSpPr txBox="1"/>
          <p:nvPr/>
        </p:nvSpPr>
        <p:spPr>
          <a:xfrm>
            <a:off x="1143000" y="9810598"/>
            <a:ext cx="12192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1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Réunion des experts AFU · 13 / 10 / 2026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B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4095598"/>
            <a:ext cx="5162702" cy="1638605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6572707" y="4095598"/>
            <a:ext cx="5162702" cy="1638605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12001500" y="4095598"/>
            <a:ext cx="5162702" cy="1638605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1143000" y="5905195"/>
            <a:ext cx="5162702" cy="1638605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6572707" y="5905195"/>
            <a:ext cx="5162702" cy="1638605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12001500" y="5905195"/>
            <a:ext cx="5143500" cy="1619402"/>
          </a:xfrm>
          <a:prstGeom prst="rect">
            <a:avLst/>
          </a:prstGeom>
          <a:solidFill>
            <a:srgbClr val="B33A3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1143000" y="7905902"/>
            <a:ext cx="16002000" cy="1333195"/>
          </a:xfrm>
          <a:prstGeom prst="rect">
            <a:avLst/>
          </a:prstGeom>
          <a:solidFill>
            <a:srgbClr val="102A4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9" name="Image 0" descr="gen-dedup-74503aa3033dcb90e58ed88103f37aa9.png"/>
          <p:cNvPicPr>
            <a:picLocks noChangeAspect="1"/>
          </p:cNvPicPr>
          <p:nvPr/>
        </p:nvPicPr>
        <p:blipFill>
          <a:blip r:embed="rId3"/>
          <a:srcRect l="-2083" r="-2083"/>
          <a:stretch/>
        </p:blipFill>
        <p:spPr>
          <a:xfrm>
            <a:off x="1143000" y="9696298"/>
            <a:ext cx="16002000" cy="914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143000" y="761695"/>
            <a:ext cx="5715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b="1" kern="0" spc="312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09 · Données</a:t>
            </a:r>
            <a:endParaRPr lang="en-US" sz="975" dirty="0"/>
          </a:p>
        </p:txBody>
      </p:sp>
      <p:sp>
        <p:nvSpPr>
          <p:cNvPr id="11" name="Text 8"/>
          <p:cNvSpPr txBox="1"/>
          <p:nvPr/>
        </p:nvSpPr>
        <p:spPr>
          <a:xfrm>
            <a:off x="15620695" y="761695"/>
            <a:ext cx="1905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10 / 12</a:t>
            </a:r>
            <a:endParaRPr lang="en-US" sz="975" dirty="0"/>
          </a:p>
        </p:txBody>
      </p:sp>
      <p:sp>
        <p:nvSpPr>
          <p:cNvPr id="12" name="Text 9"/>
          <p:cNvSpPr txBox="1"/>
          <p:nvPr/>
        </p:nvSpPr>
        <p:spPr>
          <a:xfrm>
            <a:off x="1143000" y="1238098"/>
            <a:ext cx="28575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76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Article 2.2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>
            <a:off x="1143000" y="1619402"/>
            <a:ext cx="14287500" cy="1286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4800" b="1" kern="0" spc="-96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La donnée de santé</a:t>
            </a:r>
            <a:endParaRPr lang="en-US" sz="480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4800" b="1" i="1" kern="0" spc="-96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ne se promène pas.</a:t>
            </a:r>
            <a:endParaRPr lang="en-US" sz="4800" dirty="0"/>
          </a:p>
        </p:txBody>
      </p:sp>
      <p:sp>
        <p:nvSpPr>
          <p:cNvPr id="14" name="Text 11"/>
          <p:cNvSpPr txBox="1"/>
          <p:nvPr/>
        </p:nvSpPr>
        <p:spPr>
          <a:xfrm>
            <a:off x="14192402" y="1619402"/>
            <a:ext cx="3143707" cy="7525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3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Article 2.2 vous rappelle des obligations opposables. La règle suit le RGPD et la loi Informatique et Libertés.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1429207" y="4381805"/>
            <a:ext cx="571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825" dirty="0"/>
          </a:p>
        </p:txBody>
      </p:sp>
      <p:sp>
        <p:nvSpPr>
          <p:cNvPr id="16" name="Text 13"/>
          <p:cNvSpPr txBox="1"/>
          <p:nvPr/>
        </p:nvSpPr>
        <p:spPr>
          <a:xfrm>
            <a:off x="1429207" y="4667098"/>
            <a:ext cx="4572000" cy="505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Un délégué à la protection</a:t>
            </a:r>
            <a:endParaRPr lang="en-US" sz="16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des données désigné</a:t>
            </a:r>
            <a:endParaRPr lang="en-US" sz="1650" dirty="0"/>
          </a:p>
        </p:txBody>
      </p:sp>
      <p:sp>
        <p:nvSpPr>
          <p:cNvPr id="17" name="Text 14"/>
          <p:cNvSpPr txBox="1"/>
          <p:nvPr/>
        </p:nvSpPr>
        <p:spPr>
          <a:xfrm>
            <a:off x="1429207" y="5333695"/>
            <a:ext cx="4572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Compétence, indépendance, accusé CNIL transmis à la HAS.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6858000" y="4381805"/>
            <a:ext cx="571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825" dirty="0"/>
          </a:p>
        </p:txBody>
      </p:sp>
      <p:sp>
        <p:nvSpPr>
          <p:cNvPr id="19" name="Text 16"/>
          <p:cNvSpPr txBox="1"/>
          <p:nvPr/>
        </p:nvSpPr>
        <p:spPr>
          <a:xfrm>
            <a:off x="6858000" y="4667098"/>
            <a:ext cx="4572000" cy="505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Pas de transmission,</a:t>
            </a:r>
            <a:endParaRPr lang="en-US" sz="16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de cession, de duplication</a:t>
            </a:r>
            <a:endParaRPr lang="en-US" sz="1650" dirty="0"/>
          </a:p>
        </p:txBody>
      </p:sp>
      <p:sp>
        <p:nvSpPr>
          <p:cNvPr id="20" name="Text 17"/>
          <p:cNvSpPr txBox="1"/>
          <p:nvPr/>
        </p:nvSpPr>
        <p:spPr>
          <a:xfrm>
            <a:off x="6858000" y="5333695"/>
            <a:ext cx="4572000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Aucune divulgation à un tiers des données du SIAM, sous-traitance encadrée RGPD art. 28-29.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12287707" y="4381805"/>
            <a:ext cx="571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825" dirty="0"/>
          </a:p>
        </p:txBody>
      </p:sp>
      <p:sp>
        <p:nvSpPr>
          <p:cNvPr id="22" name="Text 19"/>
          <p:cNvSpPr txBox="1"/>
          <p:nvPr/>
        </p:nvSpPr>
        <p:spPr>
          <a:xfrm>
            <a:off x="12287707" y="4667098"/>
            <a:ext cx="4572000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Pas d'IA générative ouverte</a:t>
            </a:r>
            <a:endParaRPr lang="en-US" sz="1650" dirty="0"/>
          </a:p>
        </p:txBody>
      </p:sp>
      <p:sp>
        <p:nvSpPr>
          <p:cNvPr id="23" name="Text 20"/>
          <p:cNvSpPr txBox="1"/>
          <p:nvPr/>
        </p:nvSpPr>
        <p:spPr>
          <a:xfrm>
            <a:off x="12287707" y="5333695"/>
            <a:ext cx="4572000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Ne pas insérer de données SIAM dans une solution d'IA librement accessible, sans sécurité suffisante.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1429207" y="6191402"/>
            <a:ext cx="571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825" dirty="0"/>
          </a:p>
        </p:txBody>
      </p:sp>
      <p:sp>
        <p:nvSpPr>
          <p:cNvPr id="25" name="Text 22"/>
          <p:cNvSpPr txBox="1"/>
          <p:nvPr/>
        </p:nvSpPr>
        <p:spPr>
          <a:xfrm>
            <a:off x="1429207" y="6476695"/>
            <a:ext cx="4572000" cy="505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Espace disque sécurisé</a:t>
            </a:r>
            <a:endParaRPr lang="en-US" sz="16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en cas d'export</a:t>
            </a:r>
            <a:endParaRPr lang="en-US" sz="1650" dirty="0"/>
          </a:p>
        </p:txBody>
      </p:sp>
      <p:sp>
        <p:nvSpPr>
          <p:cNvPr id="26" name="Text 23"/>
          <p:cNvSpPr txBox="1"/>
          <p:nvPr/>
        </p:nvSpPr>
        <p:spPr>
          <a:xfrm>
            <a:off x="1429207" y="7144207"/>
            <a:ext cx="4572000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Fichier placé et protégé au sein de l'OA ou de son sous-traitant — l'accès encadré.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6858000" y="6191402"/>
            <a:ext cx="571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05</a:t>
            </a:r>
            <a:endParaRPr lang="en-US" sz="825" dirty="0"/>
          </a:p>
        </p:txBody>
      </p:sp>
      <p:sp>
        <p:nvSpPr>
          <p:cNvPr id="28" name="Text 25"/>
          <p:cNvSpPr txBox="1"/>
          <p:nvPr/>
        </p:nvSpPr>
        <p:spPr>
          <a:xfrm>
            <a:off x="6858000" y="6476695"/>
            <a:ext cx="4572000" cy="505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Pas de ré-identification</a:t>
            </a:r>
            <a:endParaRPr lang="en-US" sz="16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par recoupement</a:t>
            </a:r>
            <a:endParaRPr lang="en-US" sz="1650" dirty="0"/>
          </a:p>
        </p:txBody>
      </p:sp>
      <p:sp>
        <p:nvSpPr>
          <p:cNvPr id="29" name="Text 26"/>
          <p:cNvSpPr txBox="1"/>
          <p:nvPr/>
        </p:nvSpPr>
        <p:spPr>
          <a:xfrm>
            <a:off x="6858000" y="7144207"/>
            <a:ext cx="4572000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Aucun rapprochement avec d'autres informations : ni identité, ni état de santé d'une personne.</a:t>
            </a:r>
            <a:endParaRPr lang="en-US" sz="1050" dirty="0"/>
          </a:p>
        </p:txBody>
      </p:sp>
      <p:sp>
        <p:nvSpPr>
          <p:cNvPr id="30" name="Text 27"/>
          <p:cNvSpPr txBox="1"/>
          <p:nvPr/>
        </p:nvSpPr>
        <p:spPr>
          <a:xfrm>
            <a:off x="12287707" y="6191402"/>
            <a:ext cx="571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F2EBD9">
                    <a:alpha val="85000"/>
                  </a:srgbClr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06</a:t>
            </a:r>
            <a:endParaRPr lang="en-US" sz="825" dirty="0"/>
          </a:p>
        </p:txBody>
      </p:sp>
      <p:sp>
        <p:nvSpPr>
          <p:cNvPr id="31" name="Text 28"/>
          <p:cNvSpPr txBox="1"/>
          <p:nvPr/>
        </p:nvSpPr>
        <p:spPr>
          <a:xfrm>
            <a:off x="12287707" y="6476695"/>
            <a:ext cx="4572000" cy="505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Recommandations CNIL</a:t>
            </a:r>
            <a:endParaRPr lang="en-US" sz="16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sur les mots de passe</a:t>
            </a:r>
            <a:endParaRPr lang="en-US" sz="1650" dirty="0"/>
          </a:p>
        </p:txBody>
      </p:sp>
      <p:sp>
        <p:nvSpPr>
          <p:cNvPr id="32" name="Text 29"/>
          <p:cNvSpPr txBox="1"/>
          <p:nvPr/>
        </p:nvSpPr>
        <p:spPr>
          <a:xfrm>
            <a:off x="12287707" y="7144207"/>
            <a:ext cx="52578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E2D9C2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Confidentialité des accès SIAM, intégrité garantie des données transmises.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1524305" y="8191195"/>
            <a:ext cx="22860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À retenir</a:t>
            </a:r>
            <a:endParaRPr lang="en-US" sz="825" dirty="0"/>
          </a:p>
        </p:txBody>
      </p:sp>
      <p:sp>
        <p:nvSpPr>
          <p:cNvPr id="34" name="Text 31"/>
          <p:cNvSpPr txBox="1"/>
          <p:nvPr/>
        </p:nvSpPr>
        <p:spPr>
          <a:xfrm>
            <a:off x="1524305" y="8524951"/>
            <a:ext cx="1611630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i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Vous engagez l'OA sur ces obligations. Vous les faites respecter par chaque expert sollicité. Le secret médical ne souffre pas d'à-peu-près.</a:t>
            </a:r>
            <a:endParaRPr lang="en-US" sz="1650" dirty="0"/>
          </a:p>
        </p:txBody>
      </p:sp>
      <p:sp>
        <p:nvSpPr>
          <p:cNvPr id="35" name="Text 32"/>
          <p:cNvSpPr txBox="1"/>
          <p:nvPr/>
        </p:nvSpPr>
        <p:spPr>
          <a:xfrm>
            <a:off x="1143000" y="9810598"/>
            <a:ext cx="12192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1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Réunion des experts AFU · 13 / 10 / 2026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B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4095598"/>
            <a:ext cx="6877202" cy="5352898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8382305" y="4095598"/>
            <a:ext cx="8762695" cy="5333695"/>
          </a:xfrm>
          <a:prstGeom prst="rect">
            <a:avLst/>
          </a:prstGeom>
          <a:solidFill>
            <a:srgbClr val="102A4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1524305" y="5952744"/>
            <a:ext cx="5772607" cy="761695"/>
          </a:xfrm>
          <a:prstGeom prst="rect">
            <a:avLst/>
          </a:prstGeom>
          <a:solidFill>
            <a:srgbClr val="B33A3A">
              <a:alpha val="8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1524305" y="5952744"/>
            <a:ext cx="57607" cy="761695"/>
          </a:xfrm>
          <a:prstGeom prst="rect">
            <a:avLst/>
          </a:prstGeom>
          <a:solidFill>
            <a:srgbClr val="B33A3A"/>
          </a:solidFill>
          <a:ln w="12700">
            <a:solidFill>
              <a:srgbClr val="B33A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1524305" y="6905549"/>
            <a:ext cx="5772607" cy="761695"/>
          </a:xfrm>
          <a:prstGeom prst="rect">
            <a:avLst/>
          </a:prstGeom>
          <a:solidFill>
            <a:srgbClr val="B33A3A">
              <a:alpha val="8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1524305" y="6905549"/>
            <a:ext cx="57607" cy="761695"/>
          </a:xfrm>
          <a:prstGeom prst="rect">
            <a:avLst/>
          </a:prstGeom>
          <a:solidFill>
            <a:srgbClr val="B33A3A"/>
          </a:solidFill>
          <a:ln w="12700">
            <a:solidFill>
              <a:srgbClr val="B33A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1524305" y="7858354"/>
            <a:ext cx="5772607" cy="761695"/>
          </a:xfrm>
          <a:prstGeom prst="rect">
            <a:avLst/>
          </a:prstGeom>
          <a:solidFill>
            <a:srgbClr val="B33A3A">
              <a:alpha val="8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Shape 7"/>
          <p:cNvSpPr/>
          <p:nvPr/>
        </p:nvSpPr>
        <p:spPr>
          <a:xfrm>
            <a:off x="1524305" y="7858354"/>
            <a:ext cx="57607" cy="761695"/>
          </a:xfrm>
          <a:prstGeom prst="rect">
            <a:avLst/>
          </a:prstGeom>
          <a:solidFill>
            <a:srgbClr val="B33A3A"/>
          </a:solidFill>
          <a:ln w="12700">
            <a:solidFill>
              <a:srgbClr val="B33A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" name="Shape 8"/>
          <p:cNvSpPr/>
          <p:nvPr/>
        </p:nvSpPr>
        <p:spPr>
          <a:xfrm>
            <a:off x="8762695" y="5952744"/>
            <a:ext cx="4058107" cy="761695"/>
          </a:xfrm>
          <a:prstGeom prst="rect">
            <a:avLst/>
          </a:prstGeom>
          <a:solidFill>
            <a:srgbClr val="F2EBD9">
              <a:alpha val="5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Shape 9"/>
          <p:cNvSpPr/>
          <p:nvPr/>
        </p:nvSpPr>
        <p:spPr>
          <a:xfrm>
            <a:off x="8762695" y="5952744"/>
            <a:ext cx="57607" cy="761695"/>
          </a:xfrm>
          <a:prstGeom prst="rect">
            <a:avLst/>
          </a:prstGeom>
          <a:solidFill>
            <a:srgbClr val="2C7A66"/>
          </a:solidFill>
          <a:ln w="12700">
            <a:solidFill>
              <a:srgbClr val="2C7A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2" name="Shape 10"/>
          <p:cNvSpPr/>
          <p:nvPr/>
        </p:nvSpPr>
        <p:spPr>
          <a:xfrm>
            <a:off x="12954305" y="5952744"/>
            <a:ext cx="4058107" cy="761695"/>
          </a:xfrm>
          <a:prstGeom prst="rect">
            <a:avLst/>
          </a:prstGeom>
          <a:solidFill>
            <a:srgbClr val="F2EBD9">
              <a:alpha val="5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Shape 11"/>
          <p:cNvSpPr/>
          <p:nvPr/>
        </p:nvSpPr>
        <p:spPr>
          <a:xfrm>
            <a:off x="12954305" y="5952744"/>
            <a:ext cx="57607" cy="761695"/>
          </a:xfrm>
          <a:prstGeom prst="rect">
            <a:avLst/>
          </a:prstGeom>
          <a:solidFill>
            <a:srgbClr val="2C7A66"/>
          </a:solidFill>
          <a:ln w="12700">
            <a:solidFill>
              <a:srgbClr val="2C7A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4" name="Shape 12"/>
          <p:cNvSpPr/>
          <p:nvPr/>
        </p:nvSpPr>
        <p:spPr>
          <a:xfrm>
            <a:off x="8762695" y="6905549"/>
            <a:ext cx="4058107" cy="761695"/>
          </a:xfrm>
          <a:prstGeom prst="rect">
            <a:avLst/>
          </a:prstGeom>
          <a:solidFill>
            <a:srgbClr val="F2EBD9">
              <a:alpha val="5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Shape 13"/>
          <p:cNvSpPr/>
          <p:nvPr/>
        </p:nvSpPr>
        <p:spPr>
          <a:xfrm>
            <a:off x="8762695" y="6905549"/>
            <a:ext cx="57607" cy="761695"/>
          </a:xfrm>
          <a:prstGeom prst="rect">
            <a:avLst/>
          </a:prstGeom>
          <a:solidFill>
            <a:srgbClr val="C49B4A"/>
          </a:solidFill>
          <a:ln w="12700">
            <a:solidFill>
              <a:srgbClr val="C49B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Shape 14"/>
          <p:cNvSpPr/>
          <p:nvPr/>
        </p:nvSpPr>
        <p:spPr>
          <a:xfrm>
            <a:off x="12954305" y="6905549"/>
            <a:ext cx="4058107" cy="761695"/>
          </a:xfrm>
          <a:prstGeom prst="rect">
            <a:avLst/>
          </a:prstGeom>
          <a:solidFill>
            <a:srgbClr val="F2EBD9">
              <a:alpha val="5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Shape 15"/>
          <p:cNvSpPr/>
          <p:nvPr/>
        </p:nvSpPr>
        <p:spPr>
          <a:xfrm>
            <a:off x="12954305" y="6905549"/>
            <a:ext cx="57607" cy="761695"/>
          </a:xfrm>
          <a:prstGeom prst="rect">
            <a:avLst/>
          </a:prstGeom>
          <a:solidFill>
            <a:srgbClr val="C49B4A"/>
          </a:solidFill>
          <a:ln w="12700">
            <a:solidFill>
              <a:srgbClr val="C49B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8" name="Shape 16"/>
          <p:cNvSpPr/>
          <p:nvPr/>
        </p:nvSpPr>
        <p:spPr>
          <a:xfrm>
            <a:off x="8762695" y="7858354"/>
            <a:ext cx="8210398" cy="1162202"/>
          </a:xfrm>
          <a:prstGeom prst="rect">
            <a:avLst/>
          </a:prstGeom>
          <a:solidFill>
            <a:srgbClr val="C49B4A">
              <a:alpha val="18000"/>
            </a:srgbClr>
          </a:solidFill>
          <a:ln w="12700">
            <a:solidFill>
              <a:srgbClr val="C49B4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9" name="Image 0" descr="gen-dedup-74503aa3033dcb90e58ed88103f37aa9.png"/>
          <p:cNvPicPr>
            <a:picLocks noChangeAspect="1"/>
          </p:cNvPicPr>
          <p:nvPr/>
        </p:nvPicPr>
        <p:blipFill>
          <a:blip r:embed="rId3"/>
          <a:srcRect l="-2083" r="-2083"/>
          <a:stretch/>
        </p:blipFill>
        <p:spPr>
          <a:xfrm>
            <a:off x="1143000" y="9696298"/>
            <a:ext cx="16002000" cy="9144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1143000" y="761695"/>
            <a:ext cx="5715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b="1" kern="0" spc="312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10 · Indépendance</a:t>
            </a:r>
            <a:endParaRPr lang="en-US" sz="975" dirty="0"/>
          </a:p>
        </p:txBody>
      </p:sp>
      <p:sp>
        <p:nvSpPr>
          <p:cNvPr id="21" name="Text 18"/>
          <p:cNvSpPr txBox="1"/>
          <p:nvPr/>
        </p:nvSpPr>
        <p:spPr>
          <a:xfrm>
            <a:off x="15620695" y="761695"/>
            <a:ext cx="1905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11 / 12</a:t>
            </a:r>
            <a:endParaRPr lang="en-US" sz="975" dirty="0"/>
          </a:p>
        </p:txBody>
      </p:sp>
      <p:sp>
        <p:nvSpPr>
          <p:cNvPr id="22" name="Text 19"/>
          <p:cNvSpPr txBox="1"/>
          <p:nvPr/>
        </p:nvSpPr>
        <p:spPr>
          <a:xfrm>
            <a:off x="1143000" y="1238098"/>
            <a:ext cx="5715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76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Articles 2.3 &amp; 2.4</a:t>
            </a:r>
            <a:endParaRPr lang="en-US" sz="975" dirty="0"/>
          </a:p>
        </p:txBody>
      </p:sp>
      <p:sp>
        <p:nvSpPr>
          <p:cNvPr id="23" name="Text 20"/>
          <p:cNvSpPr txBox="1"/>
          <p:nvPr/>
        </p:nvSpPr>
        <p:spPr>
          <a:xfrm>
            <a:off x="1143000" y="1619402"/>
            <a:ext cx="15240305" cy="600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kern="0" spc="-90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Indépendance</a:t>
            </a:r>
            <a:r>
              <a:rPr lang="en-US" sz="4500" b="1" kern="0" spc="-90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,</a:t>
            </a:r>
            <a:r>
              <a:rPr lang="en-US" sz="4500" b="1" kern="0" spc="-90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impartialité</a:t>
            </a:r>
            <a:r>
              <a:rPr lang="en-US" sz="4500" b="1" kern="0" spc="-90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,</a:t>
            </a:r>
            <a:r>
              <a:rPr lang="en-US" sz="4500" b="1" kern="0" spc="-90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experts</a:t>
            </a:r>
            <a:r>
              <a:rPr lang="en-US" sz="4500" b="1" kern="0" spc="-90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.</a:t>
            </a:r>
            <a:endParaRPr lang="en-US" sz="4500" dirty="0"/>
          </a:p>
        </p:txBody>
      </p:sp>
      <p:sp>
        <p:nvSpPr>
          <p:cNvPr id="24" name="Text 21"/>
          <p:cNvSpPr txBox="1"/>
          <p:nvPr/>
        </p:nvSpPr>
        <p:spPr>
          <a:xfrm>
            <a:off x="1143000" y="2857500"/>
            <a:ext cx="12192610" cy="6291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L'OA recrute, forme, accompagne, évalue. Sa ressource première, c'est l'expert — et sa crédibilité tient à l'indépendance de chacun.</a:t>
            </a:r>
            <a:endParaRPr lang="en-US" sz="1650" dirty="0"/>
          </a:p>
        </p:txBody>
      </p:sp>
      <p:sp>
        <p:nvSpPr>
          <p:cNvPr id="25" name="Text 22"/>
          <p:cNvSpPr txBox="1"/>
          <p:nvPr/>
        </p:nvSpPr>
        <p:spPr>
          <a:xfrm>
            <a:off x="1524305" y="4476902"/>
            <a:ext cx="3810305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Trois cas d'exclusion</a:t>
            </a:r>
            <a:endParaRPr lang="en-US" sz="825" dirty="0"/>
          </a:p>
        </p:txBody>
      </p:sp>
      <p:sp>
        <p:nvSpPr>
          <p:cNvPr id="26" name="Text 23"/>
          <p:cNvSpPr txBox="1"/>
          <p:nvPr/>
        </p:nvSpPr>
        <p:spPr>
          <a:xfrm>
            <a:off x="1524305" y="4858207"/>
            <a:ext cx="73920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700" i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qu'un expert ne peut pas instruire.</a:t>
            </a:r>
            <a:endParaRPr lang="en-US" sz="2700" dirty="0"/>
          </a:p>
        </p:txBody>
      </p:sp>
      <p:sp>
        <p:nvSpPr>
          <p:cNvPr id="27" name="Text 24"/>
          <p:cNvSpPr txBox="1"/>
          <p:nvPr/>
        </p:nvSpPr>
        <p:spPr>
          <a:xfrm>
            <a:off x="1904695" y="6096305"/>
            <a:ext cx="5143500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Un lien familial ou personnel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1904695" y="6334049"/>
            <a:ext cx="51435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avec le médecin dont vous instruisez le dossier.</a:t>
            </a:r>
            <a:endParaRPr lang="en-US" sz="1050" dirty="0"/>
          </a:p>
        </p:txBody>
      </p:sp>
      <p:sp>
        <p:nvSpPr>
          <p:cNvPr id="29" name="Text 26"/>
          <p:cNvSpPr txBox="1"/>
          <p:nvPr/>
        </p:nvSpPr>
        <p:spPr>
          <a:xfrm>
            <a:off x="1904695" y="7048195"/>
            <a:ext cx="5143500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 même établissement</a:t>
            </a:r>
            <a:endParaRPr lang="en-US" sz="1500" dirty="0"/>
          </a:p>
        </p:txBody>
      </p:sp>
      <p:sp>
        <p:nvSpPr>
          <p:cNvPr id="30" name="Text 27"/>
          <p:cNvSpPr txBox="1"/>
          <p:nvPr/>
        </p:nvSpPr>
        <p:spPr>
          <a:xfrm>
            <a:off x="1904695" y="7286854"/>
            <a:ext cx="51435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que le médecin — vous ne pouvez pas instruire un pair direct.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1904695" y="8001000"/>
            <a:ext cx="5143500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Votre propre dossier</a:t>
            </a:r>
            <a:endParaRPr lang="en-US" sz="1500" dirty="0"/>
          </a:p>
        </p:txBody>
      </p:sp>
      <p:sp>
        <p:nvSpPr>
          <p:cNvPr id="32" name="Text 29"/>
          <p:cNvSpPr txBox="1"/>
          <p:nvPr/>
        </p:nvSpPr>
        <p:spPr>
          <a:xfrm>
            <a:off x="1904695" y="8238744"/>
            <a:ext cx="51435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l'expert ne s'instruit pas lui-même — par construction.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8762695" y="4476902"/>
            <a:ext cx="3810305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Gestion des experts</a:t>
            </a:r>
            <a:endParaRPr lang="en-US" sz="825" dirty="0"/>
          </a:p>
        </p:txBody>
      </p:sp>
      <p:sp>
        <p:nvSpPr>
          <p:cNvPr id="34" name="Text 31"/>
          <p:cNvSpPr txBox="1"/>
          <p:nvPr/>
        </p:nvSpPr>
        <p:spPr>
          <a:xfrm>
            <a:off x="8762695" y="4858207"/>
            <a:ext cx="924367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700" i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recrutement, formation continue, évaluation.</a:t>
            </a:r>
            <a:endParaRPr lang="en-US" sz="2700" dirty="0"/>
          </a:p>
        </p:txBody>
      </p:sp>
      <p:sp>
        <p:nvSpPr>
          <p:cNvPr id="35" name="Text 32"/>
          <p:cNvSpPr txBox="1"/>
          <p:nvPr/>
        </p:nvSpPr>
        <p:spPr>
          <a:xfrm>
            <a:off x="9048902" y="6096305"/>
            <a:ext cx="362011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Effectif représentatif</a:t>
            </a:r>
            <a:endParaRPr lang="en-US" sz="1350" dirty="0"/>
          </a:p>
        </p:txBody>
      </p:sp>
      <p:sp>
        <p:nvSpPr>
          <p:cNvPr id="36" name="Text 33"/>
          <p:cNvSpPr txBox="1"/>
          <p:nvPr/>
        </p:nvSpPr>
        <p:spPr>
          <a:xfrm>
            <a:off x="9048902" y="6314846"/>
            <a:ext cx="36201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des différents modes et lieux d'exercice.</a:t>
            </a:r>
            <a:endParaRPr lang="en-US" sz="975" dirty="0"/>
          </a:p>
        </p:txBody>
      </p:sp>
      <p:sp>
        <p:nvSpPr>
          <p:cNvPr id="37" name="Text 34"/>
          <p:cNvSpPr txBox="1"/>
          <p:nvPr/>
        </p:nvSpPr>
        <p:spPr>
          <a:xfrm>
            <a:off x="13239598" y="6096305"/>
            <a:ext cx="362011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Formation initiale HAS + OA</a:t>
            </a:r>
            <a:endParaRPr lang="en-US" sz="1350" dirty="0"/>
          </a:p>
        </p:txBody>
      </p:sp>
      <p:sp>
        <p:nvSpPr>
          <p:cNvPr id="38" name="Text 35"/>
          <p:cNvSpPr txBox="1"/>
          <p:nvPr/>
        </p:nvSpPr>
        <p:spPr>
          <a:xfrm>
            <a:off x="13239598" y="6314846"/>
            <a:ext cx="36201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dispositif, méthodes, SIAM.</a:t>
            </a:r>
            <a:endParaRPr lang="en-US" sz="975" dirty="0"/>
          </a:p>
        </p:txBody>
      </p:sp>
      <p:sp>
        <p:nvSpPr>
          <p:cNvPr id="39" name="Text 36"/>
          <p:cNvSpPr txBox="1"/>
          <p:nvPr/>
        </p:nvSpPr>
        <p:spPr>
          <a:xfrm>
            <a:off x="9048902" y="7048195"/>
            <a:ext cx="362011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Formation continue</a:t>
            </a:r>
            <a:endParaRPr lang="en-US" sz="1350" dirty="0"/>
          </a:p>
        </p:txBody>
      </p:sp>
      <p:sp>
        <p:nvSpPr>
          <p:cNvPr id="40" name="Text 37"/>
          <p:cNvSpPr txBox="1"/>
          <p:nvPr/>
        </p:nvSpPr>
        <p:spPr>
          <a:xfrm>
            <a:off x="9048902" y="7267651"/>
            <a:ext cx="36201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compétences individuelles et en équipe.</a:t>
            </a:r>
            <a:endParaRPr lang="en-US" sz="975" dirty="0"/>
          </a:p>
        </p:txBody>
      </p:sp>
      <p:sp>
        <p:nvSpPr>
          <p:cNvPr id="41" name="Text 38"/>
          <p:cNvSpPr txBox="1"/>
          <p:nvPr/>
        </p:nvSpPr>
        <p:spPr>
          <a:xfrm>
            <a:off x="13239598" y="7048195"/>
            <a:ext cx="362011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Évaluation régulière</a:t>
            </a:r>
            <a:endParaRPr lang="en-US" sz="1350" dirty="0"/>
          </a:p>
        </p:txBody>
      </p:sp>
      <p:sp>
        <p:nvSpPr>
          <p:cNvPr id="42" name="Text 39"/>
          <p:cNvSpPr txBox="1"/>
          <p:nvPr/>
        </p:nvSpPr>
        <p:spPr>
          <a:xfrm>
            <a:off x="13239598" y="7267651"/>
            <a:ext cx="36201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de la qualité de l'activité de chaque expert.</a:t>
            </a:r>
            <a:endParaRPr lang="en-US" sz="975" dirty="0"/>
          </a:p>
        </p:txBody>
      </p:sp>
      <p:sp>
        <p:nvSpPr>
          <p:cNvPr id="43" name="Text 40"/>
          <p:cNvSpPr txBox="1"/>
          <p:nvPr/>
        </p:nvSpPr>
        <p:spPr>
          <a:xfrm>
            <a:off x="9048902" y="8096098"/>
            <a:ext cx="7810805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315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Idéal</a:t>
            </a:r>
            <a:endParaRPr lang="en-US" sz="1050" dirty="0"/>
          </a:p>
        </p:txBody>
      </p:sp>
      <p:sp>
        <p:nvSpPr>
          <p:cNvPr id="44" name="Text 41"/>
          <p:cNvSpPr txBox="1"/>
          <p:nvPr/>
        </p:nvSpPr>
        <p:spPr>
          <a:xfrm>
            <a:off x="9048902" y="8382305"/>
            <a:ext cx="7810805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1725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Médecin de la spécialité en exercice, idéalement du même mode d'exercice, jamais coupé depuis plus de trois ans.</a:t>
            </a:r>
            <a:endParaRPr lang="en-US" sz="1725" dirty="0"/>
          </a:p>
        </p:txBody>
      </p:sp>
      <p:sp>
        <p:nvSpPr>
          <p:cNvPr id="45" name="Text 42"/>
          <p:cNvSpPr txBox="1"/>
          <p:nvPr/>
        </p:nvSpPr>
        <p:spPr>
          <a:xfrm>
            <a:off x="1143000" y="9810598"/>
            <a:ext cx="12192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1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Réunion des experts AFU · 13 / 10 / 2026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B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4095598"/>
            <a:ext cx="5162702" cy="1638605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6572707" y="4095598"/>
            <a:ext cx="5162702" cy="1638605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12001500" y="4095598"/>
            <a:ext cx="5162702" cy="1638605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1143000" y="5905195"/>
            <a:ext cx="5162702" cy="1638605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6572707" y="5905195"/>
            <a:ext cx="5162702" cy="1638605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12001500" y="5905195"/>
            <a:ext cx="5162702" cy="1638605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1143000" y="7715707"/>
            <a:ext cx="5162702" cy="1638605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Shape 7"/>
          <p:cNvSpPr/>
          <p:nvPr/>
        </p:nvSpPr>
        <p:spPr>
          <a:xfrm>
            <a:off x="6572707" y="7715707"/>
            <a:ext cx="5162702" cy="1638605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0" name="Shape 8"/>
          <p:cNvSpPr/>
          <p:nvPr/>
        </p:nvSpPr>
        <p:spPr>
          <a:xfrm>
            <a:off x="12001500" y="7715707"/>
            <a:ext cx="5143500" cy="1524305"/>
          </a:xfrm>
          <a:prstGeom prst="rect">
            <a:avLst/>
          </a:prstGeom>
          <a:solidFill>
            <a:srgbClr val="102A4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1" name="Image 0" descr="gen-dedup-c21b08a829bc836df2145a0321b80335.png"/>
          <p:cNvPicPr>
            <a:picLocks noChangeAspect="1"/>
          </p:cNvPicPr>
          <p:nvPr/>
        </p:nvPicPr>
        <p:blipFill>
          <a:blip r:embed="rId3"/>
          <a:srcRect l="-395" r="-395"/>
          <a:stretch/>
        </p:blipFill>
        <p:spPr>
          <a:xfrm>
            <a:off x="1143000" y="4095598"/>
            <a:ext cx="57607" cy="1619402"/>
          </a:xfrm>
          <a:prstGeom prst="rect">
            <a:avLst/>
          </a:prstGeom>
        </p:spPr>
      </p:pic>
      <p:pic>
        <p:nvPicPr>
          <p:cNvPr id="12" name="Image 1" descr="gen-dedup-c21b08a829bc836df2145a0321b80335.png"/>
          <p:cNvPicPr>
            <a:picLocks noChangeAspect="1"/>
          </p:cNvPicPr>
          <p:nvPr/>
        </p:nvPicPr>
        <p:blipFill>
          <a:blip r:embed="rId3"/>
          <a:srcRect l="-395" r="-395"/>
          <a:stretch/>
        </p:blipFill>
        <p:spPr>
          <a:xfrm>
            <a:off x="6572707" y="4095598"/>
            <a:ext cx="57607" cy="1619402"/>
          </a:xfrm>
          <a:prstGeom prst="rect">
            <a:avLst/>
          </a:prstGeom>
        </p:spPr>
      </p:pic>
      <p:pic>
        <p:nvPicPr>
          <p:cNvPr id="13" name="Image 2" descr="gen-dedup-c21b08a829bc836df2145a0321b80335.png"/>
          <p:cNvPicPr>
            <a:picLocks noChangeAspect="1"/>
          </p:cNvPicPr>
          <p:nvPr/>
        </p:nvPicPr>
        <p:blipFill>
          <a:blip r:embed="rId3"/>
          <a:srcRect l="-395" r="-395"/>
          <a:stretch/>
        </p:blipFill>
        <p:spPr>
          <a:xfrm>
            <a:off x="12001500" y="4095598"/>
            <a:ext cx="57607" cy="1619402"/>
          </a:xfrm>
          <a:prstGeom prst="rect">
            <a:avLst/>
          </a:prstGeom>
        </p:spPr>
      </p:pic>
      <p:pic>
        <p:nvPicPr>
          <p:cNvPr id="14" name="Image 3" descr="gen-dedup-3f305ff707d8b6f135c98cf664a69bf8.png"/>
          <p:cNvPicPr>
            <a:picLocks noChangeAspect="1"/>
          </p:cNvPicPr>
          <p:nvPr/>
        </p:nvPicPr>
        <p:blipFill>
          <a:blip r:embed="rId4"/>
          <a:srcRect l="-395" r="-395"/>
          <a:stretch/>
        </p:blipFill>
        <p:spPr>
          <a:xfrm>
            <a:off x="1143000" y="5905195"/>
            <a:ext cx="57607" cy="1619402"/>
          </a:xfrm>
          <a:prstGeom prst="rect">
            <a:avLst/>
          </a:prstGeom>
        </p:spPr>
      </p:pic>
      <p:pic>
        <p:nvPicPr>
          <p:cNvPr id="15" name="Image 4" descr="gen-dedup-e996dcdf39b9f14d95025aaafd655162.png"/>
          <p:cNvPicPr>
            <a:picLocks noChangeAspect="1"/>
          </p:cNvPicPr>
          <p:nvPr/>
        </p:nvPicPr>
        <p:blipFill>
          <a:blip r:embed="rId5"/>
          <a:srcRect l="-395" r="-395"/>
          <a:stretch/>
        </p:blipFill>
        <p:spPr>
          <a:xfrm>
            <a:off x="6572707" y="5905195"/>
            <a:ext cx="57607" cy="1619402"/>
          </a:xfrm>
          <a:prstGeom prst="rect">
            <a:avLst/>
          </a:prstGeom>
        </p:spPr>
      </p:pic>
      <p:pic>
        <p:nvPicPr>
          <p:cNvPr id="16" name="Image 5" descr="gen-dedup-e996dcdf39b9f14d95025aaafd655162.png"/>
          <p:cNvPicPr>
            <a:picLocks noChangeAspect="1"/>
          </p:cNvPicPr>
          <p:nvPr/>
        </p:nvPicPr>
        <p:blipFill>
          <a:blip r:embed="rId5"/>
          <a:srcRect l="-395" r="-395"/>
          <a:stretch/>
        </p:blipFill>
        <p:spPr>
          <a:xfrm>
            <a:off x="12001500" y="5905195"/>
            <a:ext cx="57607" cy="1619402"/>
          </a:xfrm>
          <a:prstGeom prst="rect">
            <a:avLst/>
          </a:prstGeom>
        </p:spPr>
      </p:pic>
      <p:pic>
        <p:nvPicPr>
          <p:cNvPr id="17" name="Image 6" descr="gen-dedup-d192e8e007ceba6732fc59ab1ed27783.png"/>
          <p:cNvPicPr>
            <a:picLocks noChangeAspect="1"/>
          </p:cNvPicPr>
          <p:nvPr/>
        </p:nvPicPr>
        <p:blipFill>
          <a:blip r:embed="rId6"/>
          <a:srcRect l="-395" r="-395"/>
          <a:stretch/>
        </p:blipFill>
        <p:spPr>
          <a:xfrm>
            <a:off x="1143000" y="7715707"/>
            <a:ext cx="57607" cy="1619402"/>
          </a:xfrm>
          <a:prstGeom prst="rect">
            <a:avLst/>
          </a:prstGeom>
        </p:spPr>
      </p:pic>
      <p:pic>
        <p:nvPicPr>
          <p:cNvPr id="18" name="Image 7" descr="gen-dedup-d192e8e007ceba6732fc59ab1ed27783.png"/>
          <p:cNvPicPr>
            <a:picLocks noChangeAspect="1"/>
          </p:cNvPicPr>
          <p:nvPr/>
        </p:nvPicPr>
        <p:blipFill>
          <a:blip r:embed="rId6"/>
          <a:srcRect l="-395" r="-395"/>
          <a:stretch/>
        </p:blipFill>
        <p:spPr>
          <a:xfrm>
            <a:off x="6572707" y="7715707"/>
            <a:ext cx="57607" cy="1619402"/>
          </a:xfrm>
          <a:prstGeom prst="rect">
            <a:avLst/>
          </a:prstGeom>
        </p:spPr>
      </p:pic>
      <p:pic>
        <p:nvPicPr>
          <p:cNvPr id="19" name="Image 8" descr="gen-dedup-74503aa3033dcb90e58ed88103f37aa9.png"/>
          <p:cNvPicPr>
            <a:picLocks noChangeAspect="1"/>
          </p:cNvPicPr>
          <p:nvPr/>
        </p:nvPicPr>
        <p:blipFill>
          <a:blip r:embed="rId7"/>
          <a:srcRect l="-2083" r="-2083"/>
          <a:stretch/>
        </p:blipFill>
        <p:spPr>
          <a:xfrm>
            <a:off x="1143000" y="9696298"/>
            <a:ext cx="16002000" cy="9144"/>
          </a:xfrm>
          <a:prstGeom prst="rect">
            <a:avLst/>
          </a:prstGeom>
        </p:spPr>
      </p:pic>
      <p:sp>
        <p:nvSpPr>
          <p:cNvPr id="20" name="Text 9"/>
          <p:cNvSpPr txBox="1"/>
          <p:nvPr/>
        </p:nvSpPr>
        <p:spPr>
          <a:xfrm>
            <a:off x="1143000" y="761695"/>
            <a:ext cx="5715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b="1" kern="0" spc="312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11 · Synthèse</a:t>
            </a:r>
            <a:endParaRPr lang="en-US" sz="975" dirty="0"/>
          </a:p>
        </p:txBody>
      </p:sp>
      <p:sp>
        <p:nvSpPr>
          <p:cNvPr id="21" name="Text 10"/>
          <p:cNvSpPr txBox="1"/>
          <p:nvPr/>
        </p:nvSpPr>
        <p:spPr>
          <a:xfrm>
            <a:off x="15620695" y="761695"/>
            <a:ext cx="1905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12 / 12</a:t>
            </a:r>
            <a:endParaRPr lang="en-US" sz="975" dirty="0"/>
          </a:p>
        </p:txBody>
      </p:sp>
      <p:sp>
        <p:nvSpPr>
          <p:cNvPr id="22" name="Text 11"/>
          <p:cNvSpPr txBox="1"/>
          <p:nvPr/>
        </p:nvSpPr>
        <p:spPr>
          <a:xfrm>
            <a:off x="1143000" y="1238098"/>
            <a:ext cx="14287500" cy="1286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4800" b="1" kern="0" spc="-96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Vos engagements</a:t>
            </a:r>
            <a:r>
              <a:rPr lang="en-US" sz="4800" b="1" kern="0" spc="-96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,</a:t>
            </a:r>
            <a:endParaRPr lang="en-US" sz="480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4800" b="1" i="1" kern="0" spc="-96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en un coup d'œil.</a:t>
            </a:r>
            <a:endParaRPr lang="en-US" sz="4800" dirty="0"/>
          </a:p>
        </p:txBody>
      </p:sp>
      <p:sp>
        <p:nvSpPr>
          <p:cNvPr id="23" name="Text 12"/>
          <p:cNvSpPr txBox="1"/>
          <p:nvPr/>
        </p:nvSpPr>
        <p:spPr>
          <a:xfrm>
            <a:off x="1143000" y="2857500"/>
            <a:ext cx="13068605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Neuf lignes directrices. À relire avant chaque commission, chaque session d'instruction, chaque point avec un médecin engagé.</a:t>
            </a:r>
            <a:endParaRPr lang="en-US" sz="1500" dirty="0"/>
          </a:p>
        </p:txBody>
      </p:sp>
      <p:sp>
        <p:nvSpPr>
          <p:cNvPr id="24" name="Text 13"/>
          <p:cNvSpPr txBox="1"/>
          <p:nvPr/>
        </p:nvSpPr>
        <p:spPr>
          <a:xfrm>
            <a:off x="15811805" y="1143000"/>
            <a:ext cx="1714500" cy="1371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2000" b="1" kern="0" spc="-480" dirty="0">
                <a:solidFill>
                  <a:srgbClr val="102A43">
                    <a:alpha val="8000"/>
                  </a:srgbClr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9</a:t>
            </a:r>
            <a:endParaRPr lang="en-US" sz="12000" dirty="0"/>
          </a:p>
        </p:txBody>
      </p:sp>
      <p:sp>
        <p:nvSpPr>
          <p:cNvPr id="25" name="Text 14"/>
          <p:cNvSpPr txBox="1"/>
          <p:nvPr/>
        </p:nvSpPr>
        <p:spPr>
          <a:xfrm>
            <a:off x="15811805" y="2857500"/>
            <a:ext cx="17145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b="1" kern="0" spc="21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engagements</a:t>
            </a:r>
            <a:endParaRPr lang="en-US" sz="975" dirty="0"/>
          </a:p>
        </p:txBody>
      </p:sp>
      <p:sp>
        <p:nvSpPr>
          <p:cNvPr id="26" name="Text 15"/>
          <p:cNvSpPr txBox="1"/>
          <p:nvPr/>
        </p:nvSpPr>
        <p:spPr>
          <a:xfrm>
            <a:off x="1524305" y="4381805"/>
            <a:ext cx="571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600" b="1" kern="0" spc="-108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3600" dirty="0"/>
          </a:p>
        </p:txBody>
      </p:sp>
      <p:sp>
        <p:nvSpPr>
          <p:cNvPr id="27" name="Text 16"/>
          <p:cNvSpPr txBox="1"/>
          <p:nvPr/>
        </p:nvSpPr>
        <p:spPr>
          <a:xfrm>
            <a:off x="2286000" y="4476902"/>
            <a:ext cx="38103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Tenir les 30 jours</a:t>
            </a:r>
            <a:endParaRPr lang="en-US" sz="1500" dirty="0"/>
          </a:p>
        </p:txBody>
      </p:sp>
      <p:sp>
        <p:nvSpPr>
          <p:cNvPr id="28" name="Text 17"/>
          <p:cNvSpPr txBox="1"/>
          <p:nvPr/>
        </p:nvSpPr>
        <p:spPr>
          <a:xfrm>
            <a:off x="2286000" y="4858207"/>
            <a:ext cx="38103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Engagement, déclenchement, avis sur bilan, instruction d'EIAS — votre métronome.</a:t>
            </a:r>
            <a:endParaRPr lang="en-US" sz="1050" dirty="0"/>
          </a:p>
        </p:txBody>
      </p:sp>
      <p:sp>
        <p:nvSpPr>
          <p:cNvPr id="29" name="Text 18"/>
          <p:cNvSpPr txBox="1"/>
          <p:nvPr/>
        </p:nvSpPr>
        <p:spPr>
          <a:xfrm>
            <a:off x="6953098" y="4381805"/>
            <a:ext cx="571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600" b="1" kern="0" spc="-108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3600" dirty="0"/>
          </a:p>
        </p:txBody>
      </p:sp>
      <p:sp>
        <p:nvSpPr>
          <p:cNvPr id="30" name="Text 19"/>
          <p:cNvSpPr txBox="1"/>
          <p:nvPr/>
        </p:nvSpPr>
        <p:spPr>
          <a:xfrm>
            <a:off x="7715707" y="4476902"/>
            <a:ext cx="38103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Construire avec, pas pour</a:t>
            </a:r>
            <a:endParaRPr lang="en-US" sz="1500" dirty="0"/>
          </a:p>
        </p:txBody>
      </p:sp>
      <p:sp>
        <p:nvSpPr>
          <p:cNvPr id="31" name="Text 20"/>
          <p:cNvSpPr txBox="1"/>
          <p:nvPr/>
        </p:nvSpPr>
        <p:spPr>
          <a:xfrm>
            <a:off x="7715707" y="4858207"/>
            <a:ext cx="38103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Programme annuel concerté, révisable, validé après bilan, en individuel ou en équipe.</a:t>
            </a:r>
            <a:endParaRPr lang="en-US" sz="1050" dirty="0"/>
          </a:p>
        </p:txBody>
      </p:sp>
      <p:sp>
        <p:nvSpPr>
          <p:cNvPr id="32" name="Text 21"/>
          <p:cNvSpPr txBox="1"/>
          <p:nvPr/>
        </p:nvSpPr>
        <p:spPr>
          <a:xfrm>
            <a:off x="12382805" y="4381805"/>
            <a:ext cx="571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600" b="1" kern="0" spc="-108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3600" dirty="0"/>
          </a:p>
        </p:txBody>
      </p:sp>
      <p:sp>
        <p:nvSpPr>
          <p:cNvPr id="33" name="Text 22"/>
          <p:cNvSpPr txBox="1"/>
          <p:nvPr/>
        </p:nvSpPr>
        <p:spPr>
          <a:xfrm>
            <a:off x="13144500" y="4476902"/>
            <a:ext cx="38103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Motiver chaque avis</a:t>
            </a:r>
            <a:endParaRPr lang="en-US" sz="1500" dirty="0"/>
          </a:p>
        </p:txBody>
      </p:sp>
      <p:sp>
        <p:nvSpPr>
          <p:cNvPr id="34" name="Text 23"/>
          <p:cNvSpPr txBox="1"/>
          <p:nvPr/>
        </p:nvSpPr>
        <p:spPr>
          <a:xfrm>
            <a:off x="13144500" y="4858207"/>
            <a:ext cx="38103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Tout refus d'engagement, refus d'EIAS, avis défavorable — motivé, contradictoire ouvert.</a:t>
            </a:r>
            <a:endParaRPr lang="en-US" sz="1050" dirty="0"/>
          </a:p>
        </p:txBody>
      </p:sp>
      <p:sp>
        <p:nvSpPr>
          <p:cNvPr id="35" name="Text 24"/>
          <p:cNvSpPr txBox="1"/>
          <p:nvPr/>
        </p:nvSpPr>
        <p:spPr>
          <a:xfrm>
            <a:off x="1524305" y="6191402"/>
            <a:ext cx="571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600" b="1" kern="0" spc="-108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3600" dirty="0"/>
          </a:p>
        </p:txBody>
      </p:sp>
      <p:sp>
        <p:nvSpPr>
          <p:cNvPr id="36" name="Text 25"/>
          <p:cNvSpPr txBox="1"/>
          <p:nvPr/>
        </p:nvSpPr>
        <p:spPr>
          <a:xfrm>
            <a:off x="2286000" y="6286500"/>
            <a:ext cx="38103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Alerter la HAS à 90 jours</a:t>
            </a:r>
            <a:endParaRPr lang="en-US" sz="1500" dirty="0"/>
          </a:p>
        </p:txBody>
      </p:sp>
      <p:sp>
        <p:nvSpPr>
          <p:cNvPr id="37" name="Text 26"/>
          <p:cNvSpPr txBox="1"/>
          <p:nvPr/>
        </p:nvSpPr>
        <p:spPr>
          <a:xfrm>
            <a:off x="2286000" y="6667805"/>
            <a:ext cx="38103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Sans bilan, vous signalez à 90 jours — la HAS peut alors clôturer.</a:t>
            </a:r>
            <a:endParaRPr lang="en-US" sz="1050" dirty="0"/>
          </a:p>
        </p:txBody>
      </p:sp>
      <p:sp>
        <p:nvSpPr>
          <p:cNvPr id="38" name="Text 27"/>
          <p:cNvSpPr txBox="1"/>
          <p:nvPr/>
        </p:nvSpPr>
        <p:spPr>
          <a:xfrm>
            <a:off x="6953098" y="6191402"/>
            <a:ext cx="571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600" b="1" kern="0" spc="-108" dirty="0">
                <a:solidFill>
                  <a:srgbClr val="2C7A6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05</a:t>
            </a:r>
            <a:endParaRPr lang="en-US" sz="3600" dirty="0"/>
          </a:p>
        </p:txBody>
      </p:sp>
      <p:sp>
        <p:nvSpPr>
          <p:cNvPr id="39" name="Text 28"/>
          <p:cNvSpPr txBox="1"/>
          <p:nvPr/>
        </p:nvSpPr>
        <p:spPr>
          <a:xfrm>
            <a:off x="7715707" y="6286500"/>
            <a:ext cx="38103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Écouter avant de refuser</a:t>
            </a:r>
            <a:endParaRPr lang="en-US" sz="1500" dirty="0"/>
          </a:p>
        </p:txBody>
      </p:sp>
      <p:sp>
        <p:nvSpPr>
          <p:cNvPr id="40" name="Text 29"/>
          <p:cNvSpPr txBox="1"/>
          <p:nvPr/>
        </p:nvSpPr>
        <p:spPr>
          <a:xfrm>
            <a:off x="7715707" y="6667805"/>
            <a:ext cx="38103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15 jours au médecin pour observations — vous instruisez ensuite, jamais avant.</a:t>
            </a:r>
            <a:endParaRPr lang="en-US" sz="1050" dirty="0"/>
          </a:p>
        </p:txBody>
      </p:sp>
      <p:sp>
        <p:nvSpPr>
          <p:cNvPr id="41" name="Text 30"/>
          <p:cNvSpPr txBox="1"/>
          <p:nvPr/>
        </p:nvSpPr>
        <p:spPr>
          <a:xfrm>
            <a:off x="12382805" y="6191402"/>
            <a:ext cx="571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600" b="1" kern="0" spc="-108" dirty="0">
                <a:solidFill>
                  <a:srgbClr val="2C7A6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06</a:t>
            </a:r>
            <a:endParaRPr lang="en-US" sz="3600" dirty="0"/>
          </a:p>
        </p:txBody>
      </p:sp>
      <p:sp>
        <p:nvSpPr>
          <p:cNvPr id="42" name="Text 31"/>
          <p:cNvSpPr txBox="1"/>
          <p:nvPr/>
        </p:nvSpPr>
        <p:spPr>
          <a:xfrm>
            <a:off x="13144500" y="6286500"/>
            <a:ext cx="38103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Soigner la pseudonymisation</a:t>
            </a:r>
            <a:endParaRPr lang="en-US" sz="1500" dirty="0"/>
          </a:p>
        </p:txBody>
      </p:sp>
      <p:sp>
        <p:nvSpPr>
          <p:cNvPr id="43" name="Text 32"/>
          <p:cNvSpPr txBox="1"/>
          <p:nvPr/>
        </p:nvSpPr>
        <p:spPr>
          <a:xfrm>
            <a:off x="13144500" y="6667805"/>
            <a:ext cx="38103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Avant chaque enregistrement REX, vous garantissez la qualité du formulaire.</a:t>
            </a:r>
            <a:endParaRPr lang="en-US" sz="1050" dirty="0"/>
          </a:p>
        </p:txBody>
      </p:sp>
      <p:sp>
        <p:nvSpPr>
          <p:cNvPr id="44" name="Text 33"/>
          <p:cNvSpPr txBox="1"/>
          <p:nvPr/>
        </p:nvSpPr>
        <p:spPr>
          <a:xfrm>
            <a:off x="1524305" y="8001000"/>
            <a:ext cx="571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600" b="1" kern="0" spc="-108" dirty="0">
                <a:solidFill>
                  <a:srgbClr val="154E8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07</a:t>
            </a:r>
            <a:endParaRPr lang="en-US" sz="3600" dirty="0"/>
          </a:p>
        </p:txBody>
      </p:sp>
      <p:sp>
        <p:nvSpPr>
          <p:cNvPr id="45" name="Text 34"/>
          <p:cNvSpPr txBox="1"/>
          <p:nvPr/>
        </p:nvSpPr>
        <p:spPr>
          <a:xfrm>
            <a:off x="2286000" y="8096098"/>
            <a:ext cx="38103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Publier le REX, servir la HAS</a:t>
            </a:r>
            <a:endParaRPr lang="en-US" sz="1500" dirty="0"/>
          </a:p>
        </p:txBody>
      </p:sp>
      <p:sp>
        <p:nvSpPr>
          <p:cNvPr id="46" name="Text 35"/>
          <p:cNvSpPr txBox="1"/>
          <p:nvPr/>
        </p:nvSpPr>
        <p:spPr>
          <a:xfrm>
            <a:off x="2286000" y="8477402"/>
            <a:ext cx="38103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EIAS instructifs, SSP, recommandations — la HAS attend une trace, pas un silence.</a:t>
            </a:r>
            <a:endParaRPr lang="en-US" sz="1050" dirty="0"/>
          </a:p>
        </p:txBody>
      </p:sp>
      <p:sp>
        <p:nvSpPr>
          <p:cNvPr id="47" name="Text 36"/>
          <p:cNvSpPr txBox="1"/>
          <p:nvPr/>
        </p:nvSpPr>
        <p:spPr>
          <a:xfrm>
            <a:off x="6953098" y="8001000"/>
            <a:ext cx="571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600" b="1" kern="0" spc="-108" dirty="0">
                <a:solidFill>
                  <a:srgbClr val="154E8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08</a:t>
            </a:r>
            <a:endParaRPr lang="en-US" sz="3600" dirty="0"/>
          </a:p>
        </p:txBody>
      </p:sp>
      <p:sp>
        <p:nvSpPr>
          <p:cNvPr id="48" name="Text 37"/>
          <p:cNvSpPr txBox="1"/>
          <p:nvPr/>
        </p:nvSpPr>
        <p:spPr>
          <a:xfrm>
            <a:off x="7715707" y="8096098"/>
            <a:ext cx="38103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Protéger la donnée, à tout prix</a:t>
            </a:r>
            <a:endParaRPr lang="en-US" sz="1500" dirty="0"/>
          </a:p>
        </p:txBody>
      </p:sp>
      <p:sp>
        <p:nvSpPr>
          <p:cNvPr id="49" name="Text 38"/>
          <p:cNvSpPr txBox="1"/>
          <p:nvPr/>
        </p:nvSpPr>
        <p:spPr>
          <a:xfrm>
            <a:off x="7715707" y="8477402"/>
            <a:ext cx="38103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RGPD, CNIL, mots de passe, IA, intégrité — vous tenez ces obligations.</a:t>
            </a:r>
            <a:endParaRPr lang="en-US" sz="1050" dirty="0"/>
          </a:p>
        </p:txBody>
      </p:sp>
      <p:sp>
        <p:nvSpPr>
          <p:cNvPr id="50" name="Text 39"/>
          <p:cNvSpPr txBox="1"/>
          <p:nvPr/>
        </p:nvSpPr>
        <p:spPr>
          <a:xfrm>
            <a:off x="12382805" y="7953451"/>
            <a:ext cx="571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600" b="1" kern="0" spc="-108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09</a:t>
            </a:r>
            <a:endParaRPr lang="en-US" sz="3600" dirty="0"/>
          </a:p>
        </p:txBody>
      </p:sp>
      <p:sp>
        <p:nvSpPr>
          <p:cNvPr id="51" name="Text 40"/>
          <p:cNvSpPr txBox="1"/>
          <p:nvPr/>
        </p:nvSpPr>
        <p:spPr>
          <a:xfrm>
            <a:off x="13144500" y="8048549"/>
            <a:ext cx="38103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Se former, se faire évaluer</a:t>
            </a:r>
            <a:endParaRPr lang="en-US" sz="1500" dirty="0"/>
          </a:p>
        </p:txBody>
      </p:sp>
      <p:sp>
        <p:nvSpPr>
          <p:cNvPr id="52" name="Text 41"/>
          <p:cNvSpPr txBox="1"/>
          <p:nvPr/>
        </p:nvSpPr>
        <p:spPr>
          <a:xfrm>
            <a:off x="13144500" y="8429854"/>
            <a:ext cx="38103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Formation initiale, continue, évaluation — votre pratique évolue, votre compétence aussi.</a:t>
            </a:r>
            <a:endParaRPr lang="en-US" sz="1050" dirty="0"/>
          </a:p>
        </p:txBody>
      </p:sp>
      <p:sp>
        <p:nvSpPr>
          <p:cNvPr id="53" name="Text 42"/>
          <p:cNvSpPr txBox="1"/>
          <p:nvPr/>
        </p:nvSpPr>
        <p:spPr>
          <a:xfrm>
            <a:off x="1143000" y="9810598"/>
            <a:ext cx="12192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1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Réunion des experts AFU · 13 / 10 / 2026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B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1714500"/>
            <a:ext cx="9924898" cy="4972507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1143000" y="6953098"/>
            <a:ext cx="3258007" cy="12573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4572000" y="6953098"/>
            <a:ext cx="3238805" cy="1238098"/>
          </a:xfrm>
          <a:prstGeom prst="rect">
            <a:avLst/>
          </a:prstGeom>
          <a:solidFill>
            <a:srgbClr val="102A4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8001000" y="6953098"/>
            <a:ext cx="3258007" cy="12573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6" name="Image 0" descr="gen-dedup-7f534d63bcfd3772315054bd7ab94c07.png"/>
          <p:cNvPicPr>
            <a:picLocks noChangeAspect="1"/>
          </p:cNvPicPr>
          <p:nvPr/>
        </p:nvPicPr>
        <p:blipFill>
          <a:blip r:embed="rId3"/>
          <a:srcRect t="-204" b="-204"/>
          <a:stretch/>
        </p:blipFill>
        <p:spPr>
          <a:xfrm>
            <a:off x="1143000" y="1714500"/>
            <a:ext cx="75895" cy="4953305"/>
          </a:xfrm>
          <a:prstGeom prst="rect">
            <a:avLst/>
          </a:prstGeom>
        </p:spPr>
      </p:pic>
      <p:pic>
        <p:nvPicPr>
          <p:cNvPr id="7" name="Image 1" descr="gen-dedup-74503aa3033dcb90e58ed88103f37aa9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143000" y="8762695"/>
            <a:ext cx="16002000" cy="9144"/>
          </a:xfrm>
          <a:prstGeom prst="rect">
            <a:avLst/>
          </a:prstGeom>
        </p:spPr>
      </p:pic>
      <p:pic>
        <p:nvPicPr>
          <p:cNvPr id="8" name="Image 2" descr="gen-dedup-5a6140be75aff8b6de228df3c09d87b0.png"/>
          <p:cNvPicPr>
            <a:picLocks noChangeAspect="1"/>
          </p:cNvPicPr>
          <p:nvPr/>
        </p:nvPicPr>
        <p:blipFill>
          <a:blip r:embed="rId5"/>
          <a:srcRect t="-420" b="-420"/>
          <a:stretch/>
        </p:blipFill>
        <p:spPr>
          <a:xfrm>
            <a:off x="11430000" y="4286707"/>
            <a:ext cx="761695" cy="19202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143000" y="761695"/>
            <a:ext cx="5715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b="1" kern="0" spc="312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12 ·</a:t>
            </a:r>
            <a:endParaRPr lang="en-US" sz="975" dirty="0"/>
          </a:p>
        </p:txBody>
      </p:sp>
      <p:sp>
        <p:nvSpPr>
          <p:cNvPr id="10" name="Text 5"/>
          <p:cNvSpPr txBox="1"/>
          <p:nvPr/>
        </p:nvSpPr>
        <p:spPr>
          <a:xfrm>
            <a:off x="15620695" y="761695"/>
            <a:ext cx="1905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13 / 16</a:t>
            </a:r>
            <a:endParaRPr lang="en-US" sz="975" dirty="0"/>
          </a:p>
        </p:txBody>
      </p:sp>
      <p:sp>
        <p:nvSpPr>
          <p:cNvPr id="11" name="Text 6"/>
          <p:cNvSpPr txBox="1"/>
          <p:nvPr/>
        </p:nvSpPr>
        <p:spPr>
          <a:xfrm>
            <a:off x="12191695" y="1238098"/>
            <a:ext cx="4763110" cy="22677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21000" b="1" kern="0" spc="-840" dirty="0">
                <a:solidFill>
                  <a:srgbClr val="102A43">
                    <a:alpha val="8000"/>
                  </a:srgbClr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GA</a:t>
            </a:r>
            <a:endParaRPr lang="en-US" sz="21000" dirty="0"/>
          </a:p>
        </p:txBody>
      </p:sp>
      <p:sp>
        <p:nvSpPr>
          <p:cNvPr id="12" name="Text 7"/>
          <p:cNvSpPr txBox="1"/>
          <p:nvPr/>
        </p:nvSpPr>
        <p:spPr>
          <a:xfrm>
            <a:off x="1619402" y="2095805"/>
            <a:ext cx="2857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Nouveau visage</a:t>
            </a:r>
            <a:endParaRPr lang="en-US" sz="825" dirty="0"/>
          </a:p>
        </p:txBody>
      </p:sp>
      <p:sp>
        <p:nvSpPr>
          <p:cNvPr id="13" name="Text 8"/>
          <p:cNvSpPr txBox="1"/>
          <p:nvPr/>
        </p:nvSpPr>
        <p:spPr>
          <a:xfrm>
            <a:off x="1619402" y="2476194"/>
            <a:ext cx="8763610" cy="219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4800" b="1" kern="0" spc="-96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Ravie </a:t>
            </a:r>
            <a:r>
              <a:rPr lang="en-US" sz="4800" b="1" kern="0" spc="-96" dirty="0" err="1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d’aider</a:t>
            </a:r>
            <a:r>
              <a:rPr lang="en-US" sz="4800" b="1" kern="0" spc="-96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au</a:t>
            </a:r>
            <a:endParaRPr lang="en-US" sz="480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4800" b="1" kern="0" spc="-96" dirty="0" err="1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suivi</a:t>
            </a:r>
            <a:r>
              <a:rPr lang="en-US" sz="4800" b="1" kern="0" spc="-96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de votre</a:t>
            </a:r>
            <a:endParaRPr lang="en-US" sz="480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4800" b="1" kern="0" spc="-96" dirty="0" err="1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Organisme</a:t>
            </a:r>
            <a:r>
              <a:rPr lang="en-US" sz="4800" b="1" kern="0" spc="-96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</a:t>
            </a:r>
            <a:r>
              <a:rPr lang="en-US" sz="4800" b="1" kern="0" spc="-96" dirty="0" err="1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Accréditeur</a:t>
            </a:r>
            <a:r>
              <a:rPr lang="en-US" sz="4800" b="1" kern="0" spc="-96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.</a:t>
            </a:r>
            <a:endParaRPr lang="en-US" sz="4800" dirty="0"/>
          </a:p>
        </p:txBody>
      </p:sp>
      <p:sp>
        <p:nvSpPr>
          <p:cNvPr id="14" name="Text 9"/>
          <p:cNvSpPr txBox="1"/>
          <p:nvPr/>
        </p:nvSpPr>
        <p:spPr>
          <a:xfrm>
            <a:off x="1619402" y="4953305"/>
            <a:ext cx="8763610" cy="9811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558"/>
              </a:lnSpc>
              <a:buNone/>
            </a:pPr>
            <a:r>
              <a:rPr lang="en-US" sz="1650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Forte de l'accompagnement que je mène déjà au quotidien auprès de vos confrères hépato-gastro-entérologues, c'est avec un enthousiasme sincère et une rigueur bienveillante que je mets mon expérience à votre service.</a:t>
            </a:r>
            <a:endParaRPr lang="en-US" sz="1650" dirty="0"/>
          </a:p>
        </p:txBody>
      </p:sp>
      <p:sp>
        <p:nvSpPr>
          <p:cNvPr id="15" name="Text 10"/>
          <p:cNvSpPr txBox="1"/>
          <p:nvPr/>
        </p:nvSpPr>
        <p:spPr>
          <a:xfrm>
            <a:off x="1429207" y="7191756"/>
            <a:ext cx="2667305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27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Nom</a:t>
            </a:r>
            <a:endParaRPr lang="en-US" sz="900" dirty="0"/>
          </a:p>
        </p:txBody>
      </p:sp>
      <p:sp>
        <p:nvSpPr>
          <p:cNvPr id="16" name="Text 11"/>
          <p:cNvSpPr txBox="1"/>
          <p:nvPr/>
        </p:nvSpPr>
        <p:spPr>
          <a:xfrm>
            <a:off x="1429207" y="7420356"/>
            <a:ext cx="2667305" cy="505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b="1" kern="0" spc="-18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SCHNEIDER</a:t>
            </a:r>
            <a:endParaRPr lang="en-US" sz="180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1800" b="1" kern="0" spc="-18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Nathalie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4858207" y="7191756"/>
            <a:ext cx="2667305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270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Rattachement</a:t>
            </a:r>
            <a:endParaRPr lang="en-US" sz="900" dirty="0"/>
          </a:p>
        </p:txBody>
      </p:sp>
      <p:sp>
        <p:nvSpPr>
          <p:cNvPr id="18" name="Text 13"/>
          <p:cNvSpPr txBox="1"/>
          <p:nvPr/>
        </p:nvSpPr>
        <p:spPr>
          <a:xfrm>
            <a:off x="4858207" y="7420356"/>
            <a:ext cx="26673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AFU</a:t>
            </a:r>
            <a:endParaRPr lang="en-US" sz="1650" dirty="0"/>
          </a:p>
        </p:txBody>
      </p:sp>
      <p:sp>
        <p:nvSpPr>
          <p:cNvPr id="19" name="Text 14"/>
          <p:cNvSpPr txBox="1"/>
          <p:nvPr/>
        </p:nvSpPr>
        <p:spPr>
          <a:xfrm>
            <a:off x="4858207" y="7680046"/>
            <a:ext cx="3147365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Gestionnaire administrative provisoire</a:t>
            </a:r>
            <a:endParaRPr lang="en-US" sz="1050" dirty="0"/>
          </a:p>
        </p:txBody>
      </p:sp>
      <p:sp>
        <p:nvSpPr>
          <p:cNvPr id="20" name="Text 15"/>
          <p:cNvSpPr txBox="1"/>
          <p:nvPr/>
        </p:nvSpPr>
        <p:spPr>
          <a:xfrm>
            <a:off x="8287207" y="7191756"/>
            <a:ext cx="2667305" cy="1335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27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Vocation</a:t>
            </a:r>
            <a:endParaRPr lang="en-US" sz="900" dirty="0"/>
          </a:p>
        </p:txBody>
      </p:sp>
      <p:sp>
        <p:nvSpPr>
          <p:cNvPr id="21" name="Text 16"/>
          <p:cNvSpPr txBox="1"/>
          <p:nvPr/>
        </p:nvSpPr>
        <p:spPr>
          <a:xfrm>
            <a:off x="8287207" y="7420356"/>
            <a:ext cx="2667305" cy="486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Vous libérer</a:t>
            </a:r>
            <a:endParaRPr lang="en-US" sz="165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65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de l'administratif</a:t>
            </a:r>
            <a:endParaRPr lang="en-US" sz="1650" dirty="0"/>
          </a:p>
        </p:txBody>
      </p:sp>
      <p:sp>
        <p:nvSpPr>
          <p:cNvPr id="22" name="Text 17"/>
          <p:cNvSpPr txBox="1"/>
          <p:nvPr/>
        </p:nvSpPr>
        <p:spPr>
          <a:xfrm>
            <a:off x="11430000" y="1714500"/>
            <a:ext cx="5715000" cy="1334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10"/>
              </a:lnSpc>
              <a:buNone/>
            </a:pPr>
            <a:r>
              <a:rPr lang="en-US" sz="1800" i="1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« Consciente des contraintes de votre métier, je serai à vos côtés pour simplifier vos démarches, répondre à vos interrogations et faire de cet engagement un processus fluide et serein. »</a:t>
            </a:r>
            <a:endParaRPr lang="en-US" sz="1800" dirty="0"/>
          </a:p>
        </p:txBody>
      </p:sp>
      <p:sp>
        <p:nvSpPr>
          <p:cNvPr id="23" name="Text 18"/>
          <p:cNvSpPr txBox="1"/>
          <p:nvPr/>
        </p:nvSpPr>
        <p:spPr>
          <a:xfrm>
            <a:off x="11430000" y="4572000"/>
            <a:ext cx="5715000" cy="514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Vous pouvez vous concentrer sur l'essentiel : la pratique, les échanges avec vos pairs, le soin. Le reste, je m'en occupe.</a:t>
            </a:r>
            <a:endParaRPr lang="en-US" sz="1350" dirty="0"/>
          </a:p>
        </p:txBody>
      </p:sp>
      <p:sp>
        <p:nvSpPr>
          <p:cNvPr id="24" name="Text 19"/>
          <p:cNvSpPr txBox="1"/>
          <p:nvPr/>
        </p:nvSpPr>
        <p:spPr>
          <a:xfrm>
            <a:off x="1143000" y="8953805"/>
            <a:ext cx="7620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9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Article 2.1 — l'OA comprend a minima une instance administrative · Cahier des charges des OA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>
            <a:off x="1143000" y="9696298"/>
            <a:ext cx="12192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1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Réunion des experts AFU · 13 / 10 / 2026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4953305"/>
            <a:ext cx="7810805" cy="2029054"/>
          </a:xfrm>
          <a:prstGeom prst="rect">
            <a:avLst/>
          </a:prstGeom>
          <a:solidFill>
            <a:srgbClr val="F2EBD9">
              <a:alpha val="5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1143000" y="4953305"/>
            <a:ext cx="7810805" cy="28346"/>
          </a:xfrm>
          <a:prstGeom prst="rect">
            <a:avLst/>
          </a:prstGeom>
          <a:solidFill>
            <a:srgbClr val="2C7A66"/>
          </a:solidFill>
          <a:ln w="12700">
            <a:solidFill>
              <a:srgbClr val="2C7A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9334195" y="4953305"/>
            <a:ext cx="7810805" cy="2029054"/>
          </a:xfrm>
          <a:prstGeom prst="rect">
            <a:avLst/>
          </a:prstGeom>
          <a:solidFill>
            <a:srgbClr val="F2EBD9">
              <a:alpha val="5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9334195" y="4953305"/>
            <a:ext cx="7810805" cy="28346"/>
          </a:xfrm>
          <a:prstGeom prst="rect">
            <a:avLst/>
          </a:prstGeom>
          <a:solidFill>
            <a:srgbClr val="2C7A66"/>
          </a:solidFill>
          <a:ln w="12700">
            <a:solidFill>
              <a:srgbClr val="2C7A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1143000" y="7239305"/>
            <a:ext cx="7810805" cy="2029054"/>
          </a:xfrm>
          <a:prstGeom prst="rect">
            <a:avLst/>
          </a:prstGeom>
          <a:solidFill>
            <a:srgbClr val="F2EBD9">
              <a:alpha val="5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1143000" y="7239305"/>
            <a:ext cx="7810805" cy="28346"/>
          </a:xfrm>
          <a:prstGeom prst="rect">
            <a:avLst/>
          </a:prstGeom>
          <a:solidFill>
            <a:srgbClr val="B33A3A"/>
          </a:solidFill>
          <a:ln w="12700">
            <a:solidFill>
              <a:srgbClr val="B33A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9334195" y="7239305"/>
            <a:ext cx="7810805" cy="1933956"/>
          </a:xfrm>
          <a:prstGeom prst="rect">
            <a:avLst/>
          </a:prstGeom>
          <a:solidFill>
            <a:srgbClr val="F2EBD9">
              <a:alpha val="5000"/>
            </a:srgbClr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Shape 7"/>
          <p:cNvSpPr/>
          <p:nvPr/>
        </p:nvSpPr>
        <p:spPr>
          <a:xfrm>
            <a:off x="9334195" y="7239305"/>
            <a:ext cx="7810805" cy="28346"/>
          </a:xfrm>
          <a:prstGeom prst="rect">
            <a:avLst/>
          </a:prstGeom>
          <a:solidFill>
            <a:srgbClr val="C49B4A"/>
          </a:solidFill>
          <a:ln w="12700">
            <a:solidFill>
              <a:srgbClr val="C49B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0" name="Image 0" descr="gen-dedup-68127a8a26ac03445d08afed1b3c40bd.png"/>
          <p:cNvPicPr>
            <a:picLocks noChangeAspect="1"/>
          </p:cNvPicPr>
          <p:nvPr/>
        </p:nvPicPr>
        <p:blipFill>
          <a:blip r:embed="rId3"/>
          <a:srcRect l="-2083" r="-2083"/>
          <a:stretch/>
        </p:blipFill>
        <p:spPr>
          <a:xfrm>
            <a:off x="1143000" y="9620402"/>
            <a:ext cx="16002000" cy="9144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143000" y="761695"/>
            <a:ext cx="5715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b="1" kern="0" spc="312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13 · Mon rôle</a:t>
            </a:r>
            <a:endParaRPr lang="en-US" sz="975" dirty="0"/>
          </a:p>
        </p:txBody>
      </p:sp>
      <p:sp>
        <p:nvSpPr>
          <p:cNvPr id="12" name="Text 9"/>
          <p:cNvSpPr txBox="1"/>
          <p:nvPr/>
        </p:nvSpPr>
        <p:spPr>
          <a:xfrm>
            <a:off x="15620695" y="761695"/>
            <a:ext cx="1905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14 / 16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>
            <a:off x="1143000" y="1333195"/>
            <a:ext cx="14287500" cy="1448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5400" b="1" kern="0" spc="-108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Quatre gestes</a:t>
            </a:r>
            <a:r>
              <a:rPr lang="en-US" sz="5400" b="1" kern="0" spc="-108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,</a:t>
            </a:r>
            <a:endParaRPr lang="en-US" sz="540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5400" b="1" i="1" kern="0" spc="-108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tenus chaque semaine.</a:t>
            </a:r>
            <a:endParaRPr lang="en-US" sz="5400" dirty="0"/>
          </a:p>
        </p:txBody>
      </p:sp>
      <p:sp>
        <p:nvSpPr>
          <p:cNvPr id="14" name="Text 11"/>
          <p:cNvSpPr txBox="1"/>
          <p:nvPr/>
        </p:nvSpPr>
        <p:spPr>
          <a:xfrm>
            <a:off x="1143000" y="3619195"/>
            <a:ext cx="13068605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Vous libérer de la charge administrative, au concret : voilà ce que cela signifie dans le quotidien de votre démarche d'accréditation.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1524305" y="5238598"/>
            <a:ext cx="668426" cy="514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050" b="1" kern="0" spc="-122" dirty="0">
                <a:solidFill>
                  <a:srgbClr val="2C7A6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4050" dirty="0"/>
          </a:p>
        </p:txBody>
      </p:sp>
      <p:sp>
        <p:nvSpPr>
          <p:cNvPr id="16" name="Text 13"/>
          <p:cNvSpPr txBox="1"/>
          <p:nvPr/>
        </p:nvSpPr>
        <p:spPr>
          <a:xfrm>
            <a:off x="2476195" y="5333695"/>
            <a:ext cx="6096305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Accompagner les équipes</a:t>
            </a:r>
            <a:endParaRPr lang="en-US" sz="19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lors de leur engagement en bloc</a:t>
            </a:r>
            <a:endParaRPr lang="en-US" sz="1950" dirty="0"/>
          </a:p>
        </p:txBody>
      </p:sp>
      <p:sp>
        <p:nvSpPr>
          <p:cNvPr id="17" name="Text 14"/>
          <p:cNvSpPr txBox="1"/>
          <p:nvPr/>
        </p:nvSpPr>
        <p:spPr>
          <a:xfrm>
            <a:off x="2476195" y="6286500"/>
            <a:ext cx="67821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Je les reçois en début de parcours, on cadre le programme, on avance ensemble.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9715500" y="5238598"/>
            <a:ext cx="668426" cy="514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050" b="1" kern="0" spc="-122" dirty="0">
                <a:solidFill>
                  <a:srgbClr val="2C7A6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4050" dirty="0"/>
          </a:p>
        </p:txBody>
      </p:sp>
      <p:sp>
        <p:nvSpPr>
          <p:cNvPr id="19" name="Text 16"/>
          <p:cNvSpPr txBox="1"/>
          <p:nvPr/>
        </p:nvSpPr>
        <p:spPr>
          <a:xfrm>
            <a:off x="10668305" y="5333695"/>
            <a:ext cx="6096305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Suivre et accompagner</a:t>
            </a:r>
            <a:endParaRPr lang="en-US" sz="19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la réalisation du bilan</a:t>
            </a:r>
            <a:endParaRPr lang="en-US" sz="1950" dirty="0"/>
          </a:p>
        </p:txBody>
      </p:sp>
      <p:sp>
        <p:nvSpPr>
          <p:cNvPr id="20" name="Text 17"/>
          <p:cNvSpPr txBox="1"/>
          <p:nvPr/>
        </p:nvSpPr>
        <p:spPr>
          <a:xfrm>
            <a:off x="10668305" y="6229807"/>
            <a:ext cx="640896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Tout au long de l'année, je reste disponible pour </a:t>
            </a:r>
            <a:r>
              <a:rPr lang="en-US" sz="1200" dirty="0" err="1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leurs</a:t>
            </a:r>
            <a:r>
              <a:rPr lang="en-US" sz="1200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questions, </a:t>
            </a:r>
            <a:r>
              <a:rPr lang="en-US" sz="1200" dirty="0" err="1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leurs</a:t>
            </a:r>
            <a:r>
              <a:rPr lang="en-US" sz="1200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doutes, les relances internes.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1524305" y="7524598"/>
            <a:ext cx="668426" cy="514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050" b="1" kern="0" spc="-122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4050" dirty="0"/>
          </a:p>
        </p:txBody>
      </p:sp>
      <p:sp>
        <p:nvSpPr>
          <p:cNvPr id="22" name="Text 19"/>
          <p:cNvSpPr txBox="1"/>
          <p:nvPr/>
        </p:nvSpPr>
        <p:spPr>
          <a:xfrm>
            <a:off x="2476195" y="7619695"/>
            <a:ext cx="6096305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Gérer les retards</a:t>
            </a:r>
            <a:endParaRPr lang="en-US" sz="19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à venir</a:t>
            </a:r>
            <a:endParaRPr lang="en-US" sz="1950" dirty="0"/>
          </a:p>
        </p:txBody>
      </p:sp>
      <p:sp>
        <p:nvSpPr>
          <p:cNvPr id="23" name="Text 20"/>
          <p:cNvSpPr txBox="1"/>
          <p:nvPr/>
        </p:nvSpPr>
        <p:spPr>
          <a:xfrm>
            <a:off x="2476195" y="8572500"/>
            <a:ext cx="67821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Détecter tôt, alerter sans dramatiser, débloquer avec </a:t>
            </a:r>
            <a:r>
              <a:rPr lang="en-US" sz="1200" dirty="0" err="1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eux</a:t>
            </a:r>
            <a:r>
              <a:rPr lang="en-US" sz="1200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— </a:t>
            </a:r>
            <a:r>
              <a:rPr lang="en-US" sz="1200" dirty="0" err="1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mais</a:t>
            </a:r>
            <a:r>
              <a:rPr lang="en-US" sz="1200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pas </a:t>
            </a:r>
            <a:r>
              <a:rPr lang="en-US" sz="1200" dirty="0" err="1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anlyser</a:t>
            </a:r>
            <a:r>
              <a:rPr lang="en-US" sz="1200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à votre place.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9715500" y="7524598"/>
            <a:ext cx="668426" cy="514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050" b="1" kern="0" spc="-122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4050" dirty="0"/>
          </a:p>
        </p:txBody>
      </p:sp>
      <p:sp>
        <p:nvSpPr>
          <p:cNvPr id="25" name="Text 22"/>
          <p:cNvSpPr txBox="1"/>
          <p:nvPr/>
        </p:nvSpPr>
        <p:spPr>
          <a:xfrm>
            <a:off x="10668305" y="7601407"/>
            <a:ext cx="609630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Première lecture des bilans</a:t>
            </a:r>
            <a:endParaRPr lang="en-US" sz="19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avant instruction expert (</a:t>
            </a:r>
            <a:r>
              <a:rPr lang="en-US" sz="1950" b="1" dirty="0" err="1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prochainement</a:t>
            </a:r>
            <a:r>
              <a:rPr lang="en-US" sz="1950" b="1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).</a:t>
            </a:r>
            <a:endParaRPr lang="en-US" sz="1950" dirty="0"/>
          </a:p>
        </p:txBody>
      </p:sp>
      <p:sp>
        <p:nvSpPr>
          <p:cNvPr id="26" name="Text 23"/>
          <p:cNvSpPr txBox="1"/>
          <p:nvPr/>
        </p:nvSpPr>
        <p:spPr>
          <a:xfrm>
            <a:off x="10668305" y="8477402"/>
            <a:ext cx="609630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Je lis avant de vous affecter. Un bilan complet vous parvient ; un dossier </a:t>
            </a:r>
            <a:r>
              <a:rPr lang="en-US" sz="1200" dirty="0" err="1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incomplet</a:t>
            </a:r>
            <a:r>
              <a:rPr lang="en-US" sz="1200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me revient.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1143000" y="9753905"/>
            <a:ext cx="12192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15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Réunion des experts AFU · 13 / 10 / 2026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B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2857500"/>
            <a:ext cx="5162702" cy="4591202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6572707" y="2857500"/>
            <a:ext cx="5162702" cy="4591202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12001500" y="2857500"/>
            <a:ext cx="5162702" cy="4591202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5" name="Image 0" descr="gen-dedup-000c282ea46a32a5baf03708f1d4d4ce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1143000" y="2857500"/>
            <a:ext cx="5143500" cy="57607"/>
          </a:xfrm>
          <a:prstGeom prst="rect">
            <a:avLst/>
          </a:prstGeom>
        </p:spPr>
      </p:pic>
      <p:pic>
        <p:nvPicPr>
          <p:cNvPr id="6" name="Image 1" descr="gen-dedup-980764672ec78d53f73a89fed3a1831e.png"/>
          <p:cNvPicPr>
            <a:picLocks noChangeAspect="1"/>
          </p:cNvPicPr>
          <p:nvPr/>
        </p:nvPicPr>
        <p:blipFill>
          <a:blip r:embed="rId4"/>
          <a:srcRect t="-201" b="-201"/>
          <a:stretch/>
        </p:blipFill>
        <p:spPr>
          <a:xfrm>
            <a:off x="1524305" y="4286707"/>
            <a:ext cx="75895" cy="5715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1524305" y="5524805"/>
            <a:ext cx="4401007" cy="1638605"/>
          </a:xfrm>
          <a:prstGeom prst="rect">
            <a:avLst/>
          </a:prstGeom>
          <a:solidFill>
            <a:srgbClr val="B33A3A">
              <a:alpha val="7000"/>
            </a:srgbClr>
          </a:solidFill>
          <a:ln w="12700">
            <a:solidFill>
              <a:srgbClr val="B33A3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8" name="Image 2" descr="gen-dedup-690c3012827cbcaae94f18ec112782a2.png"/>
          <p:cNvPicPr>
            <a:picLocks noChangeAspect="1"/>
          </p:cNvPicPr>
          <p:nvPr/>
        </p:nvPicPr>
        <p:blipFill>
          <a:blip r:embed="rId5"/>
          <a:srcRect t="-400" b="-400"/>
          <a:stretch/>
        </p:blipFill>
        <p:spPr>
          <a:xfrm>
            <a:off x="6572707" y="2857500"/>
            <a:ext cx="5143500" cy="57607"/>
          </a:xfrm>
          <a:prstGeom prst="rect">
            <a:avLst/>
          </a:prstGeom>
        </p:spPr>
      </p:pic>
      <p:pic>
        <p:nvPicPr>
          <p:cNvPr id="9" name="Image 3" descr="gen-dedup-0f7d6b9dd23142fa04386cf101dc1eea.png"/>
          <p:cNvPicPr>
            <a:picLocks noChangeAspect="1"/>
          </p:cNvPicPr>
          <p:nvPr/>
        </p:nvPicPr>
        <p:blipFill>
          <a:blip r:embed="rId6"/>
          <a:srcRect t="-201" b="-201"/>
          <a:stretch/>
        </p:blipFill>
        <p:spPr>
          <a:xfrm>
            <a:off x="6953098" y="4286707"/>
            <a:ext cx="75895" cy="571500"/>
          </a:xfrm>
          <a:prstGeom prst="rect">
            <a:avLst/>
          </a:prstGeom>
        </p:spPr>
      </p:pic>
      <p:sp>
        <p:nvSpPr>
          <p:cNvPr id="10" name="Shape 4"/>
          <p:cNvSpPr/>
          <p:nvPr/>
        </p:nvSpPr>
        <p:spPr>
          <a:xfrm>
            <a:off x="6953098" y="5524805"/>
            <a:ext cx="4401007" cy="1638605"/>
          </a:xfrm>
          <a:prstGeom prst="rect">
            <a:avLst/>
          </a:prstGeom>
          <a:solidFill>
            <a:srgbClr val="2C7A66">
              <a:alpha val="7000"/>
            </a:srgbClr>
          </a:solidFill>
          <a:ln w="12700">
            <a:solidFill>
              <a:srgbClr val="2C7A66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1" name="Image 4" descr="gen-dedup-584670d06aa21e2be34905565fcd4283.png"/>
          <p:cNvPicPr>
            <a:picLocks noChangeAspect="1"/>
          </p:cNvPicPr>
          <p:nvPr/>
        </p:nvPicPr>
        <p:blipFill>
          <a:blip r:embed="rId7"/>
          <a:srcRect t="-400" b="-400"/>
          <a:stretch/>
        </p:blipFill>
        <p:spPr>
          <a:xfrm>
            <a:off x="12001500" y="2857500"/>
            <a:ext cx="5143500" cy="57607"/>
          </a:xfrm>
          <a:prstGeom prst="rect">
            <a:avLst/>
          </a:prstGeom>
        </p:spPr>
      </p:pic>
      <p:sp>
        <p:nvSpPr>
          <p:cNvPr id="12" name="Shape 5"/>
          <p:cNvSpPr/>
          <p:nvPr/>
        </p:nvSpPr>
        <p:spPr>
          <a:xfrm>
            <a:off x="12382805" y="5333695"/>
            <a:ext cx="4401007" cy="1923898"/>
          </a:xfrm>
          <a:prstGeom prst="rect">
            <a:avLst/>
          </a:prstGeom>
          <a:solidFill>
            <a:srgbClr val="C49B4A">
              <a:alpha val="10000"/>
            </a:srgbClr>
          </a:solidFill>
          <a:ln w="12700">
            <a:solidFill>
              <a:srgbClr val="C49B4A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13" name="Image 5" descr="gen-dedup-74503aa3033dcb90e58ed88103f37aa9.png"/>
          <p:cNvPicPr>
            <a:picLocks noChangeAspect="1"/>
          </p:cNvPicPr>
          <p:nvPr/>
        </p:nvPicPr>
        <p:blipFill>
          <a:blip r:embed="rId8"/>
          <a:srcRect l="-2083" r="-2083"/>
          <a:stretch/>
        </p:blipFill>
        <p:spPr>
          <a:xfrm>
            <a:off x="1143000" y="7772400"/>
            <a:ext cx="16002000" cy="9144"/>
          </a:xfrm>
          <a:prstGeom prst="rect">
            <a:avLst/>
          </a:prstGeom>
        </p:spPr>
      </p:pic>
      <p:sp>
        <p:nvSpPr>
          <p:cNvPr id="14" name="Text 6"/>
          <p:cNvSpPr txBox="1"/>
          <p:nvPr/>
        </p:nvSpPr>
        <p:spPr>
          <a:xfrm>
            <a:off x="1143000" y="761695"/>
            <a:ext cx="5715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b="1" kern="0" spc="312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14 · Première lecture</a:t>
            </a:r>
            <a:endParaRPr lang="en-US" sz="975" dirty="0"/>
          </a:p>
        </p:txBody>
      </p:sp>
      <p:sp>
        <p:nvSpPr>
          <p:cNvPr id="15" name="Text 7"/>
          <p:cNvSpPr txBox="1"/>
          <p:nvPr/>
        </p:nvSpPr>
        <p:spPr>
          <a:xfrm>
            <a:off x="15620695" y="761695"/>
            <a:ext cx="1905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15 / 16</a:t>
            </a:r>
            <a:endParaRPr lang="en-US" sz="975" dirty="0"/>
          </a:p>
        </p:txBody>
      </p:sp>
      <p:sp>
        <p:nvSpPr>
          <p:cNvPr id="16" name="Text 8"/>
          <p:cNvSpPr txBox="1"/>
          <p:nvPr/>
        </p:nvSpPr>
        <p:spPr>
          <a:xfrm>
            <a:off x="1143000" y="1238098"/>
            <a:ext cx="160020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Mon filtre, votre confort</a:t>
            </a:r>
            <a:endParaRPr lang="en-US" sz="825" dirty="0"/>
          </a:p>
        </p:txBody>
      </p:sp>
      <p:sp>
        <p:nvSpPr>
          <p:cNvPr id="17" name="Text 9"/>
          <p:cNvSpPr txBox="1"/>
          <p:nvPr/>
        </p:nvSpPr>
        <p:spPr>
          <a:xfrm>
            <a:off x="1143000" y="1524305"/>
            <a:ext cx="14287500" cy="5623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200" b="1" kern="0" spc="-84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Trois cas avant instruction</a:t>
            </a:r>
            <a:r>
              <a:rPr lang="en-US" sz="4200" b="1" kern="0" spc="-84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.</a:t>
            </a:r>
            <a:endParaRPr lang="en-US" sz="4200" dirty="0"/>
          </a:p>
        </p:txBody>
      </p:sp>
      <p:sp>
        <p:nvSpPr>
          <p:cNvPr id="18" name="Text 10"/>
          <p:cNvSpPr txBox="1"/>
          <p:nvPr/>
        </p:nvSpPr>
        <p:spPr>
          <a:xfrm>
            <a:off x="1524305" y="3143707"/>
            <a:ext cx="190561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Cas 01</a:t>
            </a:r>
            <a:endParaRPr lang="en-US" sz="825" dirty="0"/>
          </a:p>
        </p:txBody>
      </p:sp>
      <p:sp>
        <p:nvSpPr>
          <p:cNvPr id="19" name="Text 11"/>
          <p:cNvSpPr txBox="1"/>
          <p:nvPr/>
        </p:nvSpPr>
        <p:spPr>
          <a:xfrm>
            <a:off x="1524305" y="3429000"/>
            <a:ext cx="4868266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 bilan est incomplet</a:t>
            </a:r>
            <a:endParaRPr lang="en-US" sz="2700" dirty="0"/>
          </a:p>
        </p:txBody>
      </p:sp>
      <p:sp>
        <p:nvSpPr>
          <p:cNvPr id="20" name="Text 12"/>
          <p:cNvSpPr txBox="1"/>
          <p:nvPr/>
        </p:nvSpPr>
        <p:spPr>
          <a:xfrm>
            <a:off x="1904695" y="4286707"/>
            <a:ext cx="419161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Il me revient.</a:t>
            </a:r>
            <a:endParaRPr lang="en-US" sz="1500" dirty="0"/>
          </a:p>
        </p:txBody>
      </p:sp>
      <p:sp>
        <p:nvSpPr>
          <p:cNvPr id="21" name="Text 13"/>
          <p:cNvSpPr txBox="1"/>
          <p:nvPr/>
        </p:nvSpPr>
        <p:spPr>
          <a:xfrm>
            <a:off x="1904695" y="4638751"/>
            <a:ext cx="41916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Note claire sur ce qui manque, pour </a:t>
            </a:r>
            <a:r>
              <a:rPr lang="en-US" sz="1200" dirty="0" err="1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qu’il</a:t>
            </a:r>
            <a:r>
              <a:rPr lang="en-US" sz="120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</a:t>
            </a:r>
            <a:r>
              <a:rPr lang="en-US" sz="1200" dirty="0" err="1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puisse</a:t>
            </a:r>
            <a:r>
              <a:rPr lang="en-US" sz="120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</a:t>
            </a:r>
            <a:r>
              <a:rPr lang="en-US" sz="1200" dirty="0" err="1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être</a:t>
            </a:r>
            <a:r>
              <a:rPr lang="en-US" sz="120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</a:t>
            </a:r>
            <a:r>
              <a:rPr lang="en-US" sz="1200" dirty="0" err="1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compléter</a:t>
            </a:r>
            <a:r>
              <a:rPr lang="en-US" sz="120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rapidement, sans repartir de zéro.</a:t>
            </a:r>
            <a:endParaRPr lang="en-US" sz="1200" dirty="0"/>
          </a:p>
        </p:txBody>
      </p:sp>
      <p:sp>
        <p:nvSpPr>
          <p:cNvPr id="22" name="Text 14"/>
          <p:cNvSpPr txBox="1"/>
          <p:nvPr/>
        </p:nvSpPr>
        <p:spPr>
          <a:xfrm>
            <a:off x="1809598" y="5695798"/>
            <a:ext cx="3810305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b="1" kern="0" spc="293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Résultat</a:t>
            </a:r>
            <a:endParaRPr lang="en-US" sz="975" dirty="0"/>
          </a:p>
        </p:txBody>
      </p:sp>
      <p:sp>
        <p:nvSpPr>
          <p:cNvPr id="23" name="Text 15"/>
          <p:cNvSpPr txBox="1"/>
          <p:nvPr/>
        </p:nvSpPr>
        <p:spPr>
          <a:xfrm>
            <a:off x="1809598" y="5962802"/>
            <a:ext cx="381030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i="1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Pas d'effet de bord : la machine reste fluide, votre agenda reste lisible, la montre des 30 jours ne s'use pas à vide.</a:t>
            </a:r>
            <a:endParaRPr lang="en-US" sz="1275" dirty="0"/>
          </a:p>
        </p:txBody>
      </p:sp>
      <p:sp>
        <p:nvSpPr>
          <p:cNvPr id="24" name="Text 16"/>
          <p:cNvSpPr txBox="1"/>
          <p:nvPr/>
        </p:nvSpPr>
        <p:spPr>
          <a:xfrm>
            <a:off x="6953098" y="3143707"/>
            <a:ext cx="190561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2C7A6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Cas 02</a:t>
            </a:r>
            <a:endParaRPr lang="en-US" sz="825" dirty="0"/>
          </a:p>
        </p:txBody>
      </p:sp>
      <p:sp>
        <p:nvSpPr>
          <p:cNvPr id="25" name="Text 17"/>
          <p:cNvSpPr txBox="1"/>
          <p:nvPr/>
        </p:nvSpPr>
        <p:spPr>
          <a:xfrm>
            <a:off x="6953098" y="3429000"/>
            <a:ext cx="457200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 bilan est complet</a:t>
            </a:r>
            <a:endParaRPr lang="en-US" sz="2700" dirty="0"/>
          </a:p>
        </p:txBody>
      </p:sp>
      <p:sp>
        <p:nvSpPr>
          <p:cNvPr id="26" name="Text 18"/>
          <p:cNvSpPr txBox="1"/>
          <p:nvPr/>
        </p:nvSpPr>
        <p:spPr>
          <a:xfrm>
            <a:off x="7334402" y="4286707"/>
            <a:ext cx="419161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Je vous l'affecte.</a:t>
            </a:r>
            <a:endParaRPr lang="en-US" sz="1500" dirty="0"/>
          </a:p>
        </p:txBody>
      </p:sp>
      <p:sp>
        <p:nvSpPr>
          <p:cNvPr id="27" name="Text 19"/>
          <p:cNvSpPr txBox="1"/>
          <p:nvPr/>
        </p:nvSpPr>
        <p:spPr>
          <a:xfrm>
            <a:off x="7334402" y="4638751"/>
            <a:ext cx="41916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Vous instruisez dans les 30 jours impartis (article 1.3 du cahier des charges), sans perdre de temps sur la forme.</a:t>
            </a:r>
            <a:endParaRPr lang="en-US" sz="1200" dirty="0"/>
          </a:p>
        </p:txBody>
      </p:sp>
      <p:sp>
        <p:nvSpPr>
          <p:cNvPr id="28" name="Text 20"/>
          <p:cNvSpPr txBox="1"/>
          <p:nvPr/>
        </p:nvSpPr>
        <p:spPr>
          <a:xfrm>
            <a:off x="7239305" y="5695798"/>
            <a:ext cx="3810305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b="1" kern="0" spc="293" dirty="0">
                <a:solidFill>
                  <a:srgbClr val="2C7A6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Résultat</a:t>
            </a:r>
            <a:endParaRPr lang="en-US" sz="975" dirty="0"/>
          </a:p>
        </p:txBody>
      </p:sp>
      <p:sp>
        <p:nvSpPr>
          <p:cNvPr id="29" name="Text 21"/>
          <p:cNvSpPr txBox="1"/>
          <p:nvPr/>
        </p:nvSpPr>
        <p:spPr>
          <a:xfrm>
            <a:off x="7239305" y="5962802"/>
            <a:ext cx="381030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i="1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L'expert produit la </a:t>
            </a:r>
            <a:r>
              <a:rPr lang="en-US" sz="1275" i="1" dirty="0">
                <a:solidFill>
                  <a:srgbClr val="2C7A6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fiche de synthèse obligatoire</a:t>
            </a:r>
            <a:r>
              <a:rPr lang="en-US" sz="1275" i="1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et joint son avis. La HAS reçoit l'ensemble, complet, dans les délais.</a:t>
            </a:r>
            <a:endParaRPr lang="en-US" sz="1275" dirty="0"/>
          </a:p>
        </p:txBody>
      </p:sp>
      <p:sp>
        <p:nvSpPr>
          <p:cNvPr id="30" name="Text 22"/>
          <p:cNvSpPr txBox="1"/>
          <p:nvPr/>
        </p:nvSpPr>
        <p:spPr>
          <a:xfrm>
            <a:off x="12382805" y="3143707"/>
            <a:ext cx="22860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Cas 03</a:t>
            </a:r>
            <a:endParaRPr lang="en-US" sz="825" dirty="0"/>
          </a:p>
        </p:txBody>
      </p:sp>
      <p:sp>
        <p:nvSpPr>
          <p:cNvPr id="31" name="Text 23"/>
          <p:cNvSpPr txBox="1"/>
          <p:nvPr/>
        </p:nvSpPr>
        <p:spPr>
          <a:xfrm>
            <a:off x="12382805" y="3429000"/>
            <a:ext cx="4572000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Demande de</a:t>
            </a:r>
            <a:endParaRPr lang="en-US" sz="240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2400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complément</a:t>
            </a:r>
            <a:endParaRPr lang="en-US" sz="2400" dirty="0"/>
          </a:p>
        </p:txBody>
      </p:sp>
      <p:sp>
        <p:nvSpPr>
          <p:cNvPr id="32" name="Text 24"/>
          <p:cNvSpPr txBox="1"/>
          <p:nvPr/>
        </p:nvSpPr>
        <p:spPr>
          <a:xfrm>
            <a:off x="12382805" y="4381805"/>
            <a:ext cx="4572000" cy="4197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31"/>
              </a:lnSpc>
              <a:buNone/>
            </a:pPr>
            <a:r>
              <a:rPr lang="en-US" sz="112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Après analyse, l'expert formule une demande. Le praticien a </a:t>
            </a:r>
            <a:r>
              <a:rPr lang="en-US" sz="1125" b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15 jours</a:t>
            </a:r>
            <a:r>
              <a:rPr lang="en-US" sz="112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pour y répondre.</a:t>
            </a:r>
            <a:endParaRPr lang="en-US" sz="1125" dirty="0"/>
          </a:p>
        </p:txBody>
      </p:sp>
      <p:sp>
        <p:nvSpPr>
          <p:cNvPr id="33" name="Text 25"/>
          <p:cNvSpPr txBox="1"/>
          <p:nvPr/>
        </p:nvSpPr>
        <p:spPr>
          <a:xfrm>
            <a:off x="12668098" y="5505602"/>
            <a:ext cx="3810305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b="1" kern="0" spc="293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À tracer, à relayer</a:t>
            </a:r>
            <a:endParaRPr lang="en-US" sz="975" dirty="0"/>
          </a:p>
        </p:txBody>
      </p:sp>
      <p:sp>
        <p:nvSpPr>
          <p:cNvPr id="34" name="Text 26"/>
          <p:cNvSpPr txBox="1"/>
          <p:nvPr/>
        </p:nvSpPr>
        <p:spPr>
          <a:xfrm>
            <a:off x="12668098" y="5772607"/>
            <a:ext cx="38103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· Inscrite au </a:t>
            </a:r>
            <a:r>
              <a:rPr lang="en-US" sz="1125" b="1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SIAM</a:t>
            </a:r>
            <a:r>
              <a:rPr lang="en-US" sz="1125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.</a:t>
            </a:r>
            <a:endParaRPr lang="en-US" sz="1125" dirty="0"/>
          </a:p>
        </p:txBody>
      </p:sp>
      <p:sp>
        <p:nvSpPr>
          <p:cNvPr id="35" name="Text 27"/>
          <p:cNvSpPr txBox="1"/>
          <p:nvPr/>
        </p:nvSpPr>
        <p:spPr>
          <a:xfrm>
            <a:off x="12668098" y="5993892"/>
            <a:ext cx="397215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· Adressée par mail au </a:t>
            </a:r>
            <a:r>
              <a:rPr lang="en-US" sz="1125" b="1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référent de l'équipe</a:t>
            </a:r>
            <a:r>
              <a:rPr lang="en-US" sz="1125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.</a:t>
            </a:r>
            <a:endParaRPr lang="en-US" sz="1125" dirty="0"/>
          </a:p>
        </p:txBody>
      </p:sp>
      <p:sp>
        <p:nvSpPr>
          <p:cNvPr id="36" name="Text 28"/>
          <p:cNvSpPr txBox="1"/>
          <p:nvPr/>
        </p:nvSpPr>
        <p:spPr>
          <a:xfrm>
            <a:off x="12668098" y="6215177"/>
            <a:ext cx="38103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· En copie : </a:t>
            </a:r>
            <a:r>
              <a:rPr lang="en-US" sz="1125" b="1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 gestionnaire</a:t>
            </a:r>
            <a:r>
              <a:rPr lang="en-US" sz="1125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.</a:t>
            </a:r>
            <a:endParaRPr lang="en-US" sz="1125" dirty="0"/>
          </a:p>
        </p:txBody>
      </p:sp>
      <p:sp>
        <p:nvSpPr>
          <p:cNvPr id="37" name="Text 29"/>
          <p:cNvSpPr txBox="1"/>
          <p:nvPr/>
        </p:nvSpPr>
        <p:spPr>
          <a:xfrm>
            <a:off x="12668098" y="6512357"/>
            <a:ext cx="397764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i="1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 gestionnaire veille au délai et fait les rappels.</a:t>
            </a:r>
            <a:endParaRPr lang="en-US" sz="975" dirty="0"/>
          </a:p>
        </p:txBody>
      </p:sp>
      <p:sp>
        <p:nvSpPr>
          <p:cNvPr id="38" name="Text 30"/>
          <p:cNvSpPr txBox="1"/>
          <p:nvPr/>
        </p:nvSpPr>
        <p:spPr>
          <a:xfrm>
            <a:off x="1143000" y="7962595"/>
            <a:ext cx="15430500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42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Articles 1.3 — votre avis OA sous 30 jours · Article 1.4 — instruction EIAS sous 30 jours · Article 1.3 — contradictoire de 15 jours si avis défavorable.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1143000" y="9696298"/>
            <a:ext cx="12192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1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Réunion des experts AFU · 13 / 10 / 2026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B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43000" y="5715000"/>
            <a:ext cx="7810805" cy="2667305"/>
          </a:xfrm>
          <a:prstGeom prst="rect">
            <a:avLst/>
          </a:prstGeom>
          <a:solidFill>
            <a:srgbClr val="102A4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9334195" y="5715000"/>
            <a:ext cx="7830007" cy="2686507"/>
          </a:xfrm>
          <a:prstGeom prst="rect">
            <a:avLst/>
          </a:prstGeom>
          <a:solidFill>
            <a:srgbClr val="FFFFFF"/>
          </a:solidFill>
          <a:ln w="12700">
            <a:solidFill>
              <a:srgbClr val="C9C2B0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4" name="Image 0" descr="gen-dedup-74503aa3033dcb90e58ed88103f37aa9.png"/>
          <p:cNvPicPr>
            <a:picLocks noChangeAspect="1"/>
          </p:cNvPicPr>
          <p:nvPr/>
        </p:nvPicPr>
        <p:blipFill>
          <a:blip r:embed="rId3"/>
          <a:srcRect l="-2083" r="-2083"/>
          <a:stretch/>
        </p:blipFill>
        <p:spPr>
          <a:xfrm>
            <a:off x="1143000" y="8762695"/>
            <a:ext cx="16002000" cy="914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524305" y="6096305"/>
            <a:ext cx="1143000" cy="1143000"/>
          </a:xfrm>
          <a:prstGeom prst="ellipse">
            <a:avLst/>
          </a:prstGeom>
          <a:solidFill>
            <a:srgbClr val="C49B4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Shape 3"/>
          <p:cNvSpPr/>
          <p:nvPr/>
        </p:nvSpPr>
        <p:spPr>
          <a:xfrm>
            <a:off x="9715500" y="6096305"/>
            <a:ext cx="1143000" cy="1143000"/>
          </a:xfrm>
          <a:prstGeom prst="ellipse">
            <a:avLst/>
          </a:prstGeom>
          <a:solidFill>
            <a:srgbClr val="B33A3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7" name="Image 1" descr="gen-dedup-22150972615a129f38204c7b028fa96f.png"/>
          <p:cNvPicPr>
            <a:picLocks noChangeAspect="1"/>
          </p:cNvPicPr>
          <p:nvPr/>
        </p:nvPicPr>
        <p:blipFill>
          <a:blip r:embed="rId4"/>
          <a:srcRect t="-400" b="-400"/>
          <a:stretch/>
        </p:blipFill>
        <p:spPr>
          <a:xfrm>
            <a:off x="1143000" y="1524305"/>
            <a:ext cx="1143000" cy="19202"/>
          </a:xfrm>
          <a:prstGeom prst="rect">
            <a:avLst/>
          </a:prstGeom>
        </p:spPr>
      </p:pic>
      <p:pic>
        <p:nvPicPr>
          <p:cNvPr id="8" name="Image 2" descr="gen-dedup-6f68ed0845e8c327940c86856e0d5a8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772107" y="6344107"/>
            <a:ext cx="647395" cy="647395"/>
          </a:xfrm>
          <a:prstGeom prst="rect">
            <a:avLst/>
          </a:prstGeom>
        </p:spPr>
      </p:pic>
      <p:pic>
        <p:nvPicPr>
          <p:cNvPr id="9" name="Image 3" descr="gen-dedup-69c9d4a316df880a4c3aed73caf270f3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982505" y="6362395"/>
            <a:ext cx="609905" cy="609905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1143000" y="761695"/>
            <a:ext cx="571500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b="1" kern="0" spc="312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15 · Coordonnées</a:t>
            </a:r>
            <a:endParaRPr lang="en-US" sz="975" dirty="0"/>
          </a:p>
        </p:txBody>
      </p:sp>
      <p:sp>
        <p:nvSpPr>
          <p:cNvPr id="11" name="Text 5"/>
          <p:cNvSpPr txBox="1"/>
          <p:nvPr/>
        </p:nvSpPr>
        <p:spPr>
          <a:xfrm>
            <a:off x="15620695" y="761695"/>
            <a:ext cx="1905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16 / 16</a:t>
            </a:r>
            <a:endParaRPr lang="en-US" sz="975" dirty="0"/>
          </a:p>
        </p:txBody>
      </p:sp>
      <p:sp>
        <p:nvSpPr>
          <p:cNvPr id="12" name="Text 6"/>
          <p:cNvSpPr txBox="1"/>
          <p:nvPr/>
        </p:nvSpPr>
        <p:spPr>
          <a:xfrm>
            <a:off x="1143000" y="1904695"/>
            <a:ext cx="14287500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Me joindre, à votre rythme</a:t>
            </a:r>
            <a:endParaRPr lang="en-US" sz="825" dirty="0"/>
          </a:p>
        </p:txBody>
      </p:sp>
      <p:sp>
        <p:nvSpPr>
          <p:cNvPr id="13" name="Text 7"/>
          <p:cNvSpPr txBox="1"/>
          <p:nvPr/>
        </p:nvSpPr>
        <p:spPr>
          <a:xfrm>
            <a:off x="1143000" y="2115007"/>
            <a:ext cx="142875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300" b="1" kern="0" spc="-158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SCHNEIDER</a:t>
            </a:r>
            <a:endParaRPr lang="en-US" sz="6300" dirty="0"/>
          </a:p>
          <a:p>
            <a:pPr marL="0" indent="0" algn="l">
              <a:lnSpc>
                <a:spcPct val="100000"/>
              </a:lnSpc>
              <a:buNone/>
            </a:pPr>
            <a:r>
              <a:rPr lang="en-US" sz="6300" b="1" kern="0" spc="-158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Nathalie</a:t>
            </a:r>
            <a:r>
              <a:rPr lang="en-US" sz="6300" b="1" kern="0" spc="-158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.</a:t>
            </a:r>
            <a:endParaRPr lang="en-US" sz="6300" dirty="0"/>
          </a:p>
        </p:txBody>
      </p:sp>
      <p:sp>
        <p:nvSpPr>
          <p:cNvPr id="14" name="Text 8"/>
          <p:cNvSpPr txBox="1"/>
          <p:nvPr/>
        </p:nvSpPr>
        <p:spPr>
          <a:xfrm>
            <a:off x="1143000" y="4445813"/>
            <a:ext cx="8572500" cy="6601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i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Gestionnaire administrative (</a:t>
            </a:r>
            <a:r>
              <a:rPr lang="en-US" sz="1650" i="1" dirty="0" err="1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provisoire</a:t>
            </a:r>
            <a:r>
              <a:rPr lang="en-US" sz="1650" i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) · AFU</a:t>
            </a:r>
            <a:endParaRPr lang="en-US" sz="165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650" i="1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à votre écoute, par téléphone ou par courriel.</a:t>
            </a:r>
            <a:endParaRPr lang="en-US" sz="1650" dirty="0"/>
          </a:p>
        </p:txBody>
      </p:sp>
      <p:sp>
        <p:nvSpPr>
          <p:cNvPr id="15" name="Text 9"/>
          <p:cNvSpPr txBox="1"/>
          <p:nvPr/>
        </p:nvSpPr>
        <p:spPr>
          <a:xfrm>
            <a:off x="3047695" y="6191402"/>
            <a:ext cx="2667305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C49B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Téléphone</a:t>
            </a:r>
            <a:endParaRPr lang="en-US" sz="825" dirty="0"/>
          </a:p>
        </p:txBody>
      </p:sp>
      <p:sp>
        <p:nvSpPr>
          <p:cNvPr id="16" name="Text 10"/>
          <p:cNvSpPr txBox="1"/>
          <p:nvPr/>
        </p:nvSpPr>
        <p:spPr>
          <a:xfrm>
            <a:off x="3047695" y="6572707"/>
            <a:ext cx="5143500" cy="6099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kern="0" spc="-96" dirty="0">
                <a:solidFill>
                  <a:srgbClr val="F2EBD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06 28 68 06 57</a:t>
            </a:r>
            <a:endParaRPr lang="en-US" sz="4800" dirty="0"/>
          </a:p>
        </p:txBody>
      </p:sp>
      <p:sp>
        <p:nvSpPr>
          <p:cNvPr id="17" name="Text 11"/>
          <p:cNvSpPr txBox="1"/>
          <p:nvPr/>
        </p:nvSpPr>
        <p:spPr>
          <a:xfrm>
            <a:off x="3047695" y="7524598"/>
            <a:ext cx="53346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9DB0C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En journée, pour vos questions de parcours, vos relances, vos blocages administratifs.</a:t>
            </a:r>
            <a:endParaRPr lang="en-US" sz="1200" dirty="0"/>
          </a:p>
        </p:txBody>
      </p:sp>
      <p:sp>
        <p:nvSpPr>
          <p:cNvPr id="18" name="Text 12"/>
          <p:cNvSpPr txBox="1"/>
          <p:nvPr/>
        </p:nvSpPr>
        <p:spPr>
          <a:xfrm>
            <a:off x="11239805" y="6191402"/>
            <a:ext cx="2667305" cy="114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825" b="1" kern="0" spc="247" dirty="0">
                <a:solidFill>
                  <a:srgbClr val="B33A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Courriel</a:t>
            </a:r>
            <a:endParaRPr lang="en-US" sz="825" dirty="0"/>
          </a:p>
        </p:txBody>
      </p:sp>
      <p:sp>
        <p:nvSpPr>
          <p:cNvPr id="19" name="Text 13"/>
          <p:cNvSpPr txBox="1"/>
          <p:nvPr/>
        </p:nvSpPr>
        <p:spPr>
          <a:xfrm>
            <a:off x="11239805" y="6572707"/>
            <a:ext cx="5524805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300" b="1" kern="0" spc="-66" dirty="0">
                <a:solidFill>
                  <a:srgbClr val="102A4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nschneider@afu.fr</a:t>
            </a:r>
            <a:endParaRPr lang="en-US" sz="3300" dirty="0"/>
          </a:p>
        </p:txBody>
      </p:sp>
      <p:sp>
        <p:nvSpPr>
          <p:cNvPr id="20" name="Text 14"/>
          <p:cNvSpPr txBox="1"/>
          <p:nvPr/>
        </p:nvSpPr>
        <p:spPr>
          <a:xfrm>
            <a:off x="11239805" y="7334402"/>
            <a:ext cx="552480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Pour les pièces, les bilans, les questions qui ne sont pas urgentes — je réponds sous 48h.</a:t>
            </a:r>
            <a:endParaRPr lang="en-US" sz="1200" dirty="0"/>
          </a:p>
        </p:txBody>
      </p:sp>
      <p:sp>
        <p:nvSpPr>
          <p:cNvPr id="21" name="Text 15"/>
          <p:cNvSpPr txBox="1"/>
          <p:nvPr/>
        </p:nvSpPr>
        <p:spPr>
          <a:xfrm>
            <a:off x="1143000" y="8934602"/>
            <a:ext cx="12764110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Au plaisir d'échanger avec vous — en cas de doute sur le bon canal, </a:t>
            </a:r>
            <a:r>
              <a:rPr lang="en-US" sz="1350" i="1" dirty="0" err="1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n’hésitez</a:t>
            </a:r>
            <a:r>
              <a:rPr lang="en-US" sz="1350" i="1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pas, un </a:t>
            </a:r>
            <a:r>
              <a:rPr lang="en-US" sz="1350" i="1" dirty="0" err="1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appel</a:t>
            </a:r>
            <a:r>
              <a:rPr lang="en-US" sz="1350" i="1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un </a:t>
            </a:r>
            <a:r>
              <a:rPr lang="en-US" sz="1350" i="1" dirty="0" err="1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texto</a:t>
            </a:r>
            <a:r>
              <a:rPr lang="en-US" sz="1350" i="1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</a:t>
            </a:r>
            <a:r>
              <a:rPr lang="en-US" sz="1350" i="1" dirty="0" err="1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ou</a:t>
            </a:r>
            <a:r>
              <a:rPr lang="en-US" sz="1350" i="1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un mail, je vous </a:t>
            </a:r>
            <a:r>
              <a:rPr lang="en-US" sz="1350" i="1" dirty="0" err="1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répondrai</a:t>
            </a:r>
            <a:r>
              <a:rPr lang="en-US" sz="1350" i="1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</a:t>
            </a:r>
            <a:r>
              <a:rPr lang="en-US" sz="1350" i="1" dirty="0" err="1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dès</a:t>
            </a:r>
            <a:r>
              <a:rPr lang="en-US" sz="1350" i="1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</a:t>
            </a:r>
            <a:r>
              <a:rPr lang="en-US" sz="1350" i="1" dirty="0" err="1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que</a:t>
            </a:r>
            <a:r>
              <a:rPr lang="en-US" sz="1350" i="1" dirty="0">
                <a:solidFill>
                  <a:srgbClr val="1421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 possible.</a:t>
            </a:r>
            <a:endParaRPr lang="en-US" sz="1350" dirty="0"/>
          </a:p>
        </p:txBody>
      </p:sp>
      <p:sp>
        <p:nvSpPr>
          <p:cNvPr id="22" name="Text 16"/>
          <p:cNvSpPr txBox="1"/>
          <p:nvPr/>
        </p:nvSpPr>
        <p:spPr>
          <a:xfrm>
            <a:off x="1143000" y="9696298"/>
            <a:ext cx="12192610" cy="143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15" dirty="0">
                <a:solidFill>
                  <a:srgbClr val="5C6B7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Réunion des experts AFU · 13 / 10 / 2026</a:t>
            </a:r>
            <a:endParaRPr lang="en-US" sz="9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2791</Words>
  <Application>Microsoft Macintosh PowerPoint</Application>
  <PresentationFormat>Personnalisé</PresentationFormat>
  <Paragraphs>402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9" baseType="lpstr">
      <vt:lpstr>Arial</vt:lpstr>
      <vt:lpstr>Helvetica Neue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Nathalie Schneider</cp:lastModifiedBy>
  <cp:revision>3</cp:revision>
  <dcterms:created xsi:type="dcterms:W3CDTF">2026-10-12T20:04:55Z</dcterms:created>
  <dcterms:modified xsi:type="dcterms:W3CDTF">2026-10-12T20:24:39Z</dcterms:modified>
</cp:coreProperties>
</file>