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Diaporama construit à partir du rapport triennal HAS 2023-2025 des organismes agréés pour l'accréditation des médecins et des équipes médicales. Les données chiffrées par OA portent sur l'année 2025 ; les séries 2023-2025 ne sont publiées qu'à l'échelle du dispositif.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 OA agréés couvrent 16 spécialités sur 19 potentielles. Entre 2023 et 2025, la HAS a renouvelé trois agréments, dont celui de la chirurgie urologique le 30 mars 2023. Les programmes « 5 piliers » (travail en équipe, pratiques professionnelles, sécurité du patient, relation patient, santé du professionnel) font le lien avec la certification périodique.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Médecins actifs = accrédités (certificat 2021 ou ultérieur) + engagés au 31/12/2025. Les 10 231 EIAS correspondent au cumul des déclarations en chirurgie urologique dans la base HAS depuis l'origine du dispositif.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solde apparent = candidatures acceptées en 2025 moins sorties en 2025. Pour l'ensemble : 2 201 - 1 068 = +1 133, soit +12 % des 9 098 accrédités. Seuls le CFAR (+738) et DPC-réa (+175, OA nouvellement agréé) font mieux en valeur absolue. Le taux de sortie de l'AFU (54 sorties / 686 actifs) est inférieur à la moyenne du dispositif (1 068 / 11 163). Le rapport ne publie pas l'évolution 2023-2025 par OA : pour une courbe AFU sur trois ans, il faudra reprendre les bilans annuels de l'OA (UROjonction, bilans 2023 et 2024).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quatre OA plus grands que l'AFU couvrent des spécialités à effectifs bien supérieurs (anesthésie-réanimation : 11 352 éligibles ; gynécologie-obstétrique : 6 677 ; orthopédie : 3 923). Rapportée à la taille de la spécialité, la position de l'AFU est meilleure : voir la diapositive suivante.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Taux de couverture = médecins accrédités / médecins éligibles de la spécialité (atlas de démographie CNOM 2025). L'urologie est à égalité avec la chirurgie thoracique et cardiovasculaire, au 4e-5e rang. Moyenne nationale : 9 098 / 50 509 = 18 %. Le gisement de 1 170 urologues est un calcul (1 745 - 575) qui ne tient pas compte des 111 engagés en cours ni des urologues sans activité à risque en établissement.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 niveau national, les équipes accréditées sont passées de 318 à 509 (+60 %) entre 2023 et 2025 et les médecins en équipe de 3 258 à 5 796 (+78 %). L'AFU compte 119 équipes (94 accréditées, 25 engagées) regroupant 588 urologues : c'est le 2e OA en nombre d'équipes et le 3e en médecins en équipe (après CFAR : 2 998 et ODPC-RIM : 710). Le ratio de 86 % est un calcul (588 médecins en équipe / 686 actifs) ; les périmètres de comptage HAS peuvent légèrement différer.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AFU : 347 médecins de 25 à 45 ans, 234 de 46 à 60 ans, 101 de 61 ans et plus (682 renseignés). Ensemble des OA : 4 984 / 4 368 / 1 798. La part des moins de 45 ans est passée de 36,3 % en 2023 à 44,7 % en 2025 au niveau national ; l'AFU est au-dessus. Taux de femmes les plus bas : Orthorisq (10 %), ODP2C (13 %), AFU (13 %).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 prudente : le nombre d'EIAS exigé varie de 1 à 3 par an selon l'OA en individuel ; en équipe, l'exigence est d'un EIAS par membre, plafonnable à 6 pour les équipes de plus de 6 membres. Les OA dont une grande part des médecins exerce en équipe (CFAR, CEFA-HGE, AFU, ODPC-RIM) ont donc mécaniquement un ratio plus bas. Au niveau national, le taux de refus des EIAS est de 4 % et 78 % des EIAS acceptés concernent des situations à risque identifiées par l'OA.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situations à risque listées sont celles pour lesquelles un travail de veille a été enclenché par l'OA. Six EIAS sur dix ne sont pas classés en gravité : un axe d'amélioration de la qualité du codage. Le rapport mentionne « Actions mises en place à la suite de l'analyse de la base REX : non renseigné » pour l'AFU, alors que la SSP laser et la check-list personnalisée en découlent directement : à valoriser dans le prochain rapport.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 indicateurs alimentent le dialogue de gestion annuel HAS-CNAM qui conditionne le financement (500 euros par médecin accrédité). Délais bilans les plus courts : FCVD 93 %, Plastirisq 88 %, Vascurisq 87 %. Les deux OA sous 50 % sont l'AFU (45 %) et OA Chirped (47 %). Les rangs sont donnés ex aequo inclus.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relance de l'accréditation menée avant le changement de chargée de projet a permis de poursuivre l'augmentation du nombre d'urologues et d'équipes engagés.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Sur 2023-2025, 6 SSP et 8 FSP ont été publiés au niveau national. Les SSP labellisées issues des OA sur 2023-2024 proviennent d'Orthorisq (3) et de l'AFU (1) ; les deux FSP labellisés en 2025 proviennent du CEFA-HGE et du CFAR. Les ateliers de simulation au CFU 2025 : deux par jour pendant les quatre jours du congrès (briefing-débriefing, conversion en urgence en chirurgie robotique). Le rapport indique que l'OA n'a pas signalé de présentation en congrès sur la période, alors que deux forums Urorisq au CFU sont cités : à harmoniser dans le prochain rapport.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Frise reconstituée à partir des éléments datés de la contribution AFU. Les journées d'optimisation du potentiel (module santé au travail) se tiennent à la Maison de l'urologie (juin 2025, février 2026) et sur site en approche pluriprofessionnelle (Pontoise juin 2025 et janvier 2026, Lorient janvier 2026). Le forum Urorisq 2024 portait sur l'optimisation du potentiel (Édith Perreault Pierre), celui de 2025 sur la simulation (Dan Benhamou, Louis Sibert, SoFraSimS).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SSP « Énergies laser en urologie. Comment éviter les complications pour les patients (et les professionnels) ? » est l'une des SSP labellisées par la HAS sur la période (avec trois SSP d'Orthorisq, une SSP HAS sur l'effet tunnel et la SSP HAS 2025 sur la reprogrammation). Elle s'appuie sur l'analyse des EIAS liés au laser, publiée dans Frontiers in Urology en 2025. La rubrique « actions mises en place à la suite de l'analyse de la base REX » du rapport est restée non renseignée : ce tableau en est une proposition de contenu.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Références complètes : Abdessater M, Panthier F, Michel P, Avrillon V, Pogu B, Bart S. Care-associated adverse events related to the use of laser in urological interventions: the French experience. Front Urol. 2025;5:1507018. Bart S, Abdessater M, Bardet F, Legeais D, Cabarrot P, May-Michelangeli L, Avrillon V, Fournier G, Cornu JN, Michel P, Pogu B. First evaluation of surgical safety checklist's utilisation by urological surgeons in France. BJU Int. 2022;130(5):589-591. Bart S, Davody AP, Legeais D, Moreau JL. Assistance chirurgicale en situation d'urgence. Progrès FMC 2024;34(3):F100. Chiffert A, Djadoun W, Bart S, Legeais D, Comparato I. La responsabilité pénale des professionnels de santé : mythe et réalité. Progrès FMC 2025;35(3):125-132. Abdessater M, Bart S. Électrochirurgie en urologie. EMC, sous presse.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 activités alimentent directement les piliers « travail en équipe », « santé du professionnel » et « sécurité du patient » des programmes d'accréditation. Le webinaire mensuel s'ajoute aux 14 modules en ligne.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ratio EIAS par médecin doit être interprété avec la forte part d'accréditation en équipe (plafonnement à 6 EIAS par équipe). Le rapport HAS demandait à chaque OA une cible à trois ans du nombre de médecins potentiellement accrédités : l'AFU ne l'a pas renseignée.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 quatre actions sont celles déclarées par l'OA dans la rubrique « Dans les trois ans à venir » du rapport. Les retex 2026 annoncés : incidents liés à l'informatisation des données médicales (B. Pogu, D. Legeais) et check-list personnalisée en urologie (S. Bart).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Décision HAS du 6 novembre 2025 : agrément probatoire de 2 ans, prolongé de 3 ans, puis renouvellements tous les 5 ans. L'agrément de l'AFU a été renouvelé le 30 mars 2023. Financement : sur la base des 575 accrédités, l'enveloppe AFU peut être estimée à environ 287 500 euros par an (estimation, non publiée dans le rapport). La HAS envisage aussi un indicateur complémentaire de délai pour les OA à fonctionnement collégial. Perspectives citées en conclusion du rapport : accréditation en équipe, attractivité auprès des jeunes, simplification des outils, meilleure exploitation du REX, lien renforcé avec la certification périodique.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 leviers ne figurent pas dans le rapport HAS : ce sont des pistes déduites de la comparaison avec les autres OA. La valeur cible de couverture est à fixer par l'OA (le rapport ne contient pas de cible à trois ans pour l'AFU).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6F4EF"/>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102320"/>
            <a:ext cx="10566400" cy="446980"/>
          </a:xfrm>
          <a:prstGeom prst="rect">
            <a:avLst/>
          </a:prstGeom>
          <a:noFill/>
          <a:ln/>
        </p:spPr>
        <p:txBody>
          <a:bodyPr wrap="square" lIns="0" tIns="0" rIns="0" bIns="0" rtlCol="0" anchor="t"/>
          <a:lstStyle>
            <a:lvl1pPr algn="l" indent="0" marL="0">
              <a:lnSpc>
                <a:spcPct val="115000"/>
              </a:lnSpc>
              <a:buNone/>
              <a:defRPr lang="en-US" sz="3200" dirty="0">
                <a:solidFill>
                  <a:srgbClr val="14283C"/>
                </a:solidFill>
                <a:latin typeface="Source Serif 4" pitchFamily="34" charset="0"/>
                <a:ea typeface="Source Serif 4" pitchFamily="34" charset="-122"/>
                <a:cs typeface="Source Serif 4" pitchFamily="34" charset="-120"/>
              </a:defRPr>
            </a:lvl1pPr>
          </a:lstStyle>
          <a:p>
            <a:pPr algn="l" indent="0" marL="0">
              <a:lnSpc>
                <a:spcPct val="115000"/>
              </a:lnSpc>
              <a:buNone/>
            </a:pPr>
            <a:endParaRPr lang="en-US" sz="3200" dirty="0"/>
          </a:p>
        </p:txBody>
      </p:sp>
      <p:sp>
        <p:nvSpPr>
          <p:cNvPr id="3" name="Text Placeholder 2"/>
          <p:cNvSpPr/>
          <p:nvPr>
            <p:ph idx="101" type="body"/>
          </p:nvPr>
        </p:nvSpPr>
        <p:spPr>
          <a:xfrm>
            <a:off x="812800" y="1854101"/>
            <a:ext cx="10566400" cy="4191099"/>
          </a:xfrm>
          <a:prstGeom prst="rect">
            <a:avLst/>
          </a:prstGeom>
          <a:noFill/>
          <a:ln/>
        </p:spPr>
        <p:txBody>
          <a:bodyPr wrap="square" lIns="0" tIns="0" rIns="0" bIns="0" rtlCol="0" anchor="t"/>
          <a:lstStyle>
            <a:lvl1pPr algn="l" indent="0" marL="0">
              <a:lnSpc>
                <a:spcPct val="140000"/>
              </a:lnSpc>
              <a:buNone/>
              <a:defRPr lang="en-US" sz="1600" dirty="0">
                <a:solidFill>
                  <a:srgbClr val="14283C"/>
                </a:solidFill>
                <a:latin typeface="IBM Plex Sans" pitchFamily="34" charset="0"/>
                <a:ea typeface="IBM Plex Sans" pitchFamily="34" charset="-122"/>
                <a:cs typeface="IBM Plex Sans" pitchFamily="34" charset="-120"/>
              </a:defRPr>
            </a:lvl1pPr>
          </a:lstStyle>
          <a:p>
            <a:pPr algn="l" indent="0" marL="0">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4EF"/>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102320"/>
            <a:ext cx="10566400" cy="446980"/>
          </a:xfrm>
          <a:prstGeom prst="rect">
            <a:avLst/>
          </a:prstGeom>
          <a:noFill/>
          <a:ln/>
        </p:spPr>
        <p:txBody>
          <a:bodyPr wrap="square" lIns="0" tIns="0" rIns="0" bIns="0" rtlCol="0" anchor="t"/>
          <a:lstStyle>
            <a:lvl1pPr algn="l" indent="0" marL="0">
              <a:lnSpc>
                <a:spcPct val="115000"/>
              </a:lnSpc>
              <a:buNone/>
              <a:defRPr lang="en-US" sz="3200" dirty="0">
                <a:solidFill>
                  <a:srgbClr val="14283C"/>
                </a:solidFill>
                <a:latin typeface="Source Serif 4" pitchFamily="34" charset="0"/>
                <a:ea typeface="Source Serif 4" pitchFamily="34" charset="-122"/>
                <a:cs typeface="Source Serif 4" pitchFamily="34" charset="-120"/>
              </a:defRPr>
            </a:lvl1pPr>
          </a:lstStyle>
          <a:p>
            <a:pPr algn="l" indent="0" marL="0">
              <a:lnSpc>
                <a:spcPct val="115000"/>
              </a:lnSpc>
              <a:buNone/>
            </a:pPr>
            <a:endParaRPr lang="en-US" sz="3200" dirty="0"/>
          </a:p>
        </p:txBody>
      </p:sp>
      <p:sp>
        <p:nvSpPr>
          <p:cNvPr id="3" name="Text Placeholder 2"/>
          <p:cNvSpPr/>
          <p:nvPr>
            <p:ph idx="101" type="body"/>
          </p:nvPr>
        </p:nvSpPr>
        <p:spPr>
          <a:xfrm>
            <a:off x="812800" y="1854101"/>
            <a:ext cx="10566400" cy="4191099"/>
          </a:xfrm>
          <a:prstGeom prst="rect">
            <a:avLst/>
          </a:prstGeom>
          <a:noFill/>
          <a:ln/>
        </p:spPr>
        <p:txBody>
          <a:bodyPr wrap="square" lIns="0" tIns="0" rIns="0" bIns="0" rtlCol="0" anchor="t"/>
          <a:lstStyle>
            <a:lvl1pPr algn="l" indent="0" marL="0">
              <a:lnSpc>
                <a:spcPct val="140000"/>
              </a:lnSpc>
              <a:buNone/>
              <a:defRPr lang="en-US" sz="1600" dirty="0">
                <a:solidFill>
                  <a:srgbClr val="14283C"/>
                </a:solidFill>
                <a:latin typeface="IBM Plex Sans" pitchFamily="34" charset="0"/>
                <a:ea typeface="IBM Plex Sans" pitchFamily="34" charset="-122"/>
                <a:cs typeface="IBM Plex Sans" pitchFamily="34" charset="-120"/>
              </a:defRPr>
            </a:lvl1pPr>
          </a:lstStyle>
          <a:p>
            <a:pPr algn="l" indent="0" marL="0">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2.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2.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image" Target="../media/image-20-6.png"/><Relationship Id="rId7" Type="http://schemas.openxmlformats.org/officeDocument/2006/relationships/slideLayout" Target="../slideLayouts/slideLayout2.xml"/><Relationship Id="rId8"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4283C"/>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D07A2C"/>
          </a:solidFill>
          <a:ln/>
        </p:spPr>
      </p:sp>
      <p:sp>
        <p:nvSpPr>
          <p:cNvPr id="3" name="Text 1"/>
          <p:cNvSpPr/>
          <p:nvPr/>
        </p:nvSpPr>
        <p:spPr>
          <a:xfrm>
            <a:off x="812800" y="812800"/>
            <a:ext cx="10883392" cy="292100"/>
          </a:xfrm>
          <a:prstGeom prst="rect">
            <a:avLst/>
          </a:prstGeom>
          <a:noFill/>
          <a:ln/>
        </p:spPr>
        <p:txBody>
          <a:bodyPr wrap="square" lIns="0" tIns="0" rIns="0" bIns="0" rtlCol="0" anchor="t">
            <a:normAutofit/>
          </a:bodyPr>
          <a:lstStyle/>
          <a:p>
            <a:pPr algn="l" indent="0" marL="0">
              <a:lnSpc>
                <a:spcPts val="2100"/>
              </a:lnSpc>
              <a:buNone/>
            </a:pPr>
            <a:r>
              <a:rPr lang="en-US" sz="1500" b="1" spc="200" kern="0" dirty="0">
                <a:solidFill>
                  <a:srgbClr val="7FB8D6"/>
                </a:solidFill>
                <a:latin typeface="IBM Plex Sans" pitchFamily="34" charset="0"/>
                <a:ea typeface="IBM Plex Sans" pitchFamily="34" charset="-122"/>
                <a:cs typeface="IBM Plex Sans" pitchFamily="34" charset="-120"/>
              </a:rPr>
              <a:t>ORGANISME AGRÉÉ AFU · CHIRURGIE UROLOGIQUE</a:t>
            </a:r>
            <a:endParaRPr lang="en-US" sz="1500" dirty="0"/>
          </a:p>
        </p:txBody>
      </p:sp>
      <p:sp>
        <p:nvSpPr>
          <p:cNvPr id="4" name="Text 2"/>
          <p:cNvSpPr/>
          <p:nvPr>
            <p:ph type="title"/>
          </p:nvPr>
        </p:nvSpPr>
        <p:spPr>
          <a:xfrm>
            <a:off x="812800" y="2185690"/>
            <a:ext cx="10883392" cy="1625600"/>
          </a:xfrm>
          <a:prstGeom prst="rect">
            <a:avLst/>
          </a:prstGeom>
          <a:noFill/>
          <a:ln/>
        </p:spPr>
        <p:txBody>
          <a:bodyPr wrap="square" lIns="0" tIns="0" rIns="0" bIns="0" rtlCol="0" anchor="t">
            <a:normAutofit/>
          </a:bodyPr>
          <a:lstStyle/>
          <a:p>
            <a:pPr algn="l" indent="0" marL="0">
              <a:lnSpc>
                <a:spcPts val="6300"/>
              </a:lnSpc>
              <a:buNone/>
            </a:pPr>
            <a:r>
              <a:rPr lang="en-US" sz="6000" b="1" i="0" dirty="0">
                <a:solidFill>
                  <a:srgbClr val="F6F4EF"/>
                </a:solidFill>
                <a:latin typeface="Source Serif 4" pitchFamily="18" charset="0"/>
                <a:ea typeface="Source Serif 4" pitchFamily="18" charset="-122"/>
                <a:cs typeface="Source Serif 4" pitchFamily="18" charset="-120"/>
              </a:rPr>
              <a:t>Bilan d’activité</a:t>
            </a:r>
            <a:endParaRPr lang="en-US" sz="6000" dirty="0"/>
          </a:p>
          <a:p>
            <a:pPr algn="l" indent="0" marL="0">
              <a:lnSpc>
                <a:spcPts val="6300"/>
              </a:lnSpc>
              <a:buNone/>
            </a:pPr>
            <a:r>
              <a:rPr lang="en-US" sz="6000" b="1" i="0" dirty="0">
                <a:solidFill>
                  <a:srgbClr val="F6F4EF"/>
                </a:solidFill>
                <a:latin typeface="Source Serif 4" pitchFamily="18" charset="0"/>
                <a:ea typeface="Source Serif 4" pitchFamily="18" charset="-122"/>
                <a:cs typeface="Source Serif 4" pitchFamily="18" charset="-120"/>
              </a:rPr>
              <a:t>de l’OA-AFU 2023-2025</a:t>
            </a:r>
            <a:endParaRPr lang="en-US" sz="6000" dirty="0"/>
          </a:p>
        </p:txBody>
      </p:sp>
      <p:sp>
        <p:nvSpPr>
          <p:cNvPr id="5" name="Text 3"/>
          <p:cNvSpPr/>
          <p:nvPr/>
        </p:nvSpPr>
        <p:spPr>
          <a:xfrm>
            <a:off x="812800" y="4039890"/>
            <a:ext cx="9156700" cy="711200"/>
          </a:xfrm>
          <a:prstGeom prst="rect">
            <a:avLst/>
          </a:prstGeom>
          <a:noFill/>
          <a:ln/>
        </p:spPr>
        <p:txBody>
          <a:bodyPr wrap="square" lIns="0" tIns="0" rIns="0" bIns="0" rtlCol="0" anchor="t">
            <a:normAutofit/>
          </a:bodyPr>
          <a:lstStyle/>
          <a:p>
            <a:pPr algn="l" indent="0" marL="0">
              <a:lnSpc>
                <a:spcPts val="2700"/>
              </a:lnSpc>
              <a:buNone/>
            </a:pPr>
            <a:r>
              <a:rPr lang="en-US" sz="2000" dirty="0">
                <a:solidFill>
                  <a:srgbClr val="C9D6E0"/>
                </a:solidFill>
                <a:latin typeface="IBM Plex Sans" pitchFamily="34" charset="0"/>
                <a:ea typeface="IBM Plex Sans" pitchFamily="34" charset="-122"/>
                <a:cs typeface="IBM Plex Sans" pitchFamily="34" charset="-120"/>
              </a:rPr>
              <a:t>Effectifs, équipes, EIAS et développement des activités — comparaison aux 15 autres OA et perspectives de l’accréditation</a:t>
            </a:r>
            <a:endParaRPr lang="en-US" sz="2000" dirty="0"/>
          </a:p>
        </p:txBody>
      </p:sp>
      <p:sp>
        <p:nvSpPr>
          <p:cNvPr id="6" name="Text 4"/>
          <p:cNvSpPr/>
          <p:nvPr/>
        </p:nvSpPr>
        <p:spPr>
          <a:xfrm>
            <a:off x="812800" y="58318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9FB2C2"/>
                </a:solidFill>
                <a:latin typeface="IBM Plex Sans" pitchFamily="34" charset="0"/>
                <a:ea typeface="IBM Plex Sans" pitchFamily="34" charset="-122"/>
                <a:cs typeface="IBM Plex Sans" pitchFamily="34" charset="-120"/>
              </a:rPr>
              <a:t>Source : HAS, Rapport d’activité 2023-2025 des organismes agréés, adopté par le Collège le 22 juillet 2026</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4E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1C6E9C"/>
                </a:solidFill>
                <a:latin typeface="IBM Plex Sans" pitchFamily="34" charset="0"/>
                <a:ea typeface="IBM Plex Sans" pitchFamily="34" charset="-122"/>
                <a:cs typeface="IBM Plex Sans" pitchFamily="34" charset="-120"/>
              </a:rPr>
              <a:t>CONTEXTE</a:t>
            </a:r>
            <a:endParaRPr lang="en-US" sz="1200" dirty="0"/>
          </a:p>
        </p:txBody>
      </p:sp>
      <p:sp>
        <p:nvSpPr>
          <p:cNvPr id="3" name="Text 1"/>
          <p:cNvSpPr/>
          <p:nvPr>
            <p:ph type="title"/>
          </p:nvPr>
        </p:nvSpPr>
        <p:spPr>
          <a:xfrm>
            <a:off x="812800" y="1102320"/>
            <a:ext cx="10883392" cy="47238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83C"/>
                </a:solidFill>
                <a:latin typeface="Source Serif 4" pitchFamily="18" charset="0"/>
                <a:ea typeface="Source Serif 4" pitchFamily="18" charset="-122"/>
                <a:cs typeface="Source Serif 4" pitchFamily="18" charset="-120"/>
              </a:rPr>
              <a:t>Un dispositif national en forte croissance</a:t>
            </a:r>
            <a:endParaRPr lang="en-US" sz="3200" dirty="0"/>
          </a:p>
        </p:txBody>
      </p:sp>
      <p:sp>
        <p:nvSpPr>
          <p:cNvPr id="4" name="Shape 2"/>
          <p:cNvSpPr/>
          <p:nvPr/>
        </p:nvSpPr>
        <p:spPr>
          <a:xfrm>
            <a:off x="815975" y="1857276"/>
            <a:ext cx="2501900" cy="1989931"/>
          </a:xfrm>
          <a:prstGeom prst="roundRect">
            <a:avLst>
              <a:gd name="adj" fmla="val 4946"/>
            </a:avLst>
          </a:prstGeom>
          <a:solidFill>
            <a:srgbClr val="FDFCF9"/>
          </a:solidFill>
          <a:ln w="6350">
            <a:solidFill>
              <a:srgbClr val="DCD8CE"/>
            </a:solidFill>
            <a:prstDash val="solid"/>
          </a:ln>
        </p:spPr>
      </p:sp>
      <p:sp>
        <p:nvSpPr>
          <p:cNvPr id="5" name="Text 3"/>
          <p:cNvSpPr/>
          <p:nvPr/>
        </p:nvSpPr>
        <p:spPr>
          <a:xfrm>
            <a:off x="1022350" y="2063651"/>
            <a:ext cx="2151825" cy="594320"/>
          </a:xfrm>
          <a:prstGeom prst="rect">
            <a:avLst/>
          </a:prstGeom>
          <a:noFill/>
          <a:ln/>
        </p:spPr>
        <p:txBody>
          <a:bodyPr wrap="square" lIns="0" tIns="0" rIns="0" bIns="0" rtlCol="0" anchor="t">
            <a:normAutofit/>
          </a:bodyPr>
          <a:lstStyle/>
          <a:p>
            <a:pPr algn="l" indent="0" marL="0">
              <a:lnSpc>
                <a:spcPts val="4480"/>
              </a:lnSpc>
              <a:buNone/>
            </a:pPr>
            <a:r>
              <a:rPr lang="en-US" sz="3200" b="1" dirty="0">
                <a:solidFill>
                  <a:srgbClr val="1C6E9C"/>
                </a:solidFill>
                <a:latin typeface="Source Serif 4" pitchFamily="18" charset="0"/>
                <a:ea typeface="Source Serif 4" pitchFamily="18" charset="-122"/>
                <a:cs typeface="Source Serif 4" pitchFamily="18" charset="-120"/>
              </a:rPr>
              <a:t>9 098</a:t>
            </a:r>
            <a:endParaRPr lang="en-US" sz="3200" dirty="0"/>
          </a:p>
        </p:txBody>
      </p:sp>
      <p:sp>
        <p:nvSpPr>
          <p:cNvPr id="6" name="Text 4"/>
          <p:cNvSpPr/>
          <p:nvPr/>
        </p:nvSpPr>
        <p:spPr>
          <a:xfrm>
            <a:off x="1022350" y="2683371"/>
            <a:ext cx="2151825"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14283C"/>
                </a:solidFill>
                <a:latin typeface="IBM Plex Sans" pitchFamily="34" charset="0"/>
                <a:ea typeface="IBM Plex Sans" pitchFamily="34" charset="-122"/>
                <a:cs typeface="IBM Plex Sans" pitchFamily="34" charset="-120"/>
              </a:rPr>
              <a:t>médecins accrédités</a:t>
            </a:r>
            <a:endParaRPr lang="en-US" sz="1500" dirty="0"/>
          </a:p>
        </p:txBody>
      </p:sp>
      <p:sp>
        <p:nvSpPr>
          <p:cNvPr id="7" name="Text 5"/>
          <p:cNvSpPr/>
          <p:nvPr/>
        </p:nvSpPr>
        <p:spPr>
          <a:xfrm>
            <a:off x="1022350" y="3000871"/>
            <a:ext cx="2151825"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B5866"/>
                </a:solidFill>
                <a:latin typeface="IBM Plex Sans" pitchFamily="34" charset="0"/>
                <a:ea typeface="IBM Plex Sans" pitchFamily="34" charset="-122"/>
                <a:cs typeface="IBM Plex Sans" pitchFamily="34" charset="-120"/>
              </a:rPr>
              <a:t>+13,75 % depuis 2023 (7 998)</a:t>
            </a:r>
            <a:endParaRPr lang="en-US" sz="1200" dirty="0"/>
          </a:p>
        </p:txBody>
      </p:sp>
      <p:sp>
        <p:nvSpPr>
          <p:cNvPr id="8" name="Shape 6"/>
          <p:cNvSpPr/>
          <p:nvPr/>
        </p:nvSpPr>
        <p:spPr>
          <a:xfrm>
            <a:off x="3502025" y="1857276"/>
            <a:ext cx="2501900" cy="1989931"/>
          </a:xfrm>
          <a:prstGeom prst="roundRect">
            <a:avLst>
              <a:gd name="adj" fmla="val 4946"/>
            </a:avLst>
          </a:prstGeom>
          <a:solidFill>
            <a:srgbClr val="FDFCF9"/>
          </a:solidFill>
          <a:ln w="6350">
            <a:solidFill>
              <a:srgbClr val="DCD8CE"/>
            </a:solidFill>
            <a:prstDash val="solid"/>
          </a:ln>
        </p:spPr>
      </p:sp>
      <p:sp>
        <p:nvSpPr>
          <p:cNvPr id="9" name="Text 7"/>
          <p:cNvSpPr/>
          <p:nvPr/>
        </p:nvSpPr>
        <p:spPr>
          <a:xfrm>
            <a:off x="3708400" y="2063651"/>
            <a:ext cx="2151825" cy="594320"/>
          </a:xfrm>
          <a:prstGeom prst="rect">
            <a:avLst/>
          </a:prstGeom>
          <a:noFill/>
          <a:ln/>
        </p:spPr>
        <p:txBody>
          <a:bodyPr wrap="square" lIns="0" tIns="0" rIns="0" bIns="0" rtlCol="0" anchor="t">
            <a:normAutofit/>
          </a:bodyPr>
          <a:lstStyle/>
          <a:p>
            <a:pPr algn="l" indent="0" marL="0">
              <a:lnSpc>
                <a:spcPts val="4480"/>
              </a:lnSpc>
              <a:buNone/>
            </a:pPr>
            <a:r>
              <a:rPr lang="en-US" sz="3200" b="1" dirty="0">
                <a:solidFill>
                  <a:srgbClr val="1C6E9C"/>
                </a:solidFill>
                <a:latin typeface="Source Serif 4" pitchFamily="18" charset="0"/>
                <a:ea typeface="Source Serif 4" pitchFamily="18" charset="-122"/>
                <a:cs typeface="Source Serif 4" pitchFamily="18" charset="-120"/>
              </a:rPr>
              <a:t>509</a:t>
            </a:r>
            <a:endParaRPr lang="en-US" sz="3200" dirty="0"/>
          </a:p>
        </p:txBody>
      </p:sp>
      <p:sp>
        <p:nvSpPr>
          <p:cNvPr id="10" name="Text 8"/>
          <p:cNvSpPr/>
          <p:nvPr/>
        </p:nvSpPr>
        <p:spPr>
          <a:xfrm>
            <a:off x="3708400" y="2683371"/>
            <a:ext cx="2151825"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14283C"/>
                </a:solidFill>
                <a:latin typeface="IBM Plex Sans" pitchFamily="34" charset="0"/>
                <a:ea typeface="IBM Plex Sans" pitchFamily="34" charset="-122"/>
                <a:cs typeface="IBM Plex Sans" pitchFamily="34" charset="-120"/>
              </a:rPr>
              <a:t>équipes accréditées</a:t>
            </a:r>
            <a:endParaRPr lang="en-US" sz="1500" dirty="0"/>
          </a:p>
        </p:txBody>
      </p:sp>
      <p:sp>
        <p:nvSpPr>
          <p:cNvPr id="11" name="Text 9"/>
          <p:cNvSpPr/>
          <p:nvPr/>
        </p:nvSpPr>
        <p:spPr>
          <a:xfrm>
            <a:off x="3708400" y="3000871"/>
            <a:ext cx="2151825"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B5866"/>
                </a:solidFill>
                <a:latin typeface="IBM Plex Sans" pitchFamily="34" charset="0"/>
                <a:ea typeface="IBM Plex Sans" pitchFamily="34" charset="-122"/>
                <a:cs typeface="IBM Plex Sans" pitchFamily="34" charset="-120"/>
              </a:rPr>
              <a:t>+60 % depuis 2023 (318) ; 5 796 médecins en équipe</a:t>
            </a:r>
            <a:endParaRPr lang="en-US" sz="1200" dirty="0"/>
          </a:p>
        </p:txBody>
      </p:sp>
      <p:sp>
        <p:nvSpPr>
          <p:cNvPr id="12" name="Shape 10"/>
          <p:cNvSpPr/>
          <p:nvPr/>
        </p:nvSpPr>
        <p:spPr>
          <a:xfrm>
            <a:off x="6188075" y="1857276"/>
            <a:ext cx="2501900" cy="1989931"/>
          </a:xfrm>
          <a:prstGeom prst="roundRect">
            <a:avLst>
              <a:gd name="adj" fmla="val 4946"/>
            </a:avLst>
          </a:prstGeom>
          <a:solidFill>
            <a:srgbClr val="FDFCF9"/>
          </a:solidFill>
          <a:ln w="6350">
            <a:solidFill>
              <a:srgbClr val="DCD8CE"/>
            </a:solidFill>
            <a:prstDash val="solid"/>
          </a:ln>
        </p:spPr>
      </p:sp>
      <p:sp>
        <p:nvSpPr>
          <p:cNvPr id="13" name="Text 11"/>
          <p:cNvSpPr/>
          <p:nvPr/>
        </p:nvSpPr>
        <p:spPr>
          <a:xfrm>
            <a:off x="6394450" y="2063651"/>
            <a:ext cx="2151825" cy="594320"/>
          </a:xfrm>
          <a:prstGeom prst="rect">
            <a:avLst/>
          </a:prstGeom>
          <a:noFill/>
          <a:ln/>
        </p:spPr>
        <p:txBody>
          <a:bodyPr wrap="square" lIns="0" tIns="0" rIns="0" bIns="0" rtlCol="0" anchor="t">
            <a:normAutofit/>
          </a:bodyPr>
          <a:lstStyle/>
          <a:p>
            <a:pPr algn="l" indent="0" marL="0">
              <a:lnSpc>
                <a:spcPts val="4480"/>
              </a:lnSpc>
              <a:buNone/>
            </a:pPr>
            <a:r>
              <a:rPr lang="en-US" sz="3200" b="1" dirty="0">
                <a:solidFill>
                  <a:srgbClr val="1C6E9C"/>
                </a:solidFill>
                <a:latin typeface="Source Serif 4" pitchFamily="18" charset="0"/>
                <a:ea typeface="Source Serif 4" pitchFamily="18" charset="-122"/>
                <a:cs typeface="Source Serif 4" pitchFamily="18" charset="-120"/>
              </a:rPr>
              <a:t>2 201</a:t>
            </a:r>
            <a:endParaRPr lang="en-US" sz="3200" dirty="0"/>
          </a:p>
        </p:txBody>
      </p:sp>
      <p:sp>
        <p:nvSpPr>
          <p:cNvPr id="14" name="Text 12"/>
          <p:cNvSpPr/>
          <p:nvPr/>
        </p:nvSpPr>
        <p:spPr>
          <a:xfrm>
            <a:off x="6394450" y="2683371"/>
            <a:ext cx="2151825"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14283C"/>
                </a:solidFill>
                <a:latin typeface="IBM Plex Sans" pitchFamily="34" charset="0"/>
                <a:ea typeface="IBM Plex Sans" pitchFamily="34" charset="-122"/>
                <a:cs typeface="IBM Plex Sans" pitchFamily="34" charset="-120"/>
              </a:rPr>
              <a:t>médecins engagés</a:t>
            </a:r>
            <a:endParaRPr lang="en-US" sz="1500" dirty="0"/>
          </a:p>
        </p:txBody>
      </p:sp>
      <p:sp>
        <p:nvSpPr>
          <p:cNvPr id="15" name="Text 13"/>
          <p:cNvSpPr/>
          <p:nvPr/>
        </p:nvSpPr>
        <p:spPr>
          <a:xfrm>
            <a:off x="6394450" y="3000871"/>
            <a:ext cx="2151825"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B5866"/>
                </a:solidFill>
                <a:latin typeface="IBM Plex Sans" pitchFamily="34" charset="0"/>
                <a:ea typeface="IBM Plex Sans" pitchFamily="34" charset="-122"/>
                <a:cs typeface="IBM Plex Sans" pitchFamily="34" charset="-120"/>
              </a:rPr>
              <a:t>en 2025, contre 1 458 en 2023 ; 1 008 du secteur public</a:t>
            </a:r>
            <a:endParaRPr lang="en-US" sz="1200" dirty="0"/>
          </a:p>
        </p:txBody>
      </p:sp>
      <p:sp>
        <p:nvSpPr>
          <p:cNvPr id="16" name="Shape 14"/>
          <p:cNvSpPr/>
          <p:nvPr/>
        </p:nvSpPr>
        <p:spPr>
          <a:xfrm>
            <a:off x="8874125" y="1857276"/>
            <a:ext cx="2501900" cy="1989931"/>
          </a:xfrm>
          <a:prstGeom prst="roundRect">
            <a:avLst>
              <a:gd name="adj" fmla="val 4946"/>
            </a:avLst>
          </a:prstGeom>
          <a:solidFill>
            <a:srgbClr val="FDFCF9"/>
          </a:solidFill>
          <a:ln w="6350">
            <a:solidFill>
              <a:srgbClr val="DCD8CE"/>
            </a:solidFill>
            <a:prstDash val="solid"/>
          </a:ln>
        </p:spPr>
      </p:sp>
      <p:sp>
        <p:nvSpPr>
          <p:cNvPr id="17" name="Text 15"/>
          <p:cNvSpPr/>
          <p:nvPr/>
        </p:nvSpPr>
        <p:spPr>
          <a:xfrm>
            <a:off x="9080500" y="2063651"/>
            <a:ext cx="2151825" cy="594320"/>
          </a:xfrm>
          <a:prstGeom prst="rect">
            <a:avLst/>
          </a:prstGeom>
          <a:noFill/>
          <a:ln/>
        </p:spPr>
        <p:txBody>
          <a:bodyPr wrap="square" lIns="0" tIns="0" rIns="0" bIns="0" rtlCol="0" anchor="t">
            <a:normAutofit/>
          </a:bodyPr>
          <a:lstStyle/>
          <a:p>
            <a:pPr algn="l" indent="0" marL="0">
              <a:lnSpc>
                <a:spcPts val="4480"/>
              </a:lnSpc>
              <a:buNone/>
            </a:pPr>
            <a:r>
              <a:rPr lang="en-US" sz="3200" b="1" dirty="0">
                <a:solidFill>
                  <a:srgbClr val="1C6E9C"/>
                </a:solidFill>
                <a:latin typeface="Source Serif 4" pitchFamily="18" charset="0"/>
                <a:ea typeface="Source Serif 4" pitchFamily="18" charset="-122"/>
                <a:cs typeface="Source Serif 4" pitchFamily="18" charset="-120"/>
              </a:rPr>
              <a:t>175 165</a:t>
            </a:r>
            <a:endParaRPr lang="en-US" sz="3200" dirty="0"/>
          </a:p>
        </p:txBody>
      </p:sp>
      <p:sp>
        <p:nvSpPr>
          <p:cNvPr id="18" name="Text 16"/>
          <p:cNvSpPr/>
          <p:nvPr/>
        </p:nvSpPr>
        <p:spPr>
          <a:xfrm>
            <a:off x="9080500" y="2683371"/>
            <a:ext cx="2151825"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14283C"/>
                </a:solidFill>
                <a:latin typeface="IBM Plex Sans" pitchFamily="34" charset="0"/>
                <a:ea typeface="IBM Plex Sans" pitchFamily="34" charset="-122"/>
                <a:cs typeface="IBM Plex Sans" pitchFamily="34" charset="-120"/>
              </a:rPr>
              <a:t>EIAS en base REX</a:t>
            </a:r>
            <a:endParaRPr lang="en-US" sz="1500" dirty="0"/>
          </a:p>
        </p:txBody>
      </p:sp>
      <p:sp>
        <p:nvSpPr>
          <p:cNvPr id="19" name="Text 17"/>
          <p:cNvSpPr/>
          <p:nvPr/>
        </p:nvSpPr>
        <p:spPr>
          <a:xfrm>
            <a:off x="9080500" y="3000871"/>
            <a:ext cx="2151825"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B5866"/>
                </a:solidFill>
                <a:latin typeface="IBM Plex Sans" pitchFamily="34" charset="0"/>
                <a:ea typeface="IBM Plex Sans" pitchFamily="34" charset="-122"/>
                <a:cs typeface="IBM Plex Sans" pitchFamily="34" charset="-120"/>
              </a:rPr>
              <a:t>dont 10 324 acceptés en 2025</a:t>
            </a:r>
            <a:endParaRPr lang="en-US" sz="1200" dirty="0"/>
          </a:p>
        </p:txBody>
      </p:sp>
      <p:sp>
        <p:nvSpPr>
          <p:cNvPr id="20" name="Text 18"/>
          <p:cNvSpPr/>
          <p:nvPr/>
        </p:nvSpPr>
        <p:spPr>
          <a:xfrm>
            <a:off x="812800" y="4155182"/>
            <a:ext cx="10883392"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14283C"/>
                </a:solidFill>
                <a:latin typeface="IBM Plex Sans" pitchFamily="34" charset="0"/>
                <a:ea typeface="IBM Plex Sans" pitchFamily="34" charset="-122"/>
                <a:cs typeface="IBM Plex Sans" pitchFamily="34" charset="-120"/>
              </a:rPr>
              <a:t>Repères de l’OA-AFU</a:t>
            </a:r>
            <a:endParaRPr lang="en-US" sz="1500" dirty="0"/>
          </a:p>
        </p:txBody>
      </p:sp>
      <p:sp>
        <p:nvSpPr>
          <p:cNvPr id="21" name="Shape 19"/>
          <p:cNvSpPr/>
          <p:nvPr/>
        </p:nvSpPr>
        <p:spPr>
          <a:xfrm>
            <a:off x="812800" y="4561582"/>
            <a:ext cx="10566400" cy="0"/>
          </a:xfrm>
          <a:prstGeom prst="line">
            <a:avLst/>
          </a:prstGeom>
          <a:noFill/>
          <a:ln w="25400">
            <a:solidFill>
              <a:srgbClr val="D07A2C"/>
            </a:solidFill>
            <a:prstDash val="solid"/>
          </a:ln>
        </p:spPr>
      </p:sp>
      <p:sp>
        <p:nvSpPr>
          <p:cNvPr id="22" name="Text 20"/>
          <p:cNvSpPr/>
          <p:nvPr/>
        </p:nvSpPr>
        <p:spPr>
          <a:xfrm>
            <a:off x="812800" y="4701282"/>
            <a:ext cx="2563876"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D07A2C"/>
                </a:solidFill>
                <a:latin typeface="IBM Plex Sans" pitchFamily="34" charset="0"/>
                <a:ea typeface="IBM Plex Sans" pitchFamily="34" charset="-122"/>
                <a:cs typeface="IBM Plex Sans" pitchFamily="34" charset="-120"/>
              </a:rPr>
              <a:t>30 mars 2023</a:t>
            </a:r>
            <a:endParaRPr lang="en-US" sz="1200" dirty="0"/>
          </a:p>
        </p:txBody>
      </p:sp>
      <p:sp>
        <p:nvSpPr>
          <p:cNvPr id="23" name="Text 21"/>
          <p:cNvSpPr/>
          <p:nvPr/>
        </p:nvSpPr>
        <p:spPr>
          <a:xfrm>
            <a:off x="812800" y="4952702"/>
            <a:ext cx="25638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B5866"/>
                </a:solidFill>
                <a:latin typeface="IBM Plex Sans" pitchFamily="34" charset="0"/>
                <a:ea typeface="IBM Plex Sans" pitchFamily="34" charset="-122"/>
                <a:cs typeface="IBM Plex Sans" pitchFamily="34" charset="-120"/>
              </a:rPr>
              <a:t>Renouvellement de l’agrément</a:t>
            </a:r>
            <a:endParaRPr lang="en-US" sz="1200" dirty="0"/>
          </a:p>
        </p:txBody>
      </p:sp>
      <p:sp>
        <p:nvSpPr>
          <p:cNvPr id="24" name="Text 22"/>
          <p:cNvSpPr/>
          <p:nvPr/>
        </p:nvSpPr>
        <p:spPr>
          <a:xfrm>
            <a:off x="3454400" y="4701282"/>
            <a:ext cx="2563876"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D07A2C"/>
                </a:solidFill>
                <a:latin typeface="IBM Plex Sans" pitchFamily="34" charset="0"/>
                <a:ea typeface="IBM Plex Sans" pitchFamily="34" charset="-122"/>
                <a:cs typeface="IBM Plex Sans" pitchFamily="34" charset="-120"/>
              </a:rPr>
              <a:t>16 janvier 2024</a:t>
            </a:r>
            <a:endParaRPr lang="en-US" sz="1200" dirty="0"/>
          </a:p>
        </p:txBody>
      </p:sp>
      <p:sp>
        <p:nvSpPr>
          <p:cNvPr id="25" name="Text 23"/>
          <p:cNvSpPr/>
          <p:nvPr/>
        </p:nvSpPr>
        <p:spPr>
          <a:xfrm>
            <a:off x="3454400" y="4952702"/>
            <a:ext cx="25638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B5866"/>
                </a:solidFill>
                <a:latin typeface="IBM Plex Sans" pitchFamily="34" charset="0"/>
                <a:ea typeface="IBM Plex Sans" pitchFamily="34" charset="-122"/>
                <a:cs typeface="IBM Plex Sans" pitchFamily="34" charset="-120"/>
              </a:rPr>
              <a:t>Commission risques de spécialité</a:t>
            </a:r>
            <a:endParaRPr lang="en-US" sz="1200" dirty="0"/>
          </a:p>
        </p:txBody>
      </p:sp>
      <p:sp>
        <p:nvSpPr>
          <p:cNvPr id="26" name="Text 24"/>
          <p:cNvSpPr/>
          <p:nvPr/>
        </p:nvSpPr>
        <p:spPr>
          <a:xfrm>
            <a:off x="6096000" y="4701282"/>
            <a:ext cx="2563876"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D07A2C"/>
                </a:solidFill>
                <a:latin typeface="IBM Plex Sans" pitchFamily="34" charset="0"/>
                <a:ea typeface="IBM Plex Sans" pitchFamily="34" charset="-122"/>
                <a:cs typeface="IBM Plex Sans" pitchFamily="34" charset="-120"/>
              </a:rPr>
              <a:t>7 mai 2024</a:t>
            </a:r>
            <a:endParaRPr lang="en-US" sz="1200" dirty="0"/>
          </a:p>
        </p:txBody>
      </p:sp>
      <p:sp>
        <p:nvSpPr>
          <p:cNvPr id="27" name="Text 25"/>
          <p:cNvSpPr/>
          <p:nvPr/>
        </p:nvSpPr>
        <p:spPr>
          <a:xfrm>
            <a:off x="6096000" y="4952702"/>
            <a:ext cx="2641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B5866"/>
                </a:solidFill>
                <a:latin typeface="IBM Plex Sans" pitchFamily="34" charset="0"/>
                <a:ea typeface="IBM Plex Sans" pitchFamily="34" charset="-122"/>
                <a:cs typeface="IBM Plex Sans" pitchFamily="34" charset="-120"/>
              </a:rPr>
              <a:t>Programme D « 5 piliers » en équipe</a:t>
            </a:r>
            <a:endParaRPr lang="en-US" sz="1200" dirty="0"/>
          </a:p>
        </p:txBody>
      </p:sp>
      <p:sp>
        <p:nvSpPr>
          <p:cNvPr id="28" name="Text 26"/>
          <p:cNvSpPr/>
          <p:nvPr/>
        </p:nvSpPr>
        <p:spPr>
          <a:xfrm>
            <a:off x="8737600" y="4701282"/>
            <a:ext cx="2563876"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D07A2C"/>
                </a:solidFill>
                <a:latin typeface="IBM Plex Sans" pitchFamily="34" charset="0"/>
                <a:ea typeface="IBM Plex Sans" pitchFamily="34" charset="-122"/>
                <a:cs typeface="IBM Plex Sans" pitchFamily="34" charset="-120"/>
              </a:rPr>
              <a:t>21 octobre 2024</a:t>
            </a:r>
            <a:endParaRPr lang="en-US" sz="1200" dirty="0"/>
          </a:p>
        </p:txBody>
      </p:sp>
      <p:sp>
        <p:nvSpPr>
          <p:cNvPr id="29" name="Text 27"/>
          <p:cNvSpPr/>
          <p:nvPr/>
        </p:nvSpPr>
        <p:spPr>
          <a:xfrm>
            <a:off x="8737600" y="4952702"/>
            <a:ext cx="2641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B5866"/>
                </a:solidFill>
                <a:latin typeface="IBM Plex Sans" pitchFamily="34" charset="0"/>
                <a:ea typeface="IBM Plex Sans" pitchFamily="34" charset="-122"/>
                <a:cs typeface="IBM Plex Sans" pitchFamily="34" charset="-120"/>
              </a:rPr>
              <a:t>Programme D « 5 piliers » individuel</a:t>
            </a:r>
            <a:endParaRPr lang="en-US" sz="1200" dirty="0"/>
          </a:p>
        </p:txBody>
      </p:sp>
      <p:sp>
        <p:nvSpPr>
          <p:cNvPr id="30" name="Text 28"/>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85"/>
                </a:solidFill>
                <a:latin typeface="IBM Plex Sans" pitchFamily="34" charset="0"/>
                <a:ea typeface="IBM Plex Sans" pitchFamily="34" charset="-122"/>
                <a:cs typeface="IBM Plex Sans" pitchFamily="34" charset="-120"/>
              </a:rPr>
              <a:t>Source : HAS, rapport d’activité 2023-2025 des OA (juillet 2026)</a:t>
            </a:r>
            <a:endParaRPr lang="en-US" sz="1200" dirty="0"/>
          </a:p>
        </p:txBody>
      </p:sp>
      <p:sp>
        <p:nvSpPr>
          <p:cNvPr id="31" name="Text 29"/>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B7785"/>
                </a:solidFill>
                <a:latin typeface="IBM Plex Sans" pitchFamily="34" charset="0"/>
                <a:ea typeface="IBM Plex Sans" pitchFamily="34" charset="-122"/>
                <a:cs typeface="IBM Plex Sans" pitchFamily="34" charset="-120"/>
              </a:rPr>
              <a:t>2 / 21</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6F4E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1C6E9C"/>
                </a:solidFill>
                <a:latin typeface="IBM Plex Sans" pitchFamily="34" charset="0"/>
                <a:ea typeface="IBM Plex Sans" pitchFamily="34" charset="-122"/>
                <a:cs typeface="IBM Plex Sans" pitchFamily="34" charset="-120"/>
              </a:rPr>
              <a:t>ACTIVITÉ DE L’OA-AFU · 2025</a:t>
            </a:r>
            <a:endParaRPr lang="en-US" sz="1200" dirty="0"/>
          </a:p>
        </p:txBody>
      </p:sp>
      <p:sp>
        <p:nvSpPr>
          <p:cNvPr id="3" name="Text 1"/>
          <p:cNvSpPr/>
          <p:nvPr>
            <p:ph type="title"/>
          </p:nvPr>
        </p:nvSpPr>
        <p:spPr>
          <a:xfrm>
            <a:off x="812800" y="1102320"/>
            <a:ext cx="10883392" cy="47238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83C"/>
                </a:solidFill>
                <a:latin typeface="Source Serif 4" pitchFamily="18" charset="0"/>
                <a:ea typeface="Source Serif 4" pitchFamily="18" charset="-122"/>
                <a:cs typeface="Source Serif 4" pitchFamily="18" charset="-120"/>
              </a:rPr>
              <a:t>L’AFU en six chiffres</a:t>
            </a:r>
            <a:endParaRPr lang="en-US" sz="3200" dirty="0"/>
          </a:p>
        </p:txBody>
      </p:sp>
      <p:sp>
        <p:nvSpPr>
          <p:cNvPr id="4" name="Shape 2"/>
          <p:cNvSpPr/>
          <p:nvPr/>
        </p:nvSpPr>
        <p:spPr>
          <a:xfrm>
            <a:off x="815975" y="1857276"/>
            <a:ext cx="3397250" cy="1609030"/>
          </a:xfrm>
          <a:prstGeom prst="roundRect">
            <a:avLst>
              <a:gd name="adj" fmla="val 6117"/>
            </a:avLst>
          </a:prstGeom>
          <a:solidFill>
            <a:srgbClr val="FDFCF9"/>
          </a:solidFill>
          <a:ln w="6350">
            <a:solidFill>
              <a:srgbClr val="DCD8CE"/>
            </a:solidFill>
            <a:prstDash val="solid"/>
          </a:ln>
        </p:spPr>
      </p:sp>
      <p:sp>
        <p:nvSpPr>
          <p:cNvPr id="5" name="Text 3"/>
          <p:cNvSpPr/>
          <p:nvPr/>
        </p:nvSpPr>
        <p:spPr>
          <a:xfrm>
            <a:off x="1022350" y="2063651"/>
            <a:ext cx="3074035" cy="665460"/>
          </a:xfrm>
          <a:prstGeom prst="rect">
            <a:avLst/>
          </a:prstGeom>
          <a:noFill/>
          <a:ln/>
        </p:spPr>
        <p:txBody>
          <a:bodyPr wrap="square" lIns="0" tIns="0" rIns="0" bIns="0" rtlCol="0" anchor="t">
            <a:normAutofit/>
          </a:bodyPr>
          <a:lstStyle/>
          <a:p>
            <a:pPr algn="l" indent="0" marL="0">
              <a:lnSpc>
                <a:spcPts val="5040"/>
              </a:lnSpc>
              <a:buNone/>
            </a:pPr>
            <a:r>
              <a:rPr lang="en-US" sz="4800" b="1" dirty="0">
                <a:solidFill>
                  <a:srgbClr val="1C6E9C"/>
                </a:solidFill>
                <a:latin typeface="Source Serif 4" pitchFamily="18" charset="0"/>
                <a:ea typeface="Source Serif 4" pitchFamily="18" charset="-122"/>
                <a:cs typeface="Source Serif 4" pitchFamily="18" charset="-120"/>
              </a:rPr>
              <a:t>575</a:t>
            </a:r>
            <a:endParaRPr lang="en-US" sz="4800" dirty="0"/>
          </a:p>
        </p:txBody>
      </p:sp>
      <p:sp>
        <p:nvSpPr>
          <p:cNvPr id="6" name="Text 4"/>
          <p:cNvSpPr/>
          <p:nvPr/>
        </p:nvSpPr>
        <p:spPr>
          <a:xfrm>
            <a:off x="1022350" y="2741811"/>
            <a:ext cx="3074035"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14283C"/>
                </a:solidFill>
                <a:latin typeface="IBM Plex Sans" pitchFamily="34" charset="0"/>
                <a:ea typeface="IBM Plex Sans" pitchFamily="34" charset="-122"/>
                <a:cs typeface="IBM Plex Sans" pitchFamily="34" charset="-120"/>
              </a:rPr>
              <a:t>urologues accrédités</a:t>
            </a:r>
            <a:endParaRPr lang="en-US" sz="1500" dirty="0"/>
          </a:p>
        </p:txBody>
      </p:sp>
      <p:sp>
        <p:nvSpPr>
          <p:cNvPr id="7" name="Text 5"/>
          <p:cNvSpPr/>
          <p:nvPr/>
        </p:nvSpPr>
        <p:spPr>
          <a:xfrm>
            <a:off x="1022350" y="3046611"/>
            <a:ext cx="3074035"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B5866"/>
                </a:solidFill>
                <a:latin typeface="IBM Plex Sans" pitchFamily="34" charset="0"/>
                <a:ea typeface="IBM Plex Sans" pitchFamily="34" charset="-122"/>
                <a:cs typeface="IBM Plex Sans" pitchFamily="34" charset="-120"/>
              </a:rPr>
              <a:t>6,3 % des accrédités · 5e OA sur 16</a:t>
            </a:r>
            <a:endParaRPr lang="en-US" sz="1200" dirty="0"/>
          </a:p>
        </p:txBody>
      </p:sp>
      <p:sp>
        <p:nvSpPr>
          <p:cNvPr id="8" name="Shape 6"/>
          <p:cNvSpPr/>
          <p:nvPr/>
        </p:nvSpPr>
        <p:spPr>
          <a:xfrm>
            <a:off x="4397375" y="1857276"/>
            <a:ext cx="3397250" cy="1609030"/>
          </a:xfrm>
          <a:prstGeom prst="roundRect">
            <a:avLst>
              <a:gd name="adj" fmla="val 6117"/>
            </a:avLst>
          </a:prstGeom>
          <a:solidFill>
            <a:srgbClr val="FDFCF9"/>
          </a:solidFill>
          <a:ln w="6350">
            <a:solidFill>
              <a:srgbClr val="DCD8CE"/>
            </a:solidFill>
            <a:prstDash val="solid"/>
          </a:ln>
        </p:spPr>
      </p:sp>
      <p:sp>
        <p:nvSpPr>
          <p:cNvPr id="9" name="Text 7"/>
          <p:cNvSpPr/>
          <p:nvPr/>
        </p:nvSpPr>
        <p:spPr>
          <a:xfrm>
            <a:off x="4603750" y="2063651"/>
            <a:ext cx="3074035" cy="665460"/>
          </a:xfrm>
          <a:prstGeom prst="rect">
            <a:avLst/>
          </a:prstGeom>
          <a:noFill/>
          <a:ln/>
        </p:spPr>
        <p:txBody>
          <a:bodyPr wrap="square" lIns="0" tIns="0" rIns="0" bIns="0" rtlCol="0" anchor="t">
            <a:normAutofit/>
          </a:bodyPr>
          <a:lstStyle/>
          <a:p>
            <a:pPr algn="l" indent="0" marL="0">
              <a:lnSpc>
                <a:spcPts val="5040"/>
              </a:lnSpc>
              <a:buNone/>
            </a:pPr>
            <a:r>
              <a:rPr lang="en-US" sz="4800" b="1" dirty="0">
                <a:solidFill>
                  <a:srgbClr val="1C6E9C"/>
                </a:solidFill>
                <a:latin typeface="Source Serif 4" pitchFamily="18" charset="0"/>
                <a:ea typeface="Source Serif 4" pitchFamily="18" charset="-122"/>
                <a:cs typeface="Source Serif 4" pitchFamily="18" charset="-120"/>
              </a:rPr>
              <a:t>111</a:t>
            </a:r>
            <a:endParaRPr lang="en-US" sz="4800" dirty="0"/>
          </a:p>
        </p:txBody>
      </p:sp>
      <p:sp>
        <p:nvSpPr>
          <p:cNvPr id="10" name="Text 8"/>
          <p:cNvSpPr/>
          <p:nvPr/>
        </p:nvSpPr>
        <p:spPr>
          <a:xfrm>
            <a:off x="4603750" y="2741811"/>
            <a:ext cx="3074035"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14283C"/>
                </a:solidFill>
                <a:latin typeface="IBM Plex Sans" pitchFamily="34" charset="0"/>
                <a:ea typeface="IBM Plex Sans" pitchFamily="34" charset="-122"/>
                <a:cs typeface="IBM Plex Sans" pitchFamily="34" charset="-120"/>
              </a:rPr>
              <a:t>urologues engagés</a:t>
            </a:r>
            <a:endParaRPr lang="en-US" sz="1500" dirty="0"/>
          </a:p>
        </p:txBody>
      </p:sp>
      <p:sp>
        <p:nvSpPr>
          <p:cNvPr id="11" name="Text 9"/>
          <p:cNvSpPr/>
          <p:nvPr/>
        </p:nvSpPr>
        <p:spPr>
          <a:xfrm>
            <a:off x="4603750" y="3046611"/>
            <a:ext cx="3074035"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B5866"/>
                </a:solidFill>
                <a:latin typeface="IBM Plex Sans" pitchFamily="34" charset="0"/>
                <a:ea typeface="IBM Plex Sans" pitchFamily="34" charset="-122"/>
                <a:cs typeface="IBM Plex Sans" pitchFamily="34" charset="-120"/>
              </a:rPr>
              <a:t>118 candidatures acceptées en 2025</a:t>
            </a:r>
            <a:endParaRPr lang="en-US" sz="1200" dirty="0"/>
          </a:p>
        </p:txBody>
      </p:sp>
      <p:sp>
        <p:nvSpPr>
          <p:cNvPr id="12" name="Shape 10"/>
          <p:cNvSpPr/>
          <p:nvPr/>
        </p:nvSpPr>
        <p:spPr>
          <a:xfrm>
            <a:off x="7978775" y="1857276"/>
            <a:ext cx="3397250" cy="1609030"/>
          </a:xfrm>
          <a:prstGeom prst="roundRect">
            <a:avLst>
              <a:gd name="adj" fmla="val 6117"/>
            </a:avLst>
          </a:prstGeom>
          <a:solidFill>
            <a:srgbClr val="FDFCF9"/>
          </a:solidFill>
          <a:ln w="6350">
            <a:solidFill>
              <a:srgbClr val="DCD8CE"/>
            </a:solidFill>
            <a:prstDash val="solid"/>
          </a:ln>
        </p:spPr>
      </p:sp>
      <p:sp>
        <p:nvSpPr>
          <p:cNvPr id="13" name="Text 11"/>
          <p:cNvSpPr/>
          <p:nvPr/>
        </p:nvSpPr>
        <p:spPr>
          <a:xfrm>
            <a:off x="8185150" y="2063651"/>
            <a:ext cx="3074035" cy="665460"/>
          </a:xfrm>
          <a:prstGeom prst="rect">
            <a:avLst/>
          </a:prstGeom>
          <a:noFill/>
          <a:ln/>
        </p:spPr>
        <p:txBody>
          <a:bodyPr wrap="square" lIns="0" tIns="0" rIns="0" bIns="0" rtlCol="0" anchor="t">
            <a:normAutofit/>
          </a:bodyPr>
          <a:lstStyle/>
          <a:p>
            <a:pPr algn="l" indent="0" marL="0">
              <a:lnSpc>
                <a:spcPts val="5040"/>
              </a:lnSpc>
              <a:buNone/>
            </a:pPr>
            <a:r>
              <a:rPr lang="en-US" sz="4800" b="1" dirty="0">
                <a:solidFill>
                  <a:srgbClr val="1C6E9C"/>
                </a:solidFill>
                <a:latin typeface="Source Serif 4" pitchFamily="18" charset="0"/>
                <a:ea typeface="Source Serif 4" pitchFamily="18" charset="-122"/>
                <a:cs typeface="Source Serif 4" pitchFamily="18" charset="-120"/>
              </a:rPr>
              <a:t>686</a:t>
            </a:r>
            <a:endParaRPr lang="en-US" sz="4800" dirty="0"/>
          </a:p>
        </p:txBody>
      </p:sp>
      <p:sp>
        <p:nvSpPr>
          <p:cNvPr id="14" name="Text 12"/>
          <p:cNvSpPr/>
          <p:nvPr/>
        </p:nvSpPr>
        <p:spPr>
          <a:xfrm>
            <a:off x="8185150" y="2741811"/>
            <a:ext cx="3074035"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14283C"/>
                </a:solidFill>
                <a:latin typeface="IBM Plex Sans" pitchFamily="34" charset="0"/>
                <a:ea typeface="IBM Plex Sans" pitchFamily="34" charset="-122"/>
                <a:cs typeface="IBM Plex Sans" pitchFamily="34" charset="-120"/>
              </a:rPr>
              <a:t>médecins actifs</a:t>
            </a:r>
            <a:endParaRPr lang="en-US" sz="1500" dirty="0"/>
          </a:p>
        </p:txBody>
      </p:sp>
      <p:sp>
        <p:nvSpPr>
          <p:cNvPr id="15" name="Text 13"/>
          <p:cNvSpPr/>
          <p:nvPr/>
        </p:nvSpPr>
        <p:spPr>
          <a:xfrm>
            <a:off x="8185150" y="3046611"/>
            <a:ext cx="3074035"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B5866"/>
                </a:solidFill>
                <a:latin typeface="IBM Plex Sans" pitchFamily="34" charset="0"/>
                <a:ea typeface="IBM Plex Sans" pitchFamily="34" charset="-122"/>
                <a:cs typeface="IBM Plex Sans" pitchFamily="34" charset="-120"/>
              </a:rPr>
              <a:t>594 hommes · 92 femmes</a:t>
            </a:r>
            <a:endParaRPr lang="en-US" sz="1200" dirty="0"/>
          </a:p>
        </p:txBody>
      </p:sp>
      <p:sp>
        <p:nvSpPr>
          <p:cNvPr id="16" name="Shape 14"/>
          <p:cNvSpPr/>
          <p:nvPr/>
        </p:nvSpPr>
        <p:spPr>
          <a:xfrm>
            <a:off x="815975" y="3650456"/>
            <a:ext cx="3397250" cy="1609030"/>
          </a:xfrm>
          <a:prstGeom prst="roundRect">
            <a:avLst>
              <a:gd name="adj" fmla="val 6117"/>
            </a:avLst>
          </a:prstGeom>
          <a:solidFill>
            <a:srgbClr val="FDFCF9"/>
          </a:solidFill>
          <a:ln w="6350">
            <a:solidFill>
              <a:srgbClr val="DCD8CE"/>
            </a:solidFill>
            <a:prstDash val="solid"/>
          </a:ln>
        </p:spPr>
      </p:sp>
      <p:sp>
        <p:nvSpPr>
          <p:cNvPr id="17" name="Text 15"/>
          <p:cNvSpPr/>
          <p:nvPr/>
        </p:nvSpPr>
        <p:spPr>
          <a:xfrm>
            <a:off x="1022350" y="3856831"/>
            <a:ext cx="3074035" cy="665460"/>
          </a:xfrm>
          <a:prstGeom prst="rect">
            <a:avLst/>
          </a:prstGeom>
          <a:noFill/>
          <a:ln/>
        </p:spPr>
        <p:txBody>
          <a:bodyPr wrap="square" lIns="0" tIns="0" rIns="0" bIns="0" rtlCol="0" anchor="t">
            <a:normAutofit/>
          </a:bodyPr>
          <a:lstStyle/>
          <a:p>
            <a:pPr algn="l" indent="0" marL="0">
              <a:lnSpc>
                <a:spcPts val="5040"/>
              </a:lnSpc>
              <a:buNone/>
            </a:pPr>
            <a:r>
              <a:rPr lang="en-US" sz="4800" b="1" dirty="0">
                <a:solidFill>
                  <a:srgbClr val="B5631C"/>
                </a:solidFill>
                <a:latin typeface="Source Serif 4" pitchFamily="18" charset="0"/>
                <a:ea typeface="Source Serif 4" pitchFamily="18" charset="-122"/>
                <a:cs typeface="Source Serif 4" pitchFamily="18" charset="-120"/>
              </a:rPr>
              <a:t>119</a:t>
            </a:r>
            <a:endParaRPr lang="en-US" sz="4800" dirty="0"/>
          </a:p>
        </p:txBody>
      </p:sp>
      <p:sp>
        <p:nvSpPr>
          <p:cNvPr id="18" name="Text 16"/>
          <p:cNvSpPr/>
          <p:nvPr/>
        </p:nvSpPr>
        <p:spPr>
          <a:xfrm>
            <a:off x="1022350" y="4534991"/>
            <a:ext cx="3074035"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14283C"/>
                </a:solidFill>
                <a:latin typeface="IBM Plex Sans" pitchFamily="34" charset="0"/>
                <a:ea typeface="IBM Plex Sans" pitchFamily="34" charset="-122"/>
                <a:cs typeface="IBM Plex Sans" pitchFamily="34" charset="-120"/>
              </a:rPr>
              <a:t>équipes</a:t>
            </a:r>
            <a:endParaRPr lang="en-US" sz="1500" dirty="0"/>
          </a:p>
        </p:txBody>
      </p:sp>
      <p:sp>
        <p:nvSpPr>
          <p:cNvPr id="19" name="Text 17"/>
          <p:cNvSpPr/>
          <p:nvPr/>
        </p:nvSpPr>
        <p:spPr>
          <a:xfrm>
            <a:off x="1022350" y="4839791"/>
            <a:ext cx="3074035"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B5866"/>
                </a:solidFill>
                <a:latin typeface="IBM Plex Sans" pitchFamily="34" charset="0"/>
                <a:ea typeface="IBM Plex Sans" pitchFamily="34" charset="-122"/>
                <a:cs typeface="IBM Plex Sans" pitchFamily="34" charset="-120"/>
              </a:rPr>
              <a:t>94 accréditées + 25 engagées · 2e OA</a:t>
            </a:r>
            <a:endParaRPr lang="en-US" sz="1200" dirty="0"/>
          </a:p>
        </p:txBody>
      </p:sp>
      <p:sp>
        <p:nvSpPr>
          <p:cNvPr id="20" name="Shape 18"/>
          <p:cNvSpPr/>
          <p:nvPr/>
        </p:nvSpPr>
        <p:spPr>
          <a:xfrm>
            <a:off x="4397375" y="3650456"/>
            <a:ext cx="3397250" cy="1609030"/>
          </a:xfrm>
          <a:prstGeom prst="roundRect">
            <a:avLst>
              <a:gd name="adj" fmla="val 6117"/>
            </a:avLst>
          </a:prstGeom>
          <a:solidFill>
            <a:srgbClr val="FDFCF9"/>
          </a:solidFill>
          <a:ln w="6350">
            <a:solidFill>
              <a:srgbClr val="DCD8CE"/>
            </a:solidFill>
            <a:prstDash val="solid"/>
          </a:ln>
        </p:spPr>
      </p:sp>
      <p:sp>
        <p:nvSpPr>
          <p:cNvPr id="21" name="Text 19"/>
          <p:cNvSpPr/>
          <p:nvPr/>
        </p:nvSpPr>
        <p:spPr>
          <a:xfrm>
            <a:off x="4603750" y="3856831"/>
            <a:ext cx="3074035" cy="665460"/>
          </a:xfrm>
          <a:prstGeom prst="rect">
            <a:avLst/>
          </a:prstGeom>
          <a:noFill/>
          <a:ln/>
        </p:spPr>
        <p:txBody>
          <a:bodyPr wrap="square" lIns="0" tIns="0" rIns="0" bIns="0" rtlCol="0" anchor="t">
            <a:normAutofit/>
          </a:bodyPr>
          <a:lstStyle/>
          <a:p>
            <a:pPr algn="l" indent="0" marL="0">
              <a:lnSpc>
                <a:spcPts val="5040"/>
              </a:lnSpc>
              <a:buNone/>
            </a:pPr>
            <a:r>
              <a:rPr lang="en-US" sz="4800" b="1" dirty="0">
                <a:solidFill>
                  <a:srgbClr val="B5631C"/>
                </a:solidFill>
                <a:latin typeface="Source Serif 4" pitchFamily="18" charset="0"/>
                <a:ea typeface="Source Serif 4" pitchFamily="18" charset="-122"/>
                <a:cs typeface="Source Serif 4" pitchFamily="18" charset="-120"/>
              </a:rPr>
              <a:t>588</a:t>
            </a:r>
            <a:endParaRPr lang="en-US" sz="4800" dirty="0"/>
          </a:p>
        </p:txBody>
      </p:sp>
      <p:sp>
        <p:nvSpPr>
          <p:cNvPr id="22" name="Text 20"/>
          <p:cNvSpPr/>
          <p:nvPr/>
        </p:nvSpPr>
        <p:spPr>
          <a:xfrm>
            <a:off x="4603750" y="4534991"/>
            <a:ext cx="3074035"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14283C"/>
                </a:solidFill>
                <a:latin typeface="IBM Plex Sans" pitchFamily="34" charset="0"/>
                <a:ea typeface="IBM Plex Sans" pitchFamily="34" charset="-122"/>
                <a:cs typeface="IBM Plex Sans" pitchFamily="34" charset="-120"/>
              </a:rPr>
              <a:t>urologues en équipe</a:t>
            </a:r>
            <a:endParaRPr lang="en-US" sz="1500" dirty="0"/>
          </a:p>
        </p:txBody>
      </p:sp>
      <p:sp>
        <p:nvSpPr>
          <p:cNvPr id="23" name="Text 21"/>
          <p:cNvSpPr/>
          <p:nvPr/>
        </p:nvSpPr>
        <p:spPr>
          <a:xfrm>
            <a:off x="4603750" y="4839791"/>
            <a:ext cx="3074035"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B5866"/>
                </a:solidFill>
                <a:latin typeface="IBM Plex Sans" pitchFamily="34" charset="0"/>
                <a:ea typeface="IBM Plex Sans" pitchFamily="34" charset="-122"/>
                <a:cs typeface="IBM Plex Sans" pitchFamily="34" charset="-120"/>
              </a:rPr>
              <a:t>3e OA après CFAR et ODPC-RIM</a:t>
            </a:r>
            <a:endParaRPr lang="en-US" sz="1200" dirty="0"/>
          </a:p>
        </p:txBody>
      </p:sp>
      <p:sp>
        <p:nvSpPr>
          <p:cNvPr id="24" name="Shape 22"/>
          <p:cNvSpPr/>
          <p:nvPr/>
        </p:nvSpPr>
        <p:spPr>
          <a:xfrm>
            <a:off x="7978775" y="3650456"/>
            <a:ext cx="3397250" cy="1609030"/>
          </a:xfrm>
          <a:prstGeom prst="roundRect">
            <a:avLst>
              <a:gd name="adj" fmla="val 6117"/>
            </a:avLst>
          </a:prstGeom>
          <a:solidFill>
            <a:srgbClr val="FDFCF9"/>
          </a:solidFill>
          <a:ln w="6350">
            <a:solidFill>
              <a:srgbClr val="DCD8CE"/>
            </a:solidFill>
            <a:prstDash val="solid"/>
          </a:ln>
        </p:spPr>
      </p:sp>
      <p:sp>
        <p:nvSpPr>
          <p:cNvPr id="25" name="Text 23"/>
          <p:cNvSpPr/>
          <p:nvPr/>
        </p:nvSpPr>
        <p:spPr>
          <a:xfrm>
            <a:off x="8185150" y="3856831"/>
            <a:ext cx="3074035" cy="665460"/>
          </a:xfrm>
          <a:prstGeom prst="rect">
            <a:avLst/>
          </a:prstGeom>
          <a:noFill/>
          <a:ln/>
        </p:spPr>
        <p:txBody>
          <a:bodyPr wrap="square" lIns="0" tIns="0" rIns="0" bIns="0" rtlCol="0" anchor="t">
            <a:normAutofit/>
          </a:bodyPr>
          <a:lstStyle/>
          <a:p>
            <a:pPr algn="l" indent="0" marL="0">
              <a:lnSpc>
                <a:spcPts val="5040"/>
              </a:lnSpc>
              <a:buNone/>
            </a:pPr>
            <a:r>
              <a:rPr lang="en-US" sz="4800" b="1" dirty="0">
                <a:solidFill>
                  <a:srgbClr val="B5631C"/>
                </a:solidFill>
                <a:latin typeface="Source Serif 4" pitchFamily="18" charset="0"/>
                <a:ea typeface="Source Serif 4" pitchFamily="18" charset="-122"/>
                <a:cs typeface="Source Serif 4" pitchFamily="18" charset="-120"/>
              </a:rPr>
              <a:t>507</a:t>
            </a:r>
            <a:endParaRPr lang="en-US" sz="4800" dirty="0"/>
          </a:p>
        </p:txBody>
      </p:sp>
      <p:sp>
        <p:nvSpPr>
          <p:cNvPr id="26" name="Text 24"/>
          <p:cNvSpPr/>
          <p:nvPr/>
        </p:nvSpPr>
        <p:spPr>
          <a:xfrm>
            <a:off x="8185150" y="4534991"/>
            <a:ext cx="3074035"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14283C"/>
                </a:solidFill>
                <a:latin typeface="IBM Plex Sans" pitchFamily="34" charset="0"/>
                <a:ea typeface="IBM Plex Sans" pitchFamily="34" charset="-122"/>
                <a:cs typeface="IBM Plex Sans" pitchFamily="34" charset="-120"/>
              </a:rPr>
              <a:t>EIAS acceptés</a:t>
            </a:r>
            <a:endParaRPr lang="en-US" sz="1500" dirty="0"/>
          </a:p>
        </p:txBody>
      </p:sp>
      <p:sp>
        <p:nvSpPr>
          <p:cNvPr id="27" name="Text 25"/>
          <p:cNvSpPr/>
          <p:nvPr/>
        </p:nvSpPr>
        <p:spPr>
          <a:xfrm>
            <a:off x="8185150" y="4839791"/>
            <a:ext cx="3074035"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B5866"/>
                </a:solidFill>
                <a:latin typeface="IBM Plex Sans" pitchFamily="34" charset="0"/>
                <a:ea typeface="IBM Plex Sans" pitchFamily="34" charset="-122"/>
                <a:cs typeface="IBM Plex Sans" pitchFamily="34" charset="-120"/>
              </a:rPr>
              <a:t>10 231 EIAS urologiques cumulés</a:t>
            </a:r>
            <a:endParaRPr lang="en-US" sz="1200" dirty="0"/>
          </a:p>
        </p:txBody>
      </p:sp>
      <p:sp>
        <p:nvSpPr>
          <p:cNvPr id="28" name="Text 26"/>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85"/>
                </a:solidFill>
                <a:latin typeface="IBM Plex Sans" pitchFamily="34" charset="0"/>
                <a:ea typeface="IBM Plex Sans" pitchFamily="34" charset="-122"/>
                <a:cs typeface="IBM Plex Sans" pitchFamily="34" charset="-120"/>
              </a:rPr>
              <a:t>Source : HAS, rapport d’activité 2023-2025 des OA (juillet 2026), données au 31/12/2025</a:t>
            </a:r>
            <a:endParaRPr lang="en-US" sz="1200" dirty="0"/>
          </a:p>
        </p:txBody>
      </p:sp>
      <p:sp>
        <p:nvSpPr>
          <p:cNvPr id="29" name="Text 27"/>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B7785"/>
                </a:solidFill>
                <a:latin typeface="IBM Plex Sans" pitchFamily="34" charset="0"/>
                <a:ea typeface="IBM Plex Sans" pitchFamily="34" charset="-122"/>
                <a:cs typeface="IBM Plex Sans" pitchFamily="34" charset="-120"/>
              </a:rPr>
              <a:t>3 / 21</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4E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1C6E9C"/>
                </a:solidFill>
                <a:latin typeface="IBM Plex Sans" pitchFamily="34" charset="0"/>
                <a:ea typeface="IBM Plex Sans" pitchFamily="34" charset="-122"/>
                <a:cs typeface="IBM Plex Sans" pitchFamily="34" charset="-120"/>
              </a:rPr>
              <a:t>CROISSANCE · FLUX 2025</a:t>
            </a:r>
            <a:endParaRPr lang="en-US" sz="1200" dirty="0"/>
          </a:p>
        </p:txBody>
      </p:sp>
      <p:sp>
        <p:nvSpPr>
          <p:cNvPr id="3" name="Text 1"/>
          <p:cNvSpPr/>
          <p:nvPr>
            <p:ph type="title"/>
          </p:nvPr>
        </p:nvSpPr>
        <p:spPr>
          <a:xfrm>
            <a:off x="812800" y="1102320"/>
            <a:ext cx="10883392" cy="919361"/>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83C"/>
                </a:solidFill>
                <a:latin typeface="Source Serif 4" pitchFamily="18" charset="0"/>
                <a:ea typeface="Source Serif 4" pitchFamily="18" charset="-122"/>
                <a:cs typeface="Source Serif 4" pitchFamily="18" charset="-120"/>
              </a:rPr>
              <a:t>Deux entrées pour une sortie : la base continue de grossir</a:t>
            </a:r>
            <a:endParaRPr lang="en-US" sz="3200" dirty="0"/>
          </a:p>
        </p:txBody>
      </p:sp>
      <p:sp>
        <p:nvSpPr>
          <p:cNvPr id="4" name="Shape 2"/>
          <p:cNvSpPr/>
          <p:nvPr/>
        </p:nvSpPr>
        <p:spPr>
          <a:xfrm>
            <a:off x="815975" y="2304256"/>
            <a:ext cx="1504950" cy="1382911"/>
          </a:xfrm>
          <a:prstGeom prst="roundRect">
            <a:avLst>
              <a:gd name="adj" fmla="val 7117"/>
            </a:avLst>
          </a:prstGeom>
          <a:solidFill>
            <a:srgbClr val="FDFCF9"/>
          </a:solidFill>
          <a:ln w="6350">
            <a:solidFill>
              <a:srgbClr val="DCD8CE"/>
            </a:solidFill>
            <a:prstDash val="solid"/>
          </a:ln>
        </p:spPr>
      </p:sp>
      <p:sp>
        <p:nvSpPr>
          <p:cNvPr id="5" name="Text 3"/>
          <p:cNvSpPr/>
          <p:nvPr/>
        </p:nvSpPr>
        <p:spPr>
          <a:xfrm>
            <a:off x="996950" y="2485231"/>
            <a:ext cx="1193800" cy="594320"/>
          </a:xfrm>
          <a:prstGeom prst="rect">
            <a:avLst/>
          </a:prstGeom>
          <a:noFill/>
          <a:ln/>
        </p:spPr>
        <p:txBody>
          <a:bodyPr wrap="square" lIns="0" tIns="0" rIns="0" bIns="0" rtlCol="0" anchor="t">
            <a:normAutofit/>
          </a:bodyPr>
          <a:lstStyle/>
          <a:p>
            <a:pPr algn="l" indent="0" marL="0">
              <a:lnSpc>
                <a:spcPts val="4480"/>
              </a:lnSpc>
              <a:buNone/>
            </a:pPr>
            <a:r>
              <a:rPr lang="en-US" sz="3200" b="1" dirty="0">
                <a:solidFill>
                  <a:srgbClr val="1C6E9C"/>
                </a:solidFill>
                <a:latin typeface="Source Serif 4" pitchFamily="18" charset="0"/>
                <a:ea typeface="Source Serif 4" pitchFamily="18" charset="-122"/>
                <a:cs typeface="Source Serif 4" pitchFamily="18" charset="-120"/>
              </a:rPr>
              <a:t>118</a:t>
            </a:r>
            <a:endParaRPr lang="en-US" sz="3200" dirty="0"/>
          </a:p>
        </p:txBody>
      </p:sp>
      <p:sp>
        <p:nvSpPr>
          <p:cNvPr id="6" name="Text 4"/>
          <p:cNvSpPr/>
          <p:nvPr/>
        </p:nvSpPr>
        <p:spPr>
          <a:xfrm>
            <a:off x="996950" y="3079552"/>
            <a:ext cx="1193800"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B5866"/>
                </a:solidFill>
                <a:latin typeface="IBM Plex Sans" pitchFamily="34" charset="0"/>
                <a:ea typeface="IBM Plex Sans" pitchFamily="34" charset="-122"/>
                <a:cs typeface="IBM Plex Sans" pitchFamily="34" charset="-120"/>
              </a:rPr>
              <a:t>candidatures acceptées</a:t>
            </a:r>
            <a:endParaRPr lang="en-US" sz="1200" dirty="0"/>
          </a:p>
        </p:txBody>
      </p:sp>
      <p:sp>
        <p:nvSpPr>
          <p:cNvPr id="7" name="Text 5"/>
          <p:cNvSpPr/>
          <p:nvPr/>
        </p:nvSpPr>
        <p:spPr>
          <a:xfrm>
            <a:off x="2451100" y="2817912"/>
            <a:ext cx="20320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6B7785"/>
                </a:solidFill>
                <a:latin typeface="IBM Plex Sans" pitchFamily="34" charset="0"/>
                <a:ea typeface="IBM Plex Sans" pitchFamily="34" charset="-122"/>
                <a:cs typeface="IBM Plex Sans" pitchFamily="34" charset="-120"/>
              </a:rPr>
              <a:t>−</a:t>
            </a:r>
            <a:endParaRPr lang="en-US" sz="2000" dirty="0"/>
          </a:p>
        </p:txBody>
      </p:sp>
      <p:sp>
        <p:nvSpPr>
          <p:cNvPr id="8" name="Shape 6"/>
          <p:cNvSpPr/>
          <p:nvPr/>
        </p:nvSpPr>
        <p:spPr>
          <a:xfrm>
            <a:off x="2733675" y="2304256"/>
            <a:ext cx="1504950" cy="1382911"/>
          </a:xfrm>
          <a:prstGeom prst="roundRect">
            <a:avLst>
              <a:gd name="adj" fmla="val 7117"/>
            </a:avLst>
          </a:prstGeom>
          <a:solidFill>
            <a:srgbClr val="FDFCF9"/>
          </a:solidFill>
          <a:ln w="6350">
            <a:solidFill>
              <a:srgbClr val="DCD8CE"/>
            </a:solidFill>
            <a:prstDash val="solid"/>
          </a:ln>
        </p:spPr>
      </p:sp>
      <p:sp>
        <p:nvSpPr>
          <p:cNvPr id="9" name="Text 7"/>
          <p:cNvSpPr/>
          <p:nvPr/>
        </p:nvSpPr>
        <p:spPr>
          <a:xfrm>
            <a:off x="2914650" y="2485231"/>
            <a:ext cx="1193800" cy="594320"/>
          </a:xfrm>
          <a:prstGeom prst="rect">
            <a:avLst/>
          </a:prstGeom>
          <a:noFill/>
          <a:ln/>
        </p:spPr>
        <p:txBody>
          <a:bodyPr wrap="square" lIns="0" tIns="0" rIns="0" bIns="0" rtlCol="0" anchor="t">
            <a:normAutofit/>
          </a:bodyPr>
          <a:lstStyle/>
          <a:p>
            <a:pPr algn="l" indent="0" marL="0">
              <a:lnSpc>
                <a:spcPts val="4480"/>
              </a:lnSpc>
              <a:buNone/>
            </a:pPr>
            <a:r>
              <a:rPr lang="en-US" sz="3200" b="1" dirty="0">
                <a:solidFill>
                  <a:srgbClr val="B5631C"/>
                </a:solidFill>
                <a:latin typeface="Source Serif 4" pitchFamily="18" charset="0"/>
                <a:ea typeface="Source Serif 4" pitchFamily="18" charset="-122"/>
                <a:cs typeface="Source Serif 4" pitchFamily="18" charset="-120"/>
              </a:rPr>
              <a:t>54</a:t>
            </a:r>
            <a:endParaRPr lang="en-US" sz="3200" dirty="0"/>
          </a:p>
        </p:txBody>
      </p:sp>
      <p:sp>
        <p:nvSpPr>
          <p:cNvPr id="10" name="Text 8"/>
          <p:cNvSpPr/>
          <p:nvPr/>
        </p:nvSpPr>
        <p:spPr>
          <a:xfrm>
            <a:off x="2914650" y="3079552"/>
            <a:ext cx="1193800"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B5866"/>
                </a:solidFill>
                <a:latin typeface="IBM Plex Sans" pitchFamily="34" charset="0"/>
                <a:ea typeface="IBM Plex Sans" pitchFamily="34" charset="-122"/>
                <a:cs typeface="IBM Plex Sans" pitchFamily="34" charset="-120"/>
              </a:rPr>
              <a:t>sorties du dispositif</a:t>
            </a:r>
            <a:endParaRPr lang="en-US" sz="1200" dirty="0"/>
          </a:p>
        </p:txBody>
      </p:sp>
      <p:sp>
        <p:nvSpPr>
          <p:cNvPr id="11" name="Text 9"/>
          <p:cNvSpPr/>
          <p:nvPr/>
        </p:nvSpPr>
        <p:spPr>
          <a:xfrm>
            <a:off x="4368800" y="2817912"/>
            <a:ext cx="20320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6B7785"/>
                </a:solidFill>
                <a:latin typeface="IBM Plex Sans" pitchFamily="34" charset="0"/>
                <a:ea typeface="IBM Plex Sans" pitchFamily="34" charset="-122"/>
                <a:cs typeface="IBM Plex Sans" pitchFamily="34" charset="-120"/>
              </a:rPr>
              <a:t>=</a:t>
            </a:r>
            <a:endParaRPr lang="en-US" sz="2000" dirty="0"/>
          </a:p>
        </p:txBody>
      </p:sp>
      <p:sp>
        <p:nvSpPr>
          <p:cNvPr id="12" name="Shape 10"/>
          <p:cNvSpPr/>
          <p:nvPr/>
        </p:nvSpPr>
        <p:spPr>
          <a:xfrm>
            <a:off x="4648200" y="2414091"/>
            <a:ext cx="1498600" cy="1163241"/>
          </a:xfrm>
          <a:prstGeom prst="roundRect">
            <a:avLst>
              <a:gd name="adj" fmla="val 8734"/>
            </a:avLst>
          </a:prstGeom>
          <a:solidFill>
            <a:srgbClr val="14283C"/>
          </a:solidFill>
          <a:ln/>
        </p:spPr>
      </p:sp>
      <p:sp>
        <p:nvSpPr>
          <p:cNvPr id="13" name="Text 11"/>
          <p:cNvSpPr/>
          <p:nvPr/>
        </p:nvSpPr>
        <p:spPr>
          <a:xfrm>
            <a:off x="4826000" y="2591891"/>
            <a:ext cx="1193800" cy="594320"/>
          </a:xfrm>
          <a:prstGeom prst="rect">
            <a:avLst/>
          </a:prstGeom>
          <a:noFill/>
          <a:ln/>
        </p:spPr>
        <p:txBody>
          <a:bodyPr wrap="square" lIns="0" tIns="0" rIns="0" bIns="0" rtlCol="0" anchor="t">
            <a:normAutofit/>
          </a:bodyPr>
          <a:lstStyle/>
          <a:p>
            <a:pPr algn="l" indent="0" marL="0">
              <a:lnSpc>
                <a:spcPts val="4480"/>
              </a:lnSpc>
              <a:buNone/>
            </a:pPr>
            <a:r>
              <a:rPr lang="en-US" sz="3200" b="1" dirty="0">
                <a:solidFill>
                  <a:srgbClr val="F6F4EF"/>
                </a:solidFill>
                <a:latin typeface="Source Serif 4" pitchFamily="18" charset="0"/>
                <a:ea typeface="Source Serif 4" pitchFamily="18" charset="-122"/>
                <a:cs typeface="Source Serif 4" pitchFamily="18" charset="-120"/>
              </a:rPr>
              <a:t>+64</a:t>
            </a:r>
            <a:endParaRPr lang="en-US" sz="3200" dirty="0"/>
          </a:p>
        </p:txBody>
      </p:sp>
      <p:sp>
        <p:nvSpPr>
          <p:cNvPr id="14" name="Text 12"/>
          <p:cNvSpPr/>
          <p:nvPr/>
        </p:nvSpPr>
        <p:spPr>
          <a:xfrm>
            <a:off x="4826000" y="3186212"/>
            <a:ext cx="11938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D6E0"/>
                </a:solidFill>
                <a:latin typeface="IBM Plex Sans" pitchFamily="34" charset="0"/>
                <a:ea typeface="IBM Plex Sans" pitchFamily="34" charset="-122"/>
                <a:cs typeface="IBM Plex Sans" pitchFamily="34" charset="-120"/>
              </a:rPr>
              <a:t>solde apparent</a:t>
            </a:r>
            <a:endParaRPr lang="en-US" sz="1200" dirty="0"/>
          </a:p>
        </p:txBody>
      </p:sp>
      <p:sp>
        <p:nvSpPr>
          <p:cNvPr id="15" name="Shape 13"/>
          <p:cNvSpPr/>
          <p:nvPr/>
        </p:nvSpPr>
        <p:spPr>
          <a:xfrm>
            <a:off x="812800" y="3893542"/>
            <a:ext cx="5334000" cy="1671241"/>
          </a:xfrm>
          <a:prstGeom prst="roundRect">
            <a:avLst>
              <a:gd name="adj" fmla="val 6079"/>
            </a:avLst>
          </a:prstGeom>
          <a:solidFill>
            <a:srgbClr val="EAEFF2"/>
          </a:solidFill>
          <a:ln/>
        </p:spPr>
      </p:sp>
      <p:sp>
        <p:nvSpPr>
          <p:cNvPr id="16" name="Text 14"/>
          <p:cNvSpPr/>
          <p:nvPr/>
        </p:nvSpPr>
        <p:spPr>
          <a:xfrm>
            <a:off x="1016000" y="4096742"/>
            <a:ext cx="5075428"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283C"/>
                </a:solidFill>
                <a:latin typeface="IBM Plex Sans" pitchFamily="34" charset="0"/>
                <a:ea typeface="IBM Plex Sans" pitchFamily="34" charset="-122"/>
                <a:cs typeface="IBM Plex Sans" pitchFamily="34" charset="-120"/>
              </a:rPr>
              <a:t>Assainissement de la base</a:t>
            </a:r>
            <a:endParaRPr lang="en-US" sz="1500" dirty="0"/>
          </a:p>
        </p:txBody>
      </p:sp>
      <p:sp>
        <p:nvSpPr>
          <p:cNvPr id="17" name="Text 15"/>
          <p:cNvSpPr/>
          <p:nvPr/>
        </p:nvSpPr>
        <p:spPr>
          <a:xfrm>
            <a:off x="1016000" y="4401542"/>
            <a:ext cx="5075428" cy="46732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2E3D4C"/>
                </a:solidFill>
                <a:latin typeface="IBM Plex Sans" pitchFamily="34" charset="0"/>
                <a:ea typeface="IBM Plex Sans" pitchFamily="34" charset="-122"/>
                <a:cs typeface="IBM Plex Sans" pitchFamily="34" charset="-120"/>
              </a:rPr>
              <a:t>Sur les 133 urologues engagés en 2023, 20 dossiers ont été sortis du SIAM pour retard ou bilan vide (15 %) ; seulement 3 en 2024.</a:t>
            </a:r>
            <a:endParaRPr lang="en-US" sz="1200" dirty="0"/>
          </a:p>
        </p:txBody>
      </p:sp>
      <p:sp>
        <p:nvSpPr>
          <p:cNvPr id="18" name="Text 16"/>
          <p:cNvSpPr/>
          <p:nvPr/>
        </p:nvSpPr>
        <p:spPr>
          <a:xfrm>
            <a:off x="1016000" y="4919663"/>
            <a:ext cx="5075428" cy="46732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2E3D4C"/>
                </a:solidFill>
                <a:latin typeface="IBM Plex Sans" pitchFamily="34" charset="0"/>
                <a:ea typeface="IBM Plex Sans" pitchFamily="34" charset="-122"/>
                <a:cs typeface="IBM Plex Sans" pitchFamily="34" charset="-120"/>
              </a:rPr>
              <a:t>Les jeunes urologues adhèrent dès la formation initiale, et leur maintien lors de la transition professionnelle se renforce.</a:t>
            </a:r>
            <a:endParaRPr lang="en-US" sz="12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6565900" y="2313781"/>
          <a:ext cx="4813300" cy="1796355"/>
        </p:xfrm>
        <a:graphic>
          <a:graphicData uri="http://schemas.openxmlformats.org/drawingml/2006/table">
            <a:tbl>
              <a:tblPr/>
              <a:tblGrid>
                <a:gridCol w="2214118"/>
                <a:gridCol w="1299591"/>
                <a:gridCol w="1299591"/>
              </a:tblGrid>
              <a:tr h="359271">
                <a:tc>
                  <a:txBody>
                    <a:bodyPr/>
                    <a:lstStyle/>
                    <a:p>
                      <a:pPr indent="0" marL="0">
                        <a:lnSpc>
                          <a:spcPts val="1820"/>
                        </a:lnSpc>
                        <a:buNone/>
                      </a:pPr>
                      <a:r>
                        <a:rPr lang="en-US" sz="1300" b="1" dirty="0">
                          <a:solidFill>
                            <a:srgbClr val="F6F4EF"/>
                          </a:solidFill>
                          <a:latin typeface="IBM Plex Sans" pitchFamily="34" charset="0"/>
                          <a:ea typeface="IBM Plex Sans" pitchFamily="34" charset="-122"/>
                          <a:cs typeface="IBM Plex Sans" pitchFamily="34" charset="-120"/>
                        </a:rPr>
                        <a:t>Indicateur 2025</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C4C3BF"/>
                      </a:solidFill>
                      <a:prstDash val="solid"/>
                      <a:round/>
                      <a:headEnd type="none" w="med" len="med"/>
                      <a:tailEnd type="none" w="med" len="med"/>
                    </a:lnL>
                    <a:lnR w="12700" cap="flat" cmpd="sng" algn="ctr">
                      <a:solidFill>
                        <a:srgbClr val="142433"/>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142433"/>
                      </a:solidFill>
                      <a:prstDash val="solid"/>
                      <a:round/>
                      <a:headEnd type="none" w="med" len="med"/>
                      <a:tailEnd type="none" w="med" len="med"/>
                    </a:lnB>
                    <a:solidFill>
                      <a:srgbClr val="14283C"/>
                    </a:solidFill>
                  </a:tcPr>
                </a:tc>
                <a:tc>
                  <a:txBody>
                    <a:bodyPr/>
                    <a:lstStyle/>
                    <a:p>
                      <a:pPr algn="r" indent="0" marL="0">
                        <a:lnSpc>
                          <a:spcPts val="1820"/>
                        </a:lnSpc>
                        <a:buNone/>
                      </a:pPr>
                      <a:r>
                        <a:rPr lang="en-US" sz="1300" b="1" dirty="0">
                          <a:solidFill>
                            <a:srgbClr val="F6F4EF"/>
                          </a:solidFill>
                          <a:latin typeface="IBM Plex Sans" pitchFamily="34" charset="0"/>
                          <a:ea typeface="IBM Plex Sans" pitchFamily="34" charset="-122"/>
                          <a:cs typeface="IBM Plex Sans" pitchFamily="34" charset="-120"/>
                        </a:rPr>
                        <a:t>AFU</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142433"/>
                      </a:solidFill>
                      <a:prstDash val="solid"/>
                      <a:round/>
                      <a:headEnd type="none" w="med" len="med"/>
                      <a:tailEnd type="none" w="med" len="med"/>
                    </a:lnL>
                    <a:lnR w="12700" cap="flat" cmpd="sng" algn="ctr">
                      <a:solidFill>
                        <a:srgbClr val="142433"/>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142433"/>
                      </a:solidFill>
                      <a:prstDash val="solid"/>
                      <a:round/>
                      <a:headEnd type="none" w="med" len="med"/>
                      <a:tailEnd type="none" w="med" len="med"/>
                    </a:lnB>
                    <a:solidFill>
                      <a:srgbClr val="14283C"/>
                    </a:solidFill>
                  </a:tcPr>
                </a:tc>
                <a:tc>
                  <a:txBody>
                    <a:bodyPr/>
                    <a:lstStyle/>
                    <a:p>
                      <a:pPr algn="r" indent="0" marL="0">
                        <a:lnSpc>
                          <a:spcPts val="1820"/>
                        </a:lnSpc>
                        <a:buNone/>
                      </a:pPr>
                      <a:r>
                        <a:rPr lang="en-US" sz="1300" b="1" dirty="0">
                          <a:solidFill>
                            <a:srgbClr val="F6F4EF"/>
                          </a:solidFill>
                          <a:latin typeface="IBM Plex Sans" pitchFamily="34" charset="0"/>
                          <a:ea typeface="IBM Plex Sans" pitchFamily="34" charset="-122"/>
                          <a:cs typeface="IBM Plex Sans" pitchFamily="34" charset="-120"/>
                        </a:rPr>
                        <a:t>16 OA</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142433"/>
                      </a:solidFill>
                      <a:prstDash val="solid"/>
                      <a:round/>
                      <a:headEnd type="none" w="med" len="med"/>
                      <a:tailEnd type="none" w="med" len="med"/>
                    </a:lnL>
                    <a:lnR w="12700" cap="flat" cmpd="sng" algn="ctr">
                      <a:solidFill>
                        <a:srgbClr val="142433"/>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142433"/>
                      </a:solidFill>
                      <a:prstDash val="solid"/>
                      <a:round/>
                      <a:headEnd type="none" w="med" len="med"/>
                      <a:tailEnd type="none" w="med" len="med"/>
                    </a:lnB>
                    <a:solidFill>
                      <a:srgbClr val="14283C"/>
                    </a:solidFill>
                  </a:tcPr>
                </a:tc>
              </a:tr>
              <a:tr h="359271">
                <a:tc>
                  <a:txBody>
                    <a:bodyPr/>
                    <a:lstStyle/>
                    <a:p>
                      <a:pPr indent="0" marL="0">
                        <a:lnSpc>
                          <a:spcPts val="1820"/>
                        </a:lnSpc>
                        <a:buNone/>
                      </a:pPr>
                      <a:r>
                        <a:rPr lang="en-US" sz="1300" dirty="0">
                          <a:solidFill>
                            <a:srgbClr val="14283C"/>
                          </a:solidFill>
                          <a:latin typeface="IBM Plex Sans" pitchFamily="34" charset="0"/>
                          <a:ea typeface="IBM Plex Sans" pitchFamily="34" charset="-122"/>
                          <a:cs typeface="IBM Plex Sans" pitchFamily="34" charset="-120"/>
                        </a:rPr>
                        <a:t>Solde / accrédités</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C4C3BF"/>
                      </a:solidFill>
                      <a:prstDash val="solid"/>
                      <a:round/>
                      <a:headEnd type="none" w="med" len="med"/>
                      <a:tailEnd type="none" w="med" len="med"/>
                    </a:lnL>
                    <a:lnR w="12700" cap="flat" cmpd="sng" algn="ctr">
                      <a:solidFill>
                        <a:srgbClr val="C4C3BF"/>
                      </a:solidFill>
                      <a:prstDash val="solid"/>
                      <a:round/>
                      <a:headEnd type="none" w="med" len="med"/>
                      <a:tailEnd type="none" w="med" len="med"/>
                    </a:lnR>
                    <a:lnT w="12700" cap="flat" cmpd="sng" algn="ctr">
                      <a:solidFill>
                        <a:srgbClr val="142433"/>
                      </a:solidFill>
                      <a:prstDash val="solid"/>
                      <a:round/>
                      <a:headEnd type="none" w="med" len="med"/>
                      <a:tailEnd type="none" w="med" len="med"/>
                    </a:lnT>
                    <a:lnB w="12700" cap="flat" cmpd="sng" algn="ctr">
                      <a:solidFill>
                        <a:srgbClr val="C4C3BF"/>
                      </a:solidFill>
                      <a:prstDash val="solid"/>
                      <a:round/>
                      <a:headEnd type="none" w="med" len="med"/>
                      <a:tailEnd type="none" w="med" len="med"/>
                    </a:lnB>
                  </a:tcPr>
                </a:tc>
                <a:tc>
                  <a:txBody>
                    <a:bodyPr/>
                    <a:lstStyle/>
                    <a:p>
                      <a:pPr algn="r" indent="0" marL="0">
                        <a:lnSpc>
                          <a:spcPts val="1820"/>
                        </a:lnSpc>
                        <a:buNone/>
                      </a:pPr>
                      <a:r>
                        <a:rPr lang="en-US" sz="1300" dirty="0">
                          <a:solidFill>
                            <a:srgbClr val="14283C"/>
                          </a:solidFill>
                          <a:latin typeface="IBM Plex Sans" pitchFamily="34" charset="0"/>
                          <a:ea typeface="IBM Plex Sans" pitchFamily="34" charset="-122"/>
                          <a:cs typeface="IBM Plex Sans" pitchFamily="34" charset="-120"/>
                        </a:rPr>
                        <a:t>+11 %</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C4C3BF"/>
                      </a:solidFill>
                      <a:prstDash val="solid"/>
                      <a:round/>
                      <a:headEnd type="none" w="med" len="med"/>
                      <a:tailEnd type="none" w="med" len="med"/>
                    </a:lnL>
                    <a:lnR w="12700" cap="flat" cmpd="sng" algn="ctr">
                      <a:solidFill>
                        <a:srgbClr val="C4C3BF"/>
                      </a:solidFill>
                      <a:prstDash val="solid"/>
                      <a:round/>
                      <a:headEnd type="none" w="med" len="med"/>
                      <a:tailEnd type="none" w="med" len="med"/>
                    </a:lnR>
                    <a:lnT w="12700" cap="flat" cmpd="sng" algn="ctr">
                      <a:solidFill>
                        <a:srgbClr val="142433"/>
                      </a:solidFill>
                      <a:prstDash val="solid"/>
                      <a:round/>
                      <a:headEnd type="none" w="med" len="med"/>
                      <a:tailEnd type="none" w="med" len="med"/>
                    </a:lnT>
                    <a:lnB w="12700" cap="flat" cmpd="sng" algn="ctr">
                      <a:solidFill>
                        <a:srgbClr val="C4C3BF"/>
                      </a:solidFill>
                      <a:prstDash val="solid"/>
                      <a:round/>
                      <a:headEnd type="none" w="med" len="med"/>
                      <a:tailEnd type="none" w="med" len="med"/>
                    </a:lnB>
                  </a:tcPr>
                </a:tc>
                <a:tc>
                  <a:txBody>
                    <a:bodyPr/>
                    <a:lstStyle/>
                    <a:p>
                      <a:pPr algn="r" indent="0" marL="0">
                        <a:lnSpc>
                          <a:spcPts val="1820"/>
                        </a:lnSpc>
                        <a:buNone/>
                      </a:pPr>
                      <a:r>
                        <a:rPr lang="en-US" sz="1300" dirty="0">
                          <a:solidFill>
                            <a:srgbClr val="14283C"/>
                          </a:solidFill>
                          <a:latin typeface="IBM Plex Sans" pitchFamily="34" charset="0"/>
                          <a:ea typeface="IBM Plex Sans" pitchFamily="34" charset="-122"/>
                          <a:cs typeface="IBM Plex Sans" pitchFamily="34" charset="-120"/>
                        </a:rPr>
                        <a:t>+12 %</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C4C3BF"/>
                      </a:solidFill>
                      <a:prstDash val="solid"/>
                      <a:round/>
                      <a:headEnd type="none" w="med" len="med"/>
                      <a:tailEnd type="none" w="med" len="med"/>
                    </a:lnL>
                    <a:lnR w="12700" cap="flat" cmpd="sng" algn="ctr">
                      <a:solidFill>
                        <a:srgbClr val="C4C3BF"/>
                      </a:solidFill>
                      <a:prstDash val="solid"/>
                      <a:round/>
                      <a:headEnd type="none" w="med" len="med"/>
                      <a:tailEnd type="none" w="med" len="med"/>
                    </a:lnR>
                    <a:lnT w="12700" cap="flat" cmpd="sng" algn="ctr">
                      <a:solidFill>
                        <a:srgbClr val="142433"/>
                      </a:solidFill>
                      <a:prstDash val="solid"/>
                      <a:round/>
                      <a:headEnd type="none" w="med" len="med"/>
                      <a:tailEnd type="none" w="med" len="med"/>
                    </a:lnT>
                    <a:lnB w="12700" cap="flat" cmpd="sng" algn="ctr">
                      <a:solidFill>
                        <a:srgbClr val="C4C3BF"/>
                      </a:solidFill>
                      <a:prstDash val="solid"/>
                      <a:round/>
                      <a:headEnd type="none" w="med" len="med"/>
                      <a:tailEnd type="none" w="med" len="med"/>
                    </a:lnB>
                  </a:tcPr>
                </a:tc>
              </a:tr>
              <a:tr h="359271">
                <a:tc>
                  <a:txBody>
                    <a:bodyPr/>
                    <a:lstStyle/>
                    <a:p>
                      <a:pPr indent="0" marL="0">
                        <a:lnSpc>
                          <a:spcPts val="1820"/>
                        </a:lnSpc>
                        <a:buNone/>
                      </a:pPr>
                      <a:r>
                        <a:rPr lang="en-US" sz="1300" dirty="0">
                          <a:solidFill>
                            <a:srgbClr val="14283C"/>
                          </a:solidFill>
                          <a:latin typeface="IBM Plex Sans" pitchFamily="34" charset="0"/>
                          <a:ea typeface="IBM Plex Sans" pitchFamily="34" charset="-122"/>
                          <a:cs typeface="IBM Plex Sans" pitchFamily="34" charset="-120"/>
                        </a:rPr>
                        <a:t>Taux de sortie (actifs)</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C4C3BF"/>
                      </a:solidFill>
                      <a:prstDash val="solid"/>
                      <a:round/>
                      <a:headEnd type="none" w="med" len="med"/>
                      <a:tailEnd type="none" w="med" len="med"/>
                    </a:lnL>
                    <a:lnR w="12700" cap="flat" cmpd="sng" algn="ctr">
                      <a:solidFill>
                        <a:srgbClr val="BFBCB7"/>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BFBCB7"/>
                      </a:solidFill>
                      <a:prstDash val="solid"/>
                      <a:round/>
                      <a:headEnd type="none" w="med" len="med"/>
                      <a:tailEnd type="none" w="med" len="med"/>
                    </a:lnB>
                    <a:solidFill>
                      <a:srgbClr val="EFECE5"/>
                    </a:solidFill>
                  </a:tcPr>
                </a:tc>
                <a:tc>
                  <a:txBody>
                    <a:bodyPr/>
                    <a:lstStyle/>
                    <a:p>
                      <a:pPr algn="r" indent="0" marL="0">
                        <a:lnSpc>
                          <a:spcPts val="1820"/>
                        </a:lnSpc>
                        <a:buNone/>
                      </a:pPr>
                      <a:r>
                        <a:rPr lang="en-US" sz="1300" dirty="0">
                          <a:solidFill>
                            <a:srgbClr val="14283C"/>
                          </a:solidFill>
                          <a:latin typeface="IBM Plex Sans" pitchFamily="34" charset="0"/>
                          <a:ea typeface="IBM Plex Sans" pitchFamily="34" charset="-122"/>
                          <a:cs typeface="IBM Plex Sans" pitchFamily="34" charset="-120"/>
                        </a:rPr>
                        <a:t>7,9 %</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BFBCB7"/>
                      </a:solidFill>
                      <a:prstDash val="solid"/>
                      <a:round/>
                      <a:headEnd type="none" w="med" len="med"/>
                      <a:tailEnd type="none" w="med" len="med"/>
                    </a:lnL>
                    <a:lnR w="12700" cap="flat" cmpd="sng" algn="ctr">
                      <a:solidFill>
                        <a:srgbClr val="BFBCB7"/>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BFBCB7"/>
                      </a:solidFill>
                      <a:prstDash val="solid"/>
                      <a:round/>
                      <a:headEnd type="none" w="med" len="med"/>
                      <a:tailEnd type="none" w="med" len="med"/>
                    </a:lnB>
                    <a:solidFill>
                      <a:srgbClr val="EFECE5"/>
                    </a:solidFill>
                  </a:tcPr>
                </a:tc>
                <a:tc>
                  <a:txBody>
                    <a:bodyPr/>
                    <a:lstStyle/>
                    <a:p>
                      <a:pPr algn="r" indent="0" marL="0">
                        <a:lnSpc>
                          <a:spcPts val="1820"/>
                        </a:lnSpc>
                        <a:buNone/>
                      </a:pPr>
                      <a:r>
                        <a:rPr lang="en-US" sz="1300" dirty="0">
                          <a:solidFill>
                            <a:srgbClr val="14283C"/>
                          </a:solidFill>
                          <a:latin typeface="IBM Plex Sans" pitchFamily="34" charset="0"/>
                          <a:ea typeface="IBM Plex Sans" pitchFamily="34" charset="-122"/>
                          <a:cs typeface="IBM Plex Sans" pitchFamily="34" charset="-120"/>
                        </a:rPr>
                        <a:t>9,6 %</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BFBCB7"/>
                      </a:solidFill>
                      <a:prstDash val="solid"/>
                      <a:round/>
                      <a:headEnd type="none" w="med" len="med"/>
                      <a:tailEnd type="none" w="med" len="med"/>
                    </a:lnL>
                    <a:lnR w="12700" cap="flat" cmpd="sng" algn="ctr">
                      <a:solidFill>
                        <a:srgbClr val="BFBCB7"/>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BFBCB7"/>
                      </a:solidFill>
                      <a:prstDash val="solid"/>
                      <a:round/>
                      <a:headEnd type="none" w="med" len="med"/>
                      <a:tailEnd type="none" w="med" len="med"/>
                    </a:lnB>
                    <a:solidFill>
                      <a:srgbClr val="EFECE5"/>
                    </a:solidFill>
                  </a:tcPr>
                </a:tc>
              </a:tr>
              <a:tr h="359271">
                <a:tc>
                  <a:txBody>
                    <a:bodyPr/>
                    <a:lstStyle/>
                    <a:p>
                      <a:pPr indent="0" marL="0">
                        <a:lnSpc>
                          <a:spcPts val="1820"/>
                        </a:lnSpc>
                        <a:buNone/>
                      </a:pPr>
                      <a:r>
                        <a:rPr lang="en-US" sz="1300" dirty="0">
                          <a:solidFill>
                            <a:srgbClr val="14283C"/>
                          </a:solidFill>
                          <a:latin typeface="IBM Plex Sans" pitchFamily="34" charset="0"/>
                          <a:ea typeface="IBM Plex Sans" pitchFamily="34" charset="-122"/>
                          <a:cs typeface="IBM Plex Sans" pitchFamily="34" charset="-120"/>
                        </a:rPr>
                        <a:t>Engagés / accrédités</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C4C3BF"/>
                      </a:solidFill>
                      <a:prstDash val="solid"/>
                      <a:round/>
                      <a:headEnd type="none" w="med" len="med"/>
                      <a:tailEnd type="none" w="med" len="med"/>
                    </a:lnL>
                    <a:lnR w="12700" cap="flat" cmpd="sng" algn="ctr">
                      <a:solidFill>
                        <a:srgbClr val="C4C3BF"/>
                      </a:solidFill>
                      <a:prstDash val="solid"/>
                      <a:round/>
                      <a:headEnd type="none" w="med" len="med"/>
                      <a:tailEnd type="none" w="med" len="med"/>
                    </a:lnR>
                    <a:lnT w="12700" cap="flat" cmpd="sng" algn="ctr">
                      <a:solidFill>
                        <a:srgbClr val="BFBCB7"/>
                      </a:solidFill>
                      <a:prstDash val="solid"/>
                      <a:round/>
                      <a:headEnd type="none" w="med" len="med"/>
                      <a:tailEnd type="none" w="med" len="med"/>
                    </a:lnT>
                    <a:lnB w="12700" cap="flat" cmpd="sng" algn="ctr">
                      <a:solidFill>
                        <a:srgbClr val="C4C3BF"/>
                      </a:solidFill>
                      <a:prstDash val="solid"/>
                      <a:round/>
                      <a:headEnd type="none" w="med" len="med"/>
                      <a:tailEnd type="none" w="med" len="med"/>
                    </a:lnB>
                  </a:tcPr>
                </a:tc>
                <a:tc>
                  <a:txBody>
                    <a:bodyPr/>
                    <a:lstStyle/>
                    <a:p>
                      <a:pPr algn="r" indent="0" marL="0">
                        <a:lnSpc>
                          <a:spcPts val="1820"/>
                        </a:lnSpc>
                        <a:buNone/>
                      </a:pPr>
                      <a:r>
                        <a:rPr lang="en-US" sz="1300" dirty="0">
                          <a:solidFill>
                            <a:srgbClr val="14283C"/>
                          </a:solidFill>
                          <a:latin typeface="IBM Plex Sans" pitchFamily="34" charset="0"/>
                          <a:ea typeface="IBM Plex Sans" pitchFamily="34" charset="-122"/>
                          <a:cs typeface="IBM Plex Sans" pitchFamily="34" charset="-120"/>
                        </a:rPr>
                        <a:t>19 %</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C4C3BF"/>
                      </a:solidFill>
                      <a:prstDash val="solid"/>
                      <a:round/>
                      <a:headEnd type="none" w="med" len="med"/>
                      <a:tailEnd type="none" w="med" len="med"/>
                    </a:lnL>
                    <a:lnR w="12700" cap="flat" cmpd="sng" algn="ctr">
                      <a:solidFill>
                        <a:srgbClr val="C4C3BF"/>
                      </a:solidFill>
                      <a:prstDash val="solid"/>
                      <a:round/>
                      <a:headEnd type="none" w="med" len="med"/>
                      <a:tailEnd type="none" w="med" len="med"/>
                    </a:lnR>
                    <a:lnT w="12700" cap="flat" cmpd="sng" algn="ctr">
                      <a:solidFill>
                        <a:srgbClr val="BFBCB7"/>
                      </a:solidFill>
                      <a:prstDash val="solid"/>
                      <a:round/>
                      <a:headEnd type="none" w="med" len="med"/>
                      <a:tailEnd type="none" w="med" len="med"/>
                    </a:lnT>
                    <a:lnB w="12700" cap="flat" cmpd="sng" algn="ctr">
                      <a:solidFill>
                        <a:srgbClr val="C4C3BF"/>
                      </a:solidFill>
                      <a:prstDash val="solid"/>
                      <a:round/>
                      <a:headEnd type="none" w="med" len="med"/>
                      <a:tailEnd type="none" w="med" len="med"/>
                    </a:lnB>
                  </a:tcPr>
                </a:tc>
                <a:tc>
                  <a:txBody>
                    <a:bodyPr/>
                    <a:lstStyle/>
                    <a:p>
                      <a:pPr algn="r" indent="0" marL="0">
                        <a:lnSpc>
                          <a:spcPts val="1820"/>
                        </a:lnSpc>
                        <a:buNone/>
                      </a:pPr>
                      <a:r>
                        <a:rPr lang="en-US" sz="1300" dirty="0">
                          <a:solidFill>
                            <a:srgbClr val="14283C"/>
                          </a:solidFill>
                          <a:latin typeface="IBM Plex Sans" pitchFamily="34" charset="0"/>
                          <a:ea typeface="IBM Plex Sans" pitchFamily="34" charset="-122"/>
                          <a:cs typeface="IBM Plex Sans" pitchFamily="34" charset="-120"/>
                        </a:rPr>
                        <a:t>23 %</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C4C3BF"/>
                      </a:solidFill>
                      <a:prstDash val="solid"/>
                      <a:round/>
                      <a:headEnd type="none" w="med" len="med"/>
                      <a:tailEnd type="none" w="med" len="med"/>
                    </a:lnL>
                    <a:lnR w="12700" cap="flat" cmpd="sng" algn="ctr">
                      <a:solidFill>
                        <a:srgbClr val="C4C3BF"/>
                      </a:solidFill>
                      <a:prstDash val="solid"/>
                      <a:round/>
                      <a:headEnd type="none" w="med" len="med"/>
                      <a:tailEnd type="none" w="med" len="med"/>
                    </a:lnR>
                    <a:lnT w="12700" cap="flat" cmpd="sng" algn="ctr">
                      <a:solidFill>
                        <a:srgbClr val="BFBCB7"/>
                      </a:solidFill>
                      <a:prstDash val="solid"/>
                      <a:round/>
                      <a:headEnd type="none" w="med" len="med"/>
                      <a:tailEnd type="none" w="med" len="med"/>
                    </a:lnT>
                    <a:lnB w="12700" cap="flat" cmpd="sng" algn="ctr">
                      <a:solidFill>
                        <a:srgbClr val="C4C3BF"/>
                      </a:solidFill>
                      <a:prstDash val="solid"/>
                      <a:round/>
                      <a:headEnd type="none" w="med" len="med"/>
                      <a:tailEnd type="none" w="med" len="med"/>
                    </a:lnB>
                  </a:tcPr>
                </a:tc>
              </a:tr>
              <a:tr h="359271">
                <a:tc>
                  <a:txBody>
                    <a:bodyPr/>
                    <a:lstStyle/>
                    <a:p>
                      <a:pPr indent="0" marL="0">
                        <a:lnSpc>
                          <a:spcPts val="1820"/>
                        </a:lnSpc>
                        <a:buNone/>
                      </a:pPr>
                      <a:r>
                        <a:rPr lang="en-US" sz="1300" dirty="0">
                          <a:solidFill>
                            <a:srgbClr val="14283C"/>
                          </a:solidFill>
                          <a:latin typeface="IBM Plex Sans" pitchFamily="34" charset="0"/>
                          <a:ea typeface="IBM Plex Sans" pitchFamily="34" charset="-122"/>
                          <a:cs typeface="IBM Plex Sans" pitchFamily="34" charset="-120"/>
                        </a:rPr>
                        <a:t>Rang par solde</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C4C3BF"/>
                      </a:solidFill>
                      <a:prstDash val="solid"/>
                      <a:round/>
                      <a:headEnd type="none" w="med" len="med"/>
                      <a:tailEnd type="none" w="med" len="med"/>
                    </a:lnL>
                    <a:lnR w="12700" cap="flat" cmpd="sng" algn="ctr">
                      <a:solidFill>
                        <a:srgbClr val="BFBCB7"/>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BFBCB7"/>
                      </a:solidFill>
                      <a:prstDash val="solid"/>
                      <a:round/>
                      <a:headEnd type="none" w="med" len="med"/>
                      <a:tailEnd type="none" w="med" len="med"/>
                    </a:lnB>
                    <a:solidFill>
                      <a:srgbClr val="EFECE5"/>
                    </a:solidFill>
                  </a:tcPr>
                </a:tc>
                <a:tc>
                  <a:txBody>
                    <a:bodyPr/>
                    <a:lstStyle/>
                    <a:p>
                      <a:pPr algn="r" indent="0" marL="0">
                        <a:lnSpc>
                          <a:spcPts val="1820"/>
                        </a:lnSpc>
                        <a:buNone/>
                      </a:pPr>
                      <a:r>
                        <a:rPr lang="en-US" sz="1300" dirty="0">
                          <a:solidFill>
                            <a:srgbClr val="14283C"/>
                          </a:solidFill>
                          <a:latin typeface="IBM Plex Sans" pitchFamily="34" charset="0"/>
                          <a:ea typeface="IBM Plex Sans" pitchFamily="34" charset="-122"/>
                          <a:cs typeface="IBM Plex Sans" pitchFamily="34" charset="-120"/>
                        </a:rPr>
                        <a:t>3e</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BFBCB7"/>
                      </a:solidFill>
                      <a:prstDash val="solid"/>
                      <a:round/>
                      <a:headEnd type="none" w="med" len="med"/>
                      <a:tailEnd type="none" w="med" len="med"/>
                    </a:lnL>
                    <a:lnR w="12700" cap="flat" cmpd="sng" algn="ctr">
                      <a:solidFill>
                        <a:srgbClr val="BFBCB7"/>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BFBCB7"/>
                      </a:solidFill>
                      <a:prstDash val="solid"/>
                      <a:round/>
                      <a:headEnd type="none" w="med" len="med"/>
                      <a:tailEnd type="none" w="med" len="med"/>
                    </a:lnB>
                    <a:solidFill>
                      <a:srgbClr val="EFECE5"/>
                    </a:solidFill>
                  </a:tcPr>
                </a:tc>
                <a:tc>
                  <a:txBody>
                    <a:bodyPr/>
                    <a:lstStyle/>
                    <a:p>
                      <a:pPr algn="r" indent="0" marL="0">
                        <a:lnSpc>
                          <a:spcPts val="1820"/>
                        </a:lnSpc>
                        <a:buNone/>
                      </a:pPr>
                      <a:r>
                        <a:rPr lang="en-US" sz="1300" dirty="0">
                          <a:solidFill>
                            <a:srgbClr val="14283C"/>
                          </a:solidFill>
                          <a:latin typeface="IBM Plex Sans" pitchFamily="34" charset="0"/>
                          <a:ea typeface="IBM Plex Sans" pitchFamily="34" charset="-122"/>
                          <a:cs typeface="IBM Plex Sans" pitchFamily="34" charset="-120"/>
                        </a:rPr>
                        <a:t>sur 16</a:t>
                      </a:r>
                      <a:endParaRPr lang="en-US" sz="1300" dirty="0">
                        <a:latin typeface="IBM Plex Sans" charset="0"/>
                        <a:ea typeface="IBM Plex Sans" charset="0"/>
                        <a:cs typeface="IBM Plex Sans" charset="0"/>
                      </a:endParaRPr>
                    </a:p>
                  </a:txBody>
                  <a:tcPr marL="57785" marR="57785" marT="57785" marB="57785" anchor="t">
                    <a:lnL w="12700" cap="flat" cmpd="sng" algn="ctr">
                      <a:solidFill>
                        <a:srgbClr val="BFBCB7"/>
                      </a:solidFill>
                      <a:prstDash val="solid"/>
                      <a:round/>
                      <a:headEnd type="none" w="med" len="med"/>
                      <a:tailEnd type="none" w="med" len="med"/>
                    </a:lnL>
                    <a:lnR w="12700" cap="flat" cmpd="sng" algn="ctr">
                      <a:solidFill>
                        <a:srgbClr val="BFBCB7"/>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BFBCB7"/>
                      </a:solidFill>
                      <a:prstDash val="solid"/>
                      <a:round/>
                      <a:headEnd type="none" w="med" len="med"/>
                      <a:tailEnd type="none" w="med" len="med"/>
                    </a:lnB>
                    <a:solidFill>
                      <a:srgbClr val="EFECE5"/>
                    </a:solidFill>
                  </a:tcPr>
                </a:tc>
              </a:tr>
            </a:tbl>
          </a:graphicData>
        </a:graphic>
      </p:graphicFrame>
      <p:sp>
        <p:nvSpPr>
          <p:cNvPr id="20" name="Text 17"/>
          <p:cNvSpPr/>
          <p:nvPr/>
        </p:nvSpPr>
        <p:spPr>
          <a:xfrm>
            <a:off x="812800" y="6238280"/>
            <a:ext cx="98107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85"/>
                </a:solidFill>
                <a:latin typeface="IBM Plex Sans" pitchFamily="34" charset="0"/>
                <a:ea typeface="IBM Plex Sans" pitchFamily="34" charset="-122"/>
                <a:cs typeface="IBM Plex Sans" pitchFamily="34" charset="-120"/>
              </a:rPr>
              <a:t>Calculs à partir du rapport HAS 2023-2025 ; la série annuelle par OA n’y est pas publiée</a:t>
            </a:r>
            <a:endParaRPr lang="en-US" sz="1200" dirty="0"/>
          </a:p>
        </p:txBody>
      </p:sp>
      <p:sp>
        <p:nvSpPr>
          <p:cNvPr id="21" name="Text 18"/>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B7785"/>
                </a:solidFill>
                <a:latin typeface="IBM Plex Sans" pitchFamily="34" charset="0"/>
                <a:ea typeface="IBM Plex Sans" pitchFamily="34" charset="-122"/>
                <a:cs typeface="IBM Plex Sans" pitchFamily="34" charset="-120"/>
              </a:rPr>
              <a:t>4 / 21</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6F4E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1C6E9C"/>
                </a:solidFill>
                <a:latin typeface="IBM Plex Sans" pitchFamily="34" charset="0"/>
                <a:ea typeface="IBM Plex Sans" pitchFamily="34" charset="-122"/>
                <a:cs typeface="IBM Plex Sans" pitchFamily="34" charset="-120"/>
              </a:rPr>
              <a:t>COMPARAISON AUX AUTRES OA</a:t>
            </a:r>
            <a:endParaRPr lang="en-US" sz="1200" dirty="0"/>
          </a:p>
        </p:txBody>
      </p:sp>
      <p:sp>
        <p:nvSpPr>
          <p:cNvPr id="3" name="Text 1"/>
          <p:cNvSpPr/>
          <p:nvPr>
            <p:ph type="title"/>
          </p:nvPr>
        </p:nvSpPr>
        <p:spPr>
          <a:xfrm>
            <a:off x="812800" y="1102320"/>
            <a:ext cx="10883392" cy="47238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83C"/>
                </a:solidFill>
                <a:latin typeface="Source Serif 4" pitchFamily="18" charset="0"/>
                <a:ea typeface="Source Serif 4" pitchFamily="18" charset="-122"/>
                <a:cs typeface="Source Serif 4" pitchFamily="18" charset="-120"/>
              </a:rPr>
              <a:t>5e organisme agréé par le nombre d’accrédités</a:t>
            </a:r>
            <a:endParaRPr lang="en-US" sz="3200" dirty="0"/>
          </a:p>
        </p:txBody>
      </p:sp>
      <p:sp>
        <p:nvSpPr>
          <p:cNvPr id="4" name="Text 2"/>
          <p:cNvSpPr/>
          <p:nvPr/>
        </p:nvSpPr>
        <p:spPr>
          <a:xfrm>
            <a:off x="762000" y="1803301"/>
            <a:ext cx="1574800"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CFAR</a:t>
            </a:r>
            <a:endParaRPr lang="en-US" sz="1200" dirty="0"/>
          </a:p>
        </p:txBody>
      </p:sp>
      <p:sp>
        <p:nvSpPr>
          <p:cNvPr id="5" name="Shape 3"/>
          <p:cNvSpPr/>
          <p:nvPr/>
        </p:nvSpPr>
        <p:spPr>
          <a:xfrm>
            <a:off x="2438400" y="1826121"/>
            <a:ext cx="4318000" cy="152400"/>
          </a:xfrm>
          <a:prstGeom prst="rect">
            <a:avLst/>
          </a:prstGeom>
          <a:solidFill>
            <a:srgbClr val="B9C3CC"/>
          </a:solidFill>
          <a:ln/>
        </p:spPr>
      </p:sp>
      <p:sp>
        <p:nvSpPr>
          <p:cNvPr id="6" name="Text 4"/>
          <p:cNvSpPr/>
          <p:nvPr/>
        </p:nvSpPr>
        <p:spPr>
          <a:xfrm>
            <a:off x="6858000" y="1803301"/>
            <a:ext cx="482084"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2 479</a:t>
            </a:r>
            <a:endParaRPr lang="en-US" sz="1200" dirty="0"/>
          </a:p>
        </p:txBody>
      </p:sp>
      <p:sp>
        <p:nvSpPr>
          <p:cNvPr id="7" name="Text 5"/>
          <p:cNvSpPr/>
          <p:nvPr/>
        </p:nvSpPr>
        <p:spPr>
          <a:xfrm>
            <a:off x="762000" y="2026741"/>
            <a:ext cx="1574800"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Orthorisq</a:t>
            </a:r>
            <a:endParaRPr lang="en-US" sz="1200" dirty="0"/>
          </a:p>
        </p:txBody>
      </p:sp>
      <p:sp>
        <p:nvSpPr>
          <p:cNvPr id="8" name="Shape 6"/>
          <p:cNvSpPr/>
          <p:nvPr/>
        </p:nvSpPr>
        <p:spPr>
          <a:xfrm>
            <a:off x="2438400" y="2049562"/>
            <a:ext cx="3155950" cy="152400"/>
          </a:xfrm>
          <a:prstGeom prst="rect">
            <a:avLst/>
          </a:prstGeom>
          <a:solidFill>
            <a:srgbClr val="B9C3CC"/>
          </a:solidFill>
          <a:ln/>
        </p:spPr>
      </p:sp>
      <p:sp>
        <p:nvSpPr>
          <p:cNvPr id="9" name="Text 7"/>
          <p:cNvSpPr/>
          <p:nvPr/>
        </p:nvSpPr>
        <p:spPr>
          <a:xfrm>
            <a:off x="5695950" y="2026741"/>
            <a:ext cx="482084"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1 812</a:t>
            </a:r>
            <a:endParaRPr lang="en-US" sz="1200" dirty="0"/>
          </a:p>
        </p:txBody>
      </p:sp>
      <p:sp>
        <p:nvSpPr>
          <p:cNvPr id="10" name="Text 8"/>
          <p:cNvSpPr/>
          <p:nvPr/>
        </p:nvSpPr>
        <p:spPr>
          <a:xfrm>
            <a:off x="762000" y="2250182"/>
            <a:ext cx="1574800"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Gynerisq</a:t>
            </a:r>
            <a:endParaRPr lang="en-US" sz="1200" dirty="0"/>
          </a:p>
        </p:txBody>
      </p:sp>
      <p:sp>
        <p:nvSpPr>
          <p:cNvPr id="11" name="Shape 9"/>
          <p:cNvSpPr/>
          <p:nvPr/>
        </p:nvSpPr>
        <p:spPr>
          <a:xfrm>
            <a:off x="2438400" y="2273002"/>
            <a:ext cx="2038350" cy="152400"/>
          </a:xfrm>
          <a:prstGeom prst="rect">
            <a:avLst/>
          </a:prstGeom>
          <a:solidFill>
            <a:srgbClr val="B9C3CC"/>
          </a:solidFill>
          <a:ln/>
        </p:spPr>
      </p:sp>
      <p:sp>
        <p:nvSpPr>
          <p:cNvPr id="12" name="Text 10"/>
          <p:cNvSpPr/>
          <p:nvPr/>
        </p:nvSpPr>
        <p:spPr>
          <a:xfrm>
            <a:off x="4578350" y="2250182"/>
            <a:ext cx="482084"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1 171</a:t>
            </a:r>
            <a:endParaRPr lang="en-US" sz="1200" dirty="0"/>
          </a:p>
        </p:txBody>
      </p:sp>
      <p:sp>
        <p:nvSpPr>
          <p:cNvPr id="13" name="Text 11"/>
          <p:cNvSpPr/>
          <p:nvPr/>
        </p:nvSpPr>
        <p:spPr>
          <a:xfrm>
            <a:off x="762000" y="2473623"/>
            <a:ext cx="1574800"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FCVD</a:t>
            </a:r>
            <a:endParaRPr lang="en-US" sz="1200" dirty="0"/>
          </a:p>
        </p:txBody>
      </p:sp>
      <p:sp>
        <p:nvSpPr>
          <p:cNvPr id="14" name="Shape 12"/>
          <p:cNvSpPr/>
          <p:nvPr/>
        </p:nvSpPr>
        <p:spPr>
          <a:xfrm>
            <a:off x="2438400" y="2496443"/>
            <a:ext cx="1682750" cy="152400"/>
          </a:xfrm>
          <a:prstGeom prst="rect">
            <a:avLst/>
          </a:prstGeom>
          <a:solidFill>
            <a:srgbClr val="B9C3CC"/>
          </a:solidFill>
          <a:ln/>
        </p:spPr>
      </p:sp>
      <p:sp>
        <p:nvSpPr>
          <p:cNvPr id="15" name="Text 13"/>
          <p:cNvSpPr/>
          <p:nvPr/>
        </p:nvSpPr>
        <p:spPr>
          <a:xfrm>
            <a:off x="4222750" y="2473623"/>
            <a:ext cx="329208"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967</a:t>
            </a:r>
            <a:endParaRPr lang="en-US" sz="1200" dirty="0"/>
          </a:p>
        </p:txBody>
      </p:sp>
      <p:sp>
        <p:nvSpPr>
          <p:cNvPr id="16" name="Text 14"/>
          <p:cNvSpPr/>
          <p:nvPr/>
        </p:nvSpPr>
        <p:spPr>
          <a:xfrm>
            <a:off x="762000" y="2697063"/>
            <a:ext cx="1574800" cy="223441"/>
          </a:xfrm>
          <a:prstGeom prst="rect">
            <a:avLst/>
          </a:prstGeom>
          <a:noFill/>
          <a:ln/>
        </p:spPr>
        <p:txBody>
          <a:bodyPr wrap="square" lIns="0" tIns="0" rIns="0" bIns="0" rtlCol="0" anchor="t">
            <a:normAutofit/>
          </a:bodyPr>
          <a:lstStyle/>
          <a:p>
            <a:pPr algn="r" indent="0" marL="0">
              <a:lnSpc>
                <a:spcPts val="1560"/>
              </a:lnSpc>
              <a:buNone/>
            </a:pPr>
            <a:r>
              <a:rPr lang="en-US" sz="1200" b="1" dirty="0">
                <a:solidFill>
                  <a:srgbClr val="1C6E9C"/>
                </a:solidFill>
                <a:latin typeface="IBM Plex Sans" pitchFamily="34" charset="0"/>
                <a:ea typeface="IBM Plex Sans" pitchFamily="34" charset="-122"/>
                <a:cs typeface="IBM Plex Sans" pitchFamily="34" charset="-120"/>
              </a:rPr>
              <a:t>AFU</a:t>
            </a:r>
            <a:endParaRPr lang="en-US" sz="1200" dirty="0"/>
          </a:p>
        </p:txBody>
      </p:sp>
      <p:sp>
        <p:nvSpPr>
          <p:cNvPr id="17" name="Shape 15"/>
          <p:cNvSpPr/>
          <p:nvPr/>
        </p:nvSpPr>
        <p:spPr>
          <a:xfrm>
            <a:off x="2438400" y="2719884"/>
            <a:ext cx="1003300" cy="152400"/>
          </a:xfrm>
          <a:prstGeom prst="rect">
            <a:avLst/>
          </a:prstGeom>
          <a:solidFill>
            <a:srgbClr val="1C6E9C"/>
          </a:solidFill>
          <a:ln/>
        </p:spPr>
      </p:sp>
      <p:sp>
        <p:nvSpPr>
          <p:cNvPr id="18" name="Text 16"/>
          <p:cNvSpPr/>
          <p:nvPr/>
        </p:nvSpPr>
        <p:spPr>
          <a:xfrm>
            <a:off x="3543300" y="2697063"/>
            <a:ext cx="329208" cy="223441"/>
          </a:xfrm>
          <a:prstGeom prst="rect">
            <a:avLst/>
          </a:prstGeom>
          <a:noFill/>
          <a:ln/>
        </p:spPr>
        <p:txBody>
          <a:bodyPr wrap="square" lIns="0" tIns="0" rIns="0" bIns="0" rtlCol="0" anchor="t">
            <a:normAutofit/>
          </a:bodyPr>
          <a:lstStyle/>
          <a:p>
            <a:pPr algn="l" indent="0" marL="0">
              <a:lnSpc>
                <a:spcPts val="1560"/>
              </a:lnSpc>
              <a:buNone/>
            </a:pPr>
            <a:r>
              <a:rPr lang="en-US" sz="1200" b="1" dirty="0">
                <a:solidFill>
                  <a:srgbClr val="1C6E9C"/>
                </a:solidFill>
                <a:latin typeface="IBM Plex Sans" pitchFamily="34" charset="0"/>
                <a:ea typeface="IBM Plex Sans" pitchFamily="34" charset="-122"/>
                <a:cs typeface="IBM Plex Sans" pitchFamily="34" charset="-120"/>
              </a:rPr>
              <a:t>575</a:t>
            </a:r>
            <a:endParaRPr lang="en-US" sz="1200" dirty="0"/>
          </a:p>
        </p:txBody>
      </p:sp>
      <p:sp>
        <p:nvSpPr>
          <p:cNvPr id="19" name="Text 17"/>
          <p:cNvSpPr/>
          <p:nvPr/>
        </p:nvSpPr>
        <p:spPr>
          <a:xfrm>
            <a:off x="762000" y="2920504"/>
            <a:ext cx="1574800"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ODPC-RIM</a:t>
            </a:r>
            <a:endParaRPr lang="en-US" sz="1200" dirty="0"/>
          </a:p>
        </p:txBody>
      </p:sp>
      <p:sp>
        <p:nvSpPr>
          <p:cNvPr id="20" name="Shape 18"/>
          <p:cNvSpPr/>
          <p:nvPr/>
        </p:nvSpPr>
        <p:spPr>
          <a:xfrm>
            <a:off x="2438400" y="2943324"/>
            <a:ext cx="889000" cy="152400"/>
          </a:xfrm>
          <a:prstGeom prst="rect">
            <a:avLst/>
          </a:prstGeom>
          <a:solidFill>
            <a:srgbClr val="B9C3CC"/>
          </a:solidFill>
          <a:ln/>
        </p:spPr>
      </p:sp>
      <p:sp>
        <p:nvSpPr>
          <p:cNvPr id="21" name="Text 19"/>
          <p:cNvSpPr/>
          <p:nvPr/>
        </p:nvSpPr>
        <p:spPr>
          <a:xfrm>
            <a:off x="3429000" y="2920504"/>
            <a:ext cx="329208"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510</a:t>
            </a:r>
            <a:endParaRPr lang="en-US" sz="1200" dirty="0"/>
          </a:p>
        </p:txBody>
      </p:sp>
      <p:sp>
        <p:nvSpPr>
          <p:cNvPr id="22" name="Text 20"/>
          <p:cNvSpPr/>
          <p:nvPr/>
        </p:nvSpPr>
        <p:spPr>
          <a:xfrm>
            <a:off x="762000" y="3143945"/>
            <a:ext cx="1574800"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CEFA-HGE</a:t>
            </a:r>
            <a:endParaRPr lang="en-US" sz="1200" dirty="0"/>
          </a:p>
        </p:txBody>
      </p:sp>
      <p:sp>
        <p:nvSpPr>
          <p:cNvPr id="23" name="Shape 21"/>
          <p:cNvSpPr/>
          <p:nvPr/>
        </p:nvSpPr>
        <p:spPr>
          <a:xfrm>
            <a:off x="2438400" y="3166765"/>
            <a:ext cx="546100" cy="152400"/>
          </a:xfrm>
          <a:prstGeom prst="rect">
            <a:avLst/>
          </a:prstGeom>
          <a:solidFill>
            <a:srgbClr val="B9C3CC"/>
          </a:solidFill>
          <a:ln/>
        </p:spPr>
      </p:sp>
      <p:sp>
        <p:nvSpPr>
          <p:cNvPr id="24" name="Text 22"/>
          <p:cNvSpPr/>
          <p:nvPr/>
        </p:nvSpPr>
        <p:spPr>
          <a:xfrm>
            <a:off x="3086100" y="3143945"/>
            <a:ext cx="329208"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312</a:t>
            </a:r>
            <a:endParaRPr lang="en-US" sz="1200" dirty="0"/>
          </a:p>
        </p:txBody>
      </p:sp>
      <p:sp>
        <p:nvSpPr>
          <p:cNvPr id="25" name="Text 23"/>
          <p:cNvSpPr/>
          <p:nvPr/>
        </p:nvSpPr>
        <p:spPr>
          <a:xfrm>
            <a:off x="762000" y="3367385"/>
            <a:ext cx="1574800"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Plastirisq</a:t>
            </a:r>
            <a:endParaRPr lang="en-US" sz="1200" dirty="0"/>
          </a:p>
        </p:txBody>
      </p:sp>
      <p:sp>
        <p:nvSpPr>
          <p:cNvPr id="26" name="Shape 24"/>
          <p:cNvSpPr/>
          <p:nvPr/>
        </p:nvSpPr>
        <p:spPr>
          <a:xfrm>
            <a:off x="2438400" y="3390205"/>
            <a:ext cx="463550" cy="152400"/>
          </a:xfrm>
          <a:prstGeom prst="rect">
            <a:avLst/>
          </a:prstGeom>
          <a:solidFill>
            <a:srgbClr val="B9C3CC"/>
          </a:solidFill>
          <a:ln/>
        </p:spPr>
      </p:sp>
      <p:sp>
        <p:nvSpPr>
          <p:cNvPr id="27" name="Text 25"/>
          <p:cNvSpPr/>
          <p:nvPr/>
        </p:nvSpPr>
        <p:spPr>
          <a:xfrm>
            <a:off x="3003550" y="3367385"/>
            <a:ext cx="329208"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265</a:t>
            </a:r>
            <a:endParaRPr lang="en-US" sz="1200" dirty="0"/>
          </a:p>
        </p:txBody>
      </p:sp>
      <p:sp>
        <p:nvSpPr>
          <p:cNvPr id="28" name="Text 26"/>
          <p:cNvSpPr/>
          <p:nvPr/>
        </p:nvSpPr>
        <p:spPr>
          <a:xfrm>
            <a:off x="762000" y="3590826"/>
            <a:ext cx="1574800"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Vascurisq</a:t>
            </a:r>
            <a:endParaRPr lang="en-US" sz="1200" dirty="0"/>
          </a:p>
        </p:txBody>
      </p:sp>
      <p:sp>
        <p:nvSpPr>
          <p:cNvPr id="29" name="Shape 27"/>
          <p:cNvSpPr/>
          <p:nvPr/>
        </p:nvSpPr>
        <p:spPr>
          <a:xfrm>
            <a:off x="2438400" y="3613646"/>
            <a:ext cx="457200" cy="152400"/>
          </a:xfrm>
          <a:prstGeom prst="rect">
            <a:avLst/>
          </a:prstGeom>
          <a:solidFill>
            <a:srgbClr val="B9C3CC"/>
          </a:solidFill>
          <a:ln/>
        </p:spPr>
      </p:sp>
      <p:sp>
        <p:nvSpPr>
          <p:cNvPr id="30" name="Text 28"/>
          <p:cNvSpPr/>
          <p:nvPr/>
        </p:nvSpPr>
        <p:spPr>
          <a:xfrm>
            <a:off x="2997200" y="3590826"/>
            <a:ext cx="329208"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263</a:t>
            </a:r>
            <a:endParaRPr lang="en-US" sz="1200" dirty="0"/>
          </a:p>
        </p:txBody>
      </p:sp>
      <p:sp>
        <p:nvSpPr>
          <p:cNvPr id="31" name="Text 29"/>
          <p:cNvSpPr/>
          <p:nvPr/>
        </p:nvSpPr>
        <p:spPr>
          <a:xfrm>
            <a:off x="762000" y="3814266"/>
            <a:ext cx="1574800"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SFCTCV</a:t>
            </a:r>
            <a:endParaRPr lang="en-US" sz="1200" dirty="0"/>
          </a:p>
        </p:txBody>
      </p:sp>
      <p:sp>
        <p:nvSpPr>
          <p:cNvPr id="32" name="Shape 30"/>
          <p:cNvSpPr/>
          <p:nvPr/>
        </p:nvSpPr>
        <p:spPr>
          <a:xfrm>
            <a:off x="2438400" y="3837087"/>
            <a:ext cx="361950" cy="152400"/>
          </a:xfrm>
          <a:prstGeom prst="rect">
            <a:avLst/>
          </a:prstGeom>
          <a:solidFill>
            <a:srgbClr val="B9C3CC"/>
          </a:solidFill>
          <a:ln/>
        </p:spPr>
      </p:sp>
      <p:sp>
        <p:nvSpPr>
          <p:cNvPr id="33" name="Text 31"/>
          <p:cNvSpPr/>
          <p:nvPr/>
        </p:nvSpPr>
        <p:spPr>
          <a:xfrm>
            <a:off x="2901950" y="3814266"/>
            <a:ext cx="329208"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207</a:t>
            </a:r>
            <a:endParaRPr lang="en-US" sz="1200" dirty="0"/>
          </a:p>
        </p:txBody>
      </p:sp>
      <p:sp>
        <p:nvSpPr>
          <p:cNvPr id="34" name="Text 32"/>
          <p:cNvSpPr/>
          <p:nvPr/>
        </p:nvSpPr>
        <p:spPr>
          <a:xfrm>
            <a:off x="762000" y="4037707"/>
            <a:ext cx="1574800"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Neurochirurgie</a:t>
            </a:r>
            <a:endParaRPr lang="en-US" sz="1200" dirty="0"/>
          </a:p>
        </p:txBody>
      </p:sp>
      <p:sp>
        <p:nvSpPr>
          <p:cNvPr id="35" name="Shape 33"/>
          <p:cNvSpPr/>
          <p:nvPr/>
        </p:nvSpPr>
        <p:spPr>
          <a:xfrm>
            <a:off x="2438400" y="4060527"/>
            <a:ext cx="292100" cy="152400"/>
          </a:xfrm>
          <a:prstGeom prst="rect">
            <a:avLst/>
          </a:prstGeom>
          <a:solidFill>
            <a:srgbClr val="B9C3CC"/>
          </a:solidFill>
          <a:ln/>
        </p:spPr>
      </p:sp>
      <p:sp>
        <p:nvSpPr>
          <p:cNvPr id="36" name="Text 34"/>
          <p:cNvSpPr/>
          <p:nvPr/>
        </p:nvSpPr>
        <p:spPr>
          <a:xfrm>
            <a:off x="2832100" y="4037707"/>
            <a:ext cx="329208"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168</a:t>
            </a:r>
            <a:endParaRPr lang="en-US" sz="1200" dirty="0"/>
          </a:p>
        </p:txBody>
      </p:sp>
      <p:sp>
        <p:nvSpPr>
          <p:cNvPr id="37" name="Text 35"/>
          <p:cNvSpPr/>
          <p:nvPr/>
        </p:nvSpPr>
        <p:spPr>
          <a:xfrm>
            <a:off x="762000" y="4261148"/>
            <a:ext cx="1574800"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ODP2C</a:t>
            </a:r>
            <a:endParaRPr lang="en-US" sz="1200" dirty="0"/>
          </a:p>
        </p:txBody>
      </p:sp>
      <p:sp>
        <p:nvSpPr>
          <p:cNvPr id="38" name="Shape 36"/>
          <p:cNvSpPr/>
          <p:nvPr/>
        </p:nvSpPr>
        <p:spPr>
          <a:xfrm>
            <a:off x="2438400" y="4283968"/>
            <a:ext cx="209550" cy="152400"/>
          </a:xfrm>
          <a:prstGeom prst="rect">
            <a:avLst/>
          </a:prstGeom>
          <a:solidFill>
            <a:srgbClr val="B9C3CC"/>
          </a:solidFill>
          <a:ln/>
        </p:spPr>
      </p:sp>
      <p:sp>
        <p:nvSpPr>
          <p:cNvPr id="39" name="Text 37"/>
          <p:cNvSpPr/>
          <p:nvPr/>
        </p:nvSpPr>
        <p:spPr>
          <a:xfrm>
            <a:off x="2749550" y="4261148"/>
            <a:ext cx="329208"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120</a:t>
            </a:r>
            <a:endParaRPr lang="en-US" sz="1200" dirty="0"/>
          </a:p>
        </p:txBody>
      </p:sp>
      <p:sp>
        <p:nvSpPr>
          <p:cNvPr id="40" name="Text 38"/>
          <p:cNvSpPr/>
          <p:nvPr/>
        </p:nvSpPr>
        <p:spPr>
          <a:xfrm>
            <a:off x="762000" y="4484588"/>
            <a:ext cx="1574800"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ORL-DPC</a:t>
            </a:r>
            <a:endParaRPr lang="en-US" sz="1200" dirty="0"/>
          </a:p>
        </p:txBody>
      </p:sp>
      <p:sp>
        <p:nvSpPr>
          <p:cNvPr id="41" name="Shape 39"/>
          <p:cNvSpPr/>
          <p:nvPr/>
        </p:nvSpPr>
        <p:spPr>
          <a:xfrm>
            <a:off x="2438400" y="4507409"/>
            <a:ext cx="171450" cy="152400"/>
          </a:xfrm>
          <a:prstGeom prst="rect">
            <a:avLst/>
          </a:prstGeom>
          <a:solidFill>
            <a:srgbClr val="B9C3CC"/>
          </a:solidFill>
          <a:ln/>
        </p:spPr>
      </p:sp>
      <p:sp>
        <p:nvSpPr>
          <p:cNvPr id="42" name="Text 40"/>
          <p:cNvSpPr/>
          <p:nvPr/>
        </p:nvSpPr>
        <p:spPr>
          <a:xfrm>
            <a:off x="2711450" y="4484588"/>
            <a:ext cx="329208"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100</a:t>
            </a:r>
            <a:endParaRPr lang="en-US" sz="1200" dirty="0"/>
          </a:p>
        </p:txBody>
      </p:sp>
      <p:sp>
        <p:nvSpPr>
          <p:cNvPr id="43" name="Text 41"/>
          <p:cNvSpPr/>
          <p:nvPr/>
        </p:nvSpPr>
        <p:spPr>
          <a:xfrm>
            <a:off x="762000" y="4708029"/>
            <a:ext cx="1574800"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OA Chirped</a:t>
            </a:r>
            <a:endParaRPr lang="en-US" sz="1200" dirty="0"/>
          </a:p>
        </p:txBody>
      </p:sp>
      <p:sp>
        <p:nvSpPr>
          <p:cNvPr id="44" name="Shape 42"/>
          <p:cNvSpPr/>
          <p:nvPr/>
        </p:nvSpPr>
        <p:spPr>
          <a:xfrm>
            <a:off x="2438400" y="4730849"/>
            <a:ext cx="133350" cy="152400"/>
          </a:xfrm>
          <a:prstGeom prst="rect">
            <a:avLst/>
          </a:prstGeom>
          <a:solidFill>
            <a:srgbClr val="B9C3CC"/>
          </a:solidFill>
          <a:ln/>
        </p:spPr>
      </p:sp>
      <p:sp>
        <p:nvSpPr>
          <p:cNvPr id="45" name="Text 43"/>
          <p:cNvSpPr/>
          <p:nvPr/>
        </p:nvSpPr>
        <p:spPr>
          <a:xfrm>
            <a:off x="2673350" y="4708029"/>
            <a:ext cx="233759"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75</a:t>
            </a:r>
            <a:endParaRPr lang="en-US" sz="1200" dirty="0"/>
          </a:p>
        </p:txBody>
      </p:sp>
      <p:sp>
        <p:nvSpPr>
          <p:cNvPr id="46" name="Text 44"/>
          <p:cNvSpPr/>
          <p:nvPr/>
        </p:nvSpPr>
        <p:spPr>
          <a:xfrm>
            <a:off x="762000" y="4931470"/>
            <a:ext cx="1574800"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Maxillorisq</a:t>
            </a:r>
            <a:endParaRPr lang="en-US" sz="1200" dirty="0"/>
          </a:p>
        </p:txBody>
      </p:sp>
      <p:sp>
        <p:nvSpPr>
          <p:cNvPr id="47" name="Shape 45"/>
          <p:cNvSpPr/>
          <p:nvPr/>
        </p:nvSpPr>
        <p:spPr>
          <a:xfrm>
            <a:off x="2438400" y="4954290"/>
            <a:ext cx="107950" cy="152400"/>
          </a:xfrm>
          <a:prstGeom prst="rect">
            <a:avLst/>
          </a:prstGeom>
          <a:solidFill>
            <a:srgbClr val="B9C3CC"/>
          </a:solidFill>
          <a:ln/>
        </p:spPr>
      </p:sp>
      <p:sp>
        <p:nvSpPr>
          <p:cNvPr id="48" name="Text 46"/>
          <p:cNvSpPr/>
          <p:nvPr/>
        </p:nvSpPr>
        <p:spPr>
          <a:xfrm>
            <a:off x="2647950" y="4931470"/>
            <a:ext cx="233759"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62</a:t>
            </a:r>
            <a:endParaRPr lang="en-US" sz="1200" dirty="0"/>
          </a:p>
        </p:txBody>
      </p:sp>
      <p:sp>
        <p:nvSpPr>
          <p:cNvPr id="49" name="Text 47"/>
          <p:cNvSpPr/>
          <p:nvPr/>
        </p:nvSpPr>
        <p:spPr>
          <a:xfrm>
            <a:off x="762000" y="5154910"/>
            <a:ext cx="1574800"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DPC-réa</a:t>
            </a:r>
            <a:endParaRPr lang="en-US" sz="1200" dirty="0"/>
          </a:p>
        </p:txBody>
      </p:sp>
      <p:sp>
        <p:nvSpPr>
          <p:cNvPr id="50" name="Shape 48"/>
          <p:cNvSpPr/>
          <p:nvPr/>
        </p:nvSpPr>
        <p:spPr>
          <a:xfrm>
            <a:off x="2438400" y="5177730"/>
            <a:ext cx="25400" cy="152400"/>
          </a:xfrm>
          <a:prstGeom prst="rect">
            <a:avLst/>
          </a:prstGeom>
          <a:solidFill>
            <a:srgbClr val="B9C3CC"/>
          </a:solidFill>
          <a:ln/>
        </p:spPr>
      </p:sp>
      <p:sp>
        <p:nvSpPr>
          <p:cNvPr id="51" name="Text 49"/>
          <p:cNvSpPr/>
          <p:nvPr/>
        </p:nvSpPr>
        <p:spPr>
          <a:xfrm>
            <a:off x="2565400" y="5154910"/>
            <a:ext cx="233759"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12</a:t>
            </a:r>
            <a:endParaRPr lang="en-US" sz="1200" dirty="0"/>
          </a:p>
        </p:txBody>
      </p:sp>
      <p:sp>
        <p:nvSpPr>
          <p:cNvPr id="52" name="Shape 50"/>
          <p:cNvSpPr/>
          <p:nvPr/>
        </p:nvSpPr>
        <p:spPr>
          <a:xfrm>
            <a:off x="8077200" y="1803301"/>
            <a:ext cx="3302000" cy="1452761"/>
          </a:xfrm>
          <a:prstGeom prst="roundRect">
            <a:avLst>
              <a:gd name="adj" fmla="val 6994"/>
            </a:avLst>
          </a:prstGeom>
          <a:solidFill>
            <a:srgbClr val="EAEFF2"/>
          </a:solidFill>
          <a:ln/>
        </p:spPr>
      </p:sp>
      <p:sp>
        <p:nvSpPr>
          <p:cNvPr id="53" name="Text 51"/>
          <p:cNvSpPr/>
          <p:nvPr/>
        </p:nvSpPr>
        <p:spPr>
          <a:xfrm>
            <a:off x="8280400" y="2006501"/>
            <a:ext cx="2982468" cy="594320"/>
          </a:xfrm>
          <a:prstGeom prst="rect">
            <a:avLst/>
          </a:prstGeom>
          <a:noFill/>
          <a:ln/>
        </p:spPr>
        <p:txBody>
          <a:bodyPr wrap="square" lIns="0" tIns="0" rIns="0" bIns="0" rtlCol="0" anchor="t">
            <a:normAutofit/>
          </a:bodyPr>
          <a:lstStyle/>
          <a:p>
            <a:pPr algn="l" indent="0" marL="0">
              <a:lnSpc>
                <a:spcPts val="4480"/>
              </a:lnSpc>
              <a:buNone/>
            </a:pPr>
            <a:r>
              <a:rPr lang="en-US" sz="3200" b="1" dirty="0">
                <a:solidFill>
                  <a:srgbClr val="1C6E9C"/>
                </a:solidFill>
                <a:latin typeface="Source Serif 4" pitchFamily="18" charset="0"/>
                <a:ea typeface="Source Serif 4" pitchFamily="18" charset="-122"/>
                <a:cs typeface="Source Serif 4" pitchFamily="18" charset="-120"/>
              </a:rPr>
              <a:t>6,3 %</a:t>
            </a:r>
            <a:endParaRPr lang="en-US" sz="3200" dirty="0"/>
          </a:p>
        </p:txBody>
      </p:sp>
      <p:sp>
        <p:nvSpPr>
          <p:cNvPr id="54" name="Text 52"/>
          <p:cNvSpPr/>
          <p:nvPr/>
        </p:nvSpPr>
        <p:spPr>
          <a:xfrm>
            <a:off x="8280400" y="2626221"/>
            <a:ext cx="2982468"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2E3D4C"/>
                </a:solidFill>
                <a:latin typeface="IBM Plex Sans" pitchFamily="34" charset="0"/>
                <a:ea typeface="IBM Plex Sans" pitchFamily="34" charset="-122"/>
                <a:cs typeface="IBM Plex Sans" pitchFamily="34" charset="-120"/>
              </a:rPr>
              <a:t>des 9 098 médecins accrédités en France relèvent de l’AFU</a:t>
            </a:r>
            <a:endParaRPr lang="en-US" sz="1200" dirty="0"/>
          </a:p>
        </p:txBody>
      </p:sp>
      <p:sp>
        <p:nvSpPr>
          <p:cNvPr id="55" name="Shape 53"/>
          <p:cNvSpPr/>
          <p:nvPr/>
        </p:nvSpPr>
        <p:spPr>
          <a:xfrm>
            <a:off x="8077200" y="3408462"/>
            <a:ext cx="3302000" cy="1666081"/>
          </a:xfrm>
          <a:prstGeom prst="roundRect">
            <a:avLst>
              <a:gd name="adj" fmla="val 6098"/>
            </a:avLst>
          </a:prstGeom>
          <a:solidFill>
            <a:srgbClr val="EAEFF2"/>
          </a:solidFill>
          <a:ln/>
        </p:spPr>
      </p:sp>
      <p:sp>
        <p:nvSpPr>
          <p:cNvPr id="56" name="Text 54"/>
          <p:cNvSpPr/>
          <p:nvPr/>
        </p:nvSpPr>
        <p:spPr>
          <a:xfrm>
            <a:off x="8280400" y="3611662"/>
            <a:ext cx="2982468" cy="594320"/>
          </a:xfrm>
          <a:prstGeom prst="rect">
            <a:avLst/>
          </a:prstGeom>
          <a:noFill/>
          <a:ln/>
        </p:spPr>
        <p:txBody>
          <a:bodyPr wrap="square" lIns="0" tIns="0" rIns="0" bIns="0" rtlCol="0" anchor="t">
            <a:normAutofit/>
          </a:bodyPr>
          <a:lstStyle/>
          <a:p>
            <a:pPr algn="l" indent="0" marL="0">
              <a:lnSpc>
                <a:spcPts val="4480"/>
              </a:lnSpc>
              <a:buNone/>
            </a:pPr>
            <a:r>
              <a:rPr lang="en-US" sz="3200" b="1" dirty="0">
                <a:solidFill>
                  <a:srgbClr val="1C6E9C"/>
                </a:solidFill>
                <a:latin typeface="Source Serif 4" pitchFamily="18" charset="0"/>
                <a:ea typeface="Source Serif 4" pitchFamily="18" charset="-122"/>
                <a:cs typeface="Source Serif 4" pitchFamily="18" charset="-120"/>
              </a:rPr>
              <a:t>1er</a:t>
            </a:r>
            <a:endParaRPr lang="en-US" sz="3200" dirty="0"/>
          </a:p>
        </p:txBody>
      </p:sp>
      <p:sp>
        <p:nvSpPr>
          <p:cNvPr id="57" name="Text 55"/>
          <p:cNvSpPr/>
          <p:nvPr/>
        </p:nvSpPr>
        <p:spPr>
          <a:xfrm>
            <a:off x="8280400" y="4231382"/>
            <a:ext cx="2982468"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2E3D4C"/>
                </a:solidFill>
                <a:latin typeface="IBM Plex Sans" pitchFamily="34" charset="0"/>
                <a:ea typeface="IBM Plex Sans" pitchFamily="34" charset="-122"/>
                <a:cs typeface="IBM Plex Sans" pitchFamily="34" charset="-120"/>
              </a:rPr>
              <a:t>OA de taille intermédiaire, devant ODPC-RIM et loin devant les OA de moins de 300 accrédités</a:t>
            </a:r>
            <a:endParaRPr lang="en-US" sz="1200" dirty="0"/>
          </a:p>
        </p:txBody>
      </p:sp>
      <p:sp>
        <p:nvSpPr>
          <p:cNvPr id="58" name="Text 56"/>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85"/>
                </a:solidFill>
                <a:latin typeface="IBM Plex Sans" pitchFamily="34" charset="0"/>
                <a:ea typeface="IBM Plex Sans" pitchFamily="34" charset="-122"/>
                <a:cs typeface="IBM Plex Sans" pitchFamily="34" charset="-120"/>
              </a:rPr>
              <a:t>Médecins accrédités par OA en 2025 · Source : HAS, rapport d’activité 2023-2025 des OA</a:t>
            </a:r>
            <a:endParaRPr lang="en-US" sz="1200" dirty="0"/>
          </a:p>
        </p:txBody>
      </p:sp>
      <p:sp>
        <p:nvSpPr>
          <p:cNvPr id="59" name="Text 57"/>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B7785"/>
                </a:solidFill>
                <a:latin typeface="IBM Plex Sans" pitchFamily="34" charset="0"/>
                <a:ea typeface="IBM Plex Sans" pitchFamily="34" charset="-122"/>
                <a:cs typeface="IBM Plex Sans" pitchFamily="34" charset="-120"/>
              </a:rPr>
              <a:t>5 / 21</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6F4E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1C6E9C"/>
                </a:solidFill>
                <a:latin typeface="IBM Plex Sans" pitchFamily="34" charset="0"/>
                <a:ea typeface="IBM Plex Sans" pitchFamily="34" charset="-122"/>
                <a:cs typeface="IBM Plex Sans" pitchFamily="34" charset="-120"/>
              </a:rPr>
              <a:t>TAUX DE COUVERTURE DE LA SPÉCIALITÉ</a:t>
            </a:r>
            <a:endParaRPr lang="en-US" sz="1200" dirty="0"/>
          </a:p>
        </p:txBody>
      </p:sp>
      <p:sp>
        <p:nvSpPr>
          <p:cNvPr id="3" name="Text 1"/>
          <p:cNvSpPr/>
          <p:nvPr>
            <p:ph type="title"/>
          </p:nvPr>
        </p:nvSpPr>
        <p:spPr>
          <a:xfrm>
            <a:off x="812800" y="1102320"/>
            <a:ext cx="10883392" cy="47238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83C"/>
                </a:solidFill>
                <a:latin typeface="Source Serif 4" pitchFamily="18" charset="0"/>
                <a:ea typeface="Source Serif 4" pitchFamily="18" charset="-122"/>
                <a:cs typeface="Source Serif 4" pitchFamily="18" charset="-120"/>
              </a:rPr>
              <a:t>Un urologue éligible sur trois est accrédité</a:t>
            </a:r>
            <a:endParaRPr lang="en-US" sz="3200" dirty="0"/>
          </a:p>
        </p:txBody>
      </p:sp>
      <p:sp>
        <p:nvSpPr>
          <p:cNvPr id="4" name="Text 2"/>
          <p:cNvSpPr/>
          <p:nvPr/>
        </p:nvSpPr>
        <p:spPr>
          <a:xfrm>
            <a:off x="749935" y="1803301"/>
            <a:ext cx="2158365"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Viscérale et digestive*</a:t>
            </a:r>
            <a:endParaRPr lang="en-US" sz="1200" dirty="0"/>
          </a:p>
        </p:txBody>
      </p:sp>
      <p:sp>
        <p:nvSpPr>
          <p:cNvPr id="5" name="Shape 3"/>
          <p:cNvSpPr/>
          <p:nvPr/>
        </p:nvSpPr>
        <p:spPr>
          <a:xfrm>
            <a:off x="3009900" y="1826121"/>
            <a:ext cx="3937000" cy="152400"/>
          </a:xfrm>
          <a:prstGeom prst="rect">
            <a:avLst/>
          </a:prstGeom>
          <a:solidFill>
            <a:srgbClr val="B9C3CC"/>
          </a:solidFill>
          <a:ln/>
        </p:spPr>
      </p:sp>
      <p:sp>
        <p:nvSpPr>
          <p:cNvPr id="6" name="Text 4"/>
          <p:cNvSpPr/>
          <p:nvPr/>
        </p:nvSpPr>
        <p:spPr>
          <a:xfrm>
            <a:off x="7048500" y="1803301"/>
            <a:ext cx="432197"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62 %</a:t>
            </a:r>
            <a:endParaRPr lang="en-US" sz="1200" dirty="0"/>
          </a:p>
        </p:txBody>
      </p:sp>
      <p:sp>
        <p:nvSpPr>
          <p:cNvPr id="7" name="Text 5"/>
          <p:cNvSpPr/>
          <p:nvPr/>
        </p:nvSpPr>
        <p:spPr>
          <a:xfrm>
            <a:off x="749935" y="2026741"/>
            <a:ext cx="2158365"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Orthopédie</a:t>
            </a:r>
            <a:endParaRPr lang="en-US" sz="1200" dirty="0"/>
          </a:p>
        </p:txBody>
      </p:sp>
      <p:sp>
        <p:nvSpPr>
          <p:cNvPr id="8" name="Shape 6"/>
          <p:cNvSpPr/>
          <p:nvPr/>
        </p:nvSpPr>
        <p:spPr>
          <a:xfrm>
            <a:off x="3009900" y="2049562"/>
            <a:ext cx="2921000" cy="152400"/>
          </a:xfrm>
          <a:prstGeom prst="rect">
            <a:avLst/>
          </a:prstGeom>
          <a:solidFill>
            <a:srgbClr val="B9C3CC"/>
          </a:solidFill>
          <a:ln/>
        </p:spPr>
      </p:sp>
      <p:sp>
        <p:nvSpPr>
          <p:cNvPr id="9" name="Text 7"/>
          <p:cNvSpPr/>
          <p:nvPr/>
        </p:nvSpPr>
        <p:spPr>
          <a:xfrm>
            <a:off x="6032500" y="2026741"/>
            <a:ext cx="432197"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46 %</a:t>
            </a:r>
            <a:endParaRPr lang="en-US" sz="1200" dirty="0"/>
          </a:p>
        </p:txBody>
      </p:sp>
      <p:sp>
        <p:nvSpPr>
          <p:cNvPr id="10" name="Text 8"/>
          <p:cNvSpPr/>
          <p:nvPr/>
        </p:nvSpPr>
        <p:spPr>
          <a:xfrm>
            <a:off x="749935" y="2250182"/>
            <a:ext cx="2158365"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Vasculaire</a:t>
            </a:r>
            <a:endParaRPr lang="en-US" sz="1200" dirty="0"/>
          </a:p>
        </p:txBody>
      </p:sp>
      <p:sp>
        <p:nvSpPr>
          <p:cNvPr id="11" name="Shape 9"/>
          <p:cNvSpPr/>
          <p:nvPr/>
        </p:nvSpPr>
        <p:spPr>
          <a:xfrm>
            <a:off x="3009900" y="2273002"/>
            <a:ext cx="2540000" cy="152400"/>
          </a:xfrm>
          <a:prstGeom prst="rect">
            <a:avLst/>
          </a:prstGeom>
          <a:solidFill>
            <a:srgbClr val="B9C3CC"/>
          </a:solidFill>
          <a:ln/>
        </p:spPr>
      </p:sp>
      <p:sp>
        <p:nvSpPr>
          <p:cNvPr id="12" name="Text 10"/>
          <p:cNvSpPr/>
          <p:nvPr/>
        </p:nvSpPr>
        <p:spPr>
          <a:xfrm>
            <a:off x="5651500" y="2250182"/>
            <a:ext cx="432197"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40 %</a:t>
            </a:r>
            <a:endParaRPr lang="en-US" sz="1200" dirty="0"/>
          </a:p>
        </p:txBody>
      </p:sp>
      <p:sp>
        <p:nvSpPr>
          <p:cNvPr id="13" name="Text 11"/>
          <p:cNvSpPr/>
          <p:nvPr/>
        </p:nvSpPr>
        <p:spPr>
          <a:xfrm>
            <a:off x="749935" y="2473623"/>
            <a:ext cx="2158365"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Thoracique et CV</a:t>
            </a:r>
            <a:endParaRPr lang="en-US" sz="1200" dirty="0"/>
          </a:p>
        </p:txBody>
      </p:sp>
      <p:sp>
        <p:nvSpPr>
          <p:cNvPr id="14" name="Shape 12"/>
          <p:cNvSpPr/>
          <p:nvPr/>
        </p:nvSpPr>
        <p:spPr>
          <a:xfrm>
            <a:off x="3009900" y="2496443"/>
            <a:ext cx="2095500" cy="152400"/>
          </a:xfrm>
          <a:prstGeom prst="rect">
            <a:avLst/>
          </a:prstGeom>
          <a:solidFill>
            <a:srgbClr val="B9C3CC"/>
          </a:solidFill>
          <a:ln/>
        </p:spPr>
      </p:sp>
      <p:sp>
        <p:nvSpPr>
          <p:cNvPr id="15" name="Text 13"/>
          <p:cNvSpPr/>
          <p:nvPr/>
        </p:nvSpPr>
        <p:spPr>
          <a:xfrm>
            <a:off x="5207000" y="2473623"/>
            <a:ext cx="432197"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33 %</a:t>
            </a:r>
            <a:endParaRPr lang="en-US" sz="1200" dirty="0"/>
          </a:p>
        </p:txBody>
      </p:sp>
      <p:sp>
        <p:nvSpPr>
          <p:cNvPr id="16" name="Text 14"/>
          <p:cNvSpPr/>
          <p:nvPr/>
        </p:nvSpPr>
        <p:spPr>
          <a:xfrm>
            <a:off x="749935" y="2697063"/>
            <a:ext cx="2158365" cy="223441"/>
          </a:xfrm>
          <a:prstGeom prst="rect">
            <a:avLst/>
          </a:prstGeom>
          <a:noFill/>
          <a:ln/>
        </p:spPr>
        <p:txBody>
          <a:bodyPr wrap="square" lIns="0" tIns="0" rIns="0" bIns="0" rtlCol="0" anchor="t">
            <a:normAutofit/>
          </a:bodyPr>
          <a:lstStyle/>
          <a:p>
            <a:pPr algn="r" indent="0" marL="0">
              <a:lnSpc>
                <a:spcPts val="1560"/>
              </a:lnSpc>
              <a:buNone/>
            </a:pPr>
            <a:r>
              <a:rPr lang="en-US" sz="1200" b="1" dirty="0">
                <a:solidFill>
                  <a:srgbClr val="1C6E9C"/>
                </a:solidFill>
                <a:latin typeface="IBM Plex Sans" pitchFamily="34" charset="0"/>
                <a:ea typeface="IBM Plex Sans" pitchFamily="34" charset="-122"/>
                <a:cs typeface="IBM Plex Sans" pitchFamily="34" charset="-120"/>
              </a:rPr>
              <a:t>Urologie (AFU)</a:t>
            </a:r>
            <a:endParaRPr lang="en-US" sz="1200" dirty="0"/>
          </a:p>
        </p:txBody>
      </p:sp>
      <p:sp>
        <p:nvSpPr>
          <p:cNvPr id="17" name="Shape 15"/>
          <p:cNvSpPr/>
          <p:nvPr/>
        </p:nvSpPr>
        <p:spPr>
          <a:xfrm>
            <a:off x="3009900" y="2719884"/>
            <a:ext cx="2095500" cy="152400"/>
          </a:xfrm>
          <a:prstGeom prst="rect">
            <a:avLst/>
          </a:prstGeom>
          <a:solidFill>
            <a:srgbClr val="1C6E9C"/>
          </a:solidFill>
          <a:ln/>
        </p:spPr>
      </p:sp>
      <p:sp>
        <p:nvSpPr>
          <p:cNvPr id="18" name="Text 16"/>
          <p:cNvSpPr/>
          <p:nvPr/>
        </p:nvSpPr>
        <p:spPr>
          <a:xfrm>
            <a:off x="5207000" y="2697063"/>
            <a:ext cx="440769" cy="223441"/>
          </a:xfrm>
          <a:prstGeom prst="rect">
            <a:avLst/>
          </a:prstGeom>
          <a:noFill/>
          <a:ln/>
        </p:spPr>
        <p:txBody>
          <a:bodyPr wrap="square" lIns="0" tIns="0" rIns="0" bIns="0" rtlCol="0" anchor="t">
            <a:normAutofit/>
          </a:bodyPr>
          <a:lstStyle/>
          <a:p>
            <a:pPr algn="l" indent="0" marL="0">
              <a:lnSpc>
                <a:spcPts val="1560"/>
              </a:lnSpc>
              <a:buNone/>
            </a:pPr>
            <a:r>
              <a:rPr lang="en-US" sz="1200" b="1" dirty="0">
                <a:solidFill>
                  <a:srgbClr val="1C6E9C"/>
                </a:solidFill>
                <a:latin typeface="IBM Plex Sans" pitchFamily="34" charset="0"/>
                <a:ea typeface="IBM Plex Sans" pitchFamily="34" charset="-122"/>
                <a:cs typeface="IBM Plex Sans" pitchFamily="34" charset="-120"/>
              </a:rPr>
              <a:t>33 %</a:t>
            </a:r>
            <a:endParaRPr lang="en-US" sz="1200" dirty="0"/>
          </a:p>
        </p:txBody>
      </p:sp>
      <p:sp>
        <p:nvSpPr>
          <p:cNvPr id="19" name="Text 17"/>
          <p:cNvSpPr/>
          <p:nvPr/>
        </p:nvSpPr>
        <p:spPr>
          <a:xfrm>
            <a:off x="749935" y="2920504"/>
            <a:ext cx="2158365"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Plastique</a:t>
            </a:r>
            <a:endParaRPr lang="en-US" sz="1200" dirty="0"/>
          </a:p>
        </p:txBody>
      </p:sp>
      <p:sp>
        <p:nvSpPr>
          <p:cNvPr id="20" name="Shape 18"/>
          <p:cNvSpPr/>
          <p:nvPr/>
        </p:nvSpPr>
        <p:spPr>
          <a:xfrm>
            <a:off x="3009900" y="2943324"/>
            <a:ext cx="1651000" cy="152400"/>
          </a:xfrm>
          <a:prstGeom prst="rect">
            <a:avLst/>
          </a:prstGeom>
          <a:solidFill>
            <a:srgbClr val="B9C3CC"/>
          </a:solidFill>
          <a:ln/>
        </p:spPr>
      </p:sp>
      <p:sp>
        <p:nvSpPr>
          <p:cNvPr id="21" name="Text 19"/>
          <p:cNvSpPr/>
          <p:nvPr/>
        </p:nvSpPr>
        <p:spPr>
          <a:xfrm>
            <a:off x="4762500" y="2920504"/>
            <a:ext cx="432197"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26 %</a:t>
            </a:r>
            <a:endParaRPr lang="en-US" sz="1200" dirty="0"/>
          </a:p>
        </p:txBody>
      </p:sp>
      <p:sp>
        <p:nvSpPr>
          <p:cNvPr id="22" name="Text 20"/>
          <p:cNvSpPr/>
          <p:nvPr/>
        </p:nvSpPr>
        <p:spPr>
          <a:xfrm>
            <a:off x="749935" y="3143945"/>
            <a:ext cx="2158365"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Neurochirurgie</a:t>
            </a:r>
            <a:endParaRPr lang="en-US" sz="1200" dirty="0"/>
          </a:p>
        </p:txBody>
      </p:sp>
      <p:sp>
        <p:nvSpPr>
          <p:cNvPr id="23" name="Shape 21"/>
          <p:cNvSpPr/>
          <p:nvPr/>
        </p:nvSpPr>
        <p:spPr>
          <a:xfrm>
            <a:off x="3009900" y="3166765"/>
            <a:ext cx="1587500" cy="152400"/>
          </a:xfrm>
          <a:prstGeom prst="rect">
            <a:avLst/>
          </a:prstGeom>
          <a:solidFill>
            <a:srgbClr val="B9C3CC"/>
          </a:solidFill>
          <a:ln/>
        </p:spPr>
      </p:sp>
      <p:sp>
        <p:nvSpPr>
          <p:cNvPr id="24" name="Text 22"/>
          <p:cNvSpPr/>
          <p:nvPr/>
        </p:nvSpPr>
        <p:spPr>
          <a:xfrm>
            <a:off x="4699000" y="3143945"/>
            <a:ext cx="432197"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25 %</a:t>
            </a:r>
            <a:endParaRPr lang="en-US" sz="1200" dirty="0"/>
          </a:p>
        </p:txBody>
      </p:sp>
      <p:sp>
        <p:nvSpPr>
          <p:cNvPr id="25" name="Text 23"/>
          <p:cNvSpPr/>
          <p:nvPr/>
        </p:nvSpPr>
        <p:spPr>
          <a:xfrm>
            <a:off x="749935" y="3367385"/>
            <a:ext cx="2158365"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Anesthésie-réanimation</a:t>
            </a:r>
            <a:endParaRPr lang="en-US" sz="1200" dirty="0"/>
          </a:p>
        </p:txBody>
      </p:sp>
      <p:sp>
        <p:nvSpPr>
          <p:cNvPr id="26" name="Shape 24"/>
          <p:cNvSpPr/>
          <p:nvPr/>
        </p:nvSpPr>
        <p:spPr>
          <a:xfrm>
            <a:off x="3009900" y="3390205"/>
            <a:ext cx="1397000" cy="152400"/>
          </a:xfrm>
          <a:prstGeom prst="rect">
            <a:avLst/>
          </a:prstGeom>
          <a:solidFill>
            <a:srgbClr val="B9C3CC"/>
          </a:solidFill>
          <a:ln/>
        </p:spPr>
      </p:sp>
      <p:sp>
        <p:nvSpPr>
          <p:cNvPr id="27" name="Text 25"/>
          <p:cNvSpPr/>
          <p:nvPr/>
        </p:nvSpPr>
        <p:spPr>
          <a:xfrm>
            <a:off x="4508500" y="3367385"/>
            <a:ext cx="432197"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22 %</a:t>
            </a:r>
            <a:endParaRPr lang="en-US" sz="1200" dirty="0"/>
          </a:p>
        </p:txBody>
      </p:sp>
      <p:sp>
        <p:nvSpPr>
          <p:cNvPr id="28" name="Text 26"/>
          <p:cNvSpPr/>
          <p:nvPr/>
        </p:nvSpPr>
        <p:spPr>
          <a:xfrm>
            <a:off x="749935" y="3590826"/>
            <a:ext cx="2158365"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Gynéco-obstétrique</a:t>
            </a:r>
            <a:endParaRPr lang="en-US" sz="1200" dirty="0"/>
          </a:p>
        </p:txBody>
      </p:sp>
      <p:sp>
        <p:nvSpPr>
          <p:cNvPr id="29" name="Shape 27"/>
          <p:cNvSpPr/>
          <p:nvPr/>
        </p:nvSpPr>
        <p:spPr>
          <a:xfrm>
            <a:off x="3009900" y="3613646"/>
            <a:ext cx="1143000" cy="152400"/>
          </a:xfrm>
          <a:prstGeom prst="rect">
            <a:avLst/>
          </a:prstGeom>
          <a:solidFill>
            <a:srgbClr val="B9C3CC"/>
          </a:solidFill>
          <a:ln/>
        </p:spPr>
      </p:sp>
      <p:sp>
        <p:nvSpPr>
          <p:cNvPr id="30" name="Text 28"/>
          <p:cNvSpPr/>
          <p:nvPr/>
        </p:nvSpPr>
        <p:spPr>
          <a:xfrm>
            <a:off x="4254500" y="3590826"/>
            <a:ext cx="432197"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18 %</a:t>
            </a:r>
            <a:endParaRPr lang="en-US" sz="1200" dirty="0"/>
          </a:p>
        </p:txBody>
      </p:sp>
      <p:sp>
        <p:nvSpPr>
          <p:cNvPr id="31" name="Text 29"/>
          <p:cNvSpPr/>
          <p:nvPr/>
        </p:nvSpPr>
        <p:spPr>
          <a:xfrm>
            <a:off x="749935" y="3814266"/>
            <a:ext cx="2158365"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Chirurgie infantile</a:t>
            </a:r>
            <a:endParaRPr lang="en-US" sz="1200" dirty="0"/>
          </a:p>
        </p:txBody>
      </p:sp>
      <p:sp>
        <p:nvSpPr>
          <p:cNvPr id="32" name="Shape 30"/>
          <p:cNvSpPr/>
          <p:nvPr/>
        </p:nvSpPr>
        <p:spPr>
          <a:xfrm>
            <a:off x="3009900" y="3837087"/>
            <a:ext cx="1143000" cy="152400"/>
          </a:xfrm>
          <a:prstGeom prst="rect">
            <a:avLst/>
          </a:prstGeom>
          <a:solidFill>
            <a:srgbClr val="B9C3CC"/>
          </a:solidFill>
          <a:ln/>
        </p:spPr>
      </p:sp>
      <p:sp>
        <p:nvSpPr>
          <p:cNvPr id="33" name="Text 31"/>
          <p:cNvSpPr/>
          <p:nvPr/>
        </p:nvSpPr>
        <p:spPr>
          <a:xfrm>
            <a:off x="4254500" y="3814266"/>
            <a:ext cx="432197"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18 %</a:t>
            </a:r>
            <a:endParaRPr lang="en-US" sz="1200" dirty="0"/>
          </a:p>
        </p:txBody>
      </p:sp>
      <p:sp>
        <p:nvSpPr>
          <p:cNvPr id="34" name="Text 32"/>
          <p:cNvSpPr/>
          <p:nvPr/>
        </p:nvSpPr>
        <p:spPr>
          <a:xfrm>
            <a:off x="749935" y="4037707"/>
            <a:ext cx="2158365"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Maxillo-faciale</a:t>
            </a:r>
            <a:endParaRPr lang="en-US" sz="1200" dirty="0"/>
          </a:p>
        </p:txBody>
      </p:sp>
      <p:sp>
        <p:nvSpPr>
          <p:cNvPr id="35" name="Shape 33"/>
          <p:cNvSpPr/>
          <p:nvPr/>
        </p:nvSpPr>
        <p:spPr>
          <a:xfrm>
            <a:off x="3009900" y="4060527"/>
            <a:ext cx="635000" cy="152400"/>
          </a:xfrm>
          <a:prstGeom prst="rect">
            <a:avLst/>
          </a:prstGeom>
          <a:solidFill>
            <a:srgbClr val="B9C3CC"/>
          </a:solidFill>
          <a:ln/>
        </p:spPr>
      </p:sp>
      <p:sp>
        <p:nvSpPr>
          <p:cNvPr id="36" name="Text 34"/>
          <p:cNvSpPr/>
          <p:nvPr/>
        </p:nvSpPr>
        <p:spPr>
          <a:xfrm>
            <a:off x="3746500" y="4037707"/>
            <a:ext cx="432197"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10 %</a:t>
            </a:r>
            <a:endParaRPr lang="en-US" sz="1200" dirty="0"/>
          </a:p>
        </p:txBody>
      </p:sp>
      <p:sp>
        <p:nvSpPr>
          <p:cNvPr id="37" name="Text 35"/>
          <p:cNvSpPr/>
          <p:nvPr/>
        </p:nvSpPr>
        <p:spPr>
          <a:xfrm>
            <a:off x="749935" y="4261148"/>
            <a:ext cx="2158365"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Gastro interventionnelle*</a:t>
            </a:r>
            <a:endParaRPr lang="en-US" sz="1200" dirty="0"/>
          </a:p>
        </p:txBody>
      </p:sp>
      <p:sp>
        <p:nvSpPr>
          <p:cNvPr id="38" name="Shape 36"/>
          <p:cNvSpPr/>
          <p:nvPr/>
        </p:nvSpPr>
        <p:spPr>
          <a:xfrm>
            <a:off x="3009900" y="4283968"/>
            <a:ext cx="571500" cy="152400"/>
          </a:xfrm>
          <a:prstGeom prst="rect">
            <a:avLst/>
          </a:prstGeom>
          <a:solidFill>
            <a:srgbClr val="B9C3CC"/>
          </a:solidFill>
          <a:ln/>
        </p:spPr>
      </p:sp>
      <p:sp>
        <p:nvSpPr>
          <p:cNvPr id="39" name="Text 37"/>
          <p:cNvSpPr/>
          <p:nvPr/>
        </p:nvSpPr>
        <p:spPr>
          <a:xfrm>
            <a:off x="3683000" y="4261148"/>
            <a:ext cx="322421"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9 %</a:t>
            </a:r>
            <a:endParaRPr lang="en-US" sz="1200" dirty="0"/>
          </a:p>
        </p:txBody>
      </p:sp>
      <p:sp>
        <p:nvSpPr>
          <p:cNvPr id="40" name="Text 38"/>
          <p:cNvSpPr/>
          <p:nvPr/>
        </p:nvSpPr>
        <p:spPr>
          <a:xfrm>
            <a:off x="749935" y="4484588"/>
            <a:ext cx="2158365"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Radiologie interv.*</a:t>
            </a:r>
            <a:endParaRPr lang="en-US" sz="1200" dirty="0"/>
          </a:p>
        </p:txBody>
      </p:sp>
      <p:sp>
        <p:nvSpPr>
          <p:cNvPr id="41" name="Shape 39"/>
          <p:cNvSpPr/>
          <p:nvPr/>
        </p:nvSpPr>
        <p:spPr>
          <a:xfrm>
            <a:off x="3009900" y="4507409"/>
            <a:ext cx="381000" cy="152400"/>
          </a:xfrm>
          <a:prstGeom prst="rect">
            <a:avLst/>
          </a:prstGeom>
          <a:solidFill>
            <a:srgbClr val="B9C3CC"/>
          </a:solidFill>
          <a:ln/>
        </p:spPr>
      </p:sp>
      <p:sp>
        <p:nvSpPr>
          <p:cNvPr id="42" name="Text 40"/>
          <p:cNvSpPr/>
          <p:nvPr/>
        </p:nvSpPr>
        <p:spPr>
          <a:xfrm>
            <a:off x="3492500" y="4484588"/>
            <a:ext cx="322421"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6 %</a:t>
            </a:r>
            <a:endParaRPr lang="en-US" sz="1200" dirty="0"/>
          </a:p>
        </p:txBody>
      </p:sp>
      <p:sp>
        <p:nvSpPr>
          <p:cNvPr id="43" name="Text 41"/>
          <p:cNvSpPr/>
          <p:nvPr/>
        </p:nvSpPr>
        <p:spPr>
          <a:xfrm>
            <a:off x="749935" y="4708029"/>
            <a:ext cx="2158365"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ORL</a:t>
            </a:r>
            <a:endParaRPr lang="en-US" sz="1200" dirty="0"/>
          </a:p>
        </p:txBody>
      </p:sp>
      <p:sp>
        <p:nvSpPr>
          <p:cNvPr id="44" name="Shape 42"/>
          <p:cNvSpPr/>
          <p:nvPr/>
        </p:nvSpPr>
        <p:spPr>
          <a:xfrm>
            <a:off x="3009900" y="4730849"/>
            <a:ext cx="254000" cy="152400"/>
          </a:xfrm>
          <a:prstGeom prst="rect">
            <a:avLst/>
          </a:prstGeom>
          <a:solidFill>
            <a:srgbClr val="B9C3CC"/>
          </a:solidFill>
          <a:ln/>
        </p:spPr>
      </p:sp>
      <p:sp>
        <p:nvSpPr>
          <p:cNvPr id="45" name="Text 43"/>
          <p:cNvSpPr/>
          <p:nvPr/>
        </p:nvSpPr>
        <p:spPr>
          <a:xfrm>
            <a:off x="3365500" y="4708029"/>
            <a:ext cx="322421"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4 %</a:t>
            </a:r>
            <a:endParaRPr lang="en-US" sz="1200" dirty="0"/>
          </a:p>
        </p:txBody>
      </p:sp>
      <p:sp>
        <p:nvSpPr>
          <p:cNvPr id="46" name="Text 44"/>
          <p:cNvSpPr/>
          <p:nvPr/>
        </p:nvSpPr>
        <p:spPr>
          <a:xfrm>
            <a:off x="749935" y="4931470"/>
            <a:ext cx="2158365"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Cardio interventionnelle*</a:t>
            </a:r>
            <a:endParaRPr lang="en-US" sz="1200" dirty="0"/>
          </a:p>
        </p:txBody>
      </p:sp>
      <p:sp>
        <p:nvSpPr>
          <p:cNvPr id="47" name="Shape 45"/>
          <p:cNvSpPr/>
          <p:nvPr/>
        </p:nvSpPr>
        <p:spPr>
          <a:xfrm>
            <a:off x="3009900" y="4954290"/>
            <a:ext cx="127000" cy="152400"/>
          </a:xfrm>
          <a:prstGeom prst="rect">
            <a:avLst/>
          </a:prstGeom>
          <a:solidFill>
            <a:srgbClr val="B9C3CC"/>
          </a:solidFill>
          <a:ln/>
        </p:spPr>
      </p:sp>
      <p:sp>
        <p:nvSpPr>
          <p:cNvPr id="48" name="Text 46"/>
          <p:cNvSpPr/>
          <p:nvPr/>
        </p:nvSpPr>
        <p:spPr>
          <a:xfrm>
            <a:off x="3238500" y="4931470"/>
            <a:ext cx="322421"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2 %</a:t>
            </a:r>
            <a:endParaRPr lang="en-US" sz="1200" dirty="0"/>
          </a:p>
        </p:txBody>
      </p:sp>
      <p:sp>
        <p:nvSpPr>
          <p:cNvPr id="49" name="Text 47"/>
          <p:cNvSpPr/>
          <p:nvPr/>
        </p:nvSpPr>
        <p:spPr>
          <a:xfrm>
            <a:off x="749935" y="5154910"/>
            <a:ext cx="2158365"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Médecine intensive*</a:t>
            </a:r>
            <a:endParaRPr lang="en-US" sz="1200" dirty="0"/>
          </a:p>
        </p:txBody>
      </p:sp>
      <p:sp>
        <p:nvSpPr>
          <p:cNvPr id="50" name="Shape 48"/>
          <p:cNvSpPr/>
          <p:nvPr/>
        </p:nvSpPr>
        <p:spPr>
          <a:xfrm>
            <a:off x="3009900" y="5177730"/>
            <a:ext cx="63500" cy="152400"/>
          </a:xfrm>
          <a:prstGeom prst="rect">
            <a:avLst/>
          </a:prstGeom>
          <a:solidFill>
            <a:srgbClr val="B9C3CC"/>
          </a:solidFill>
          <a:ln/>
        </p:spPr>
      </p:sp>
      <p:sp>
        <p:nvSpPr>
          <p:cNvPr id="51" name="Text 49"/>
          <p:cNvSpPr/>
          <p:nvPr/>
        </p:nvSpPr>
        <p:spPr>
          <a:xfrm>
            <a:off x="3175000" y="5154910"/>
            <a:ext cx="322421"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1 %</a:t>
            </a:r>
            <a:endParaRPr lang="en-US" sz="1200" dirty="0"/>
          </a:p>
        </p:txBody>
      </p:sp>
      <p:sp>
        <p:nvSpPr>
          <p:cNvPr id="52" name="Shape 50"/>
          <p:cNvSpPr/>
          <p:nvPr/>
        </p:nvSpPr>
        <p:spPr>
          <a:xfrm>
            <a:off x="8458200" y="1803301"/>
            <a:ext cx="2921000" cy="1666081"/>
          </a:xfrm>
          <a:prstGeom prst="roundRect">
            <a:avLst>
              <a:gd name="adj" fmla="val 6098"/>
            </a:avLst>
          </a:prstGeom>
          <a:solidFill>
            <a:srgbClr val="EAEFF2"/>
          </a:solidFill>
          <a:ln/>
        </p:spPr>
      </p:sp>
      <p:sp>
        <p:nvSpPr>
          <p:cNvPr id="53" name="Text 51"/>
          <p:cNvSpPr/>
          <p:nvPr/>
        </p:nvSpPr>
        <p:spPr>
          <a:xfrm>
            <a:off x="8661400" y="2006501"/>
            <a:ext cx="2590038" cy="594320"/>
          </a:xfrm>
          <a:prstGeom prst="rect">
            <a:avLst/>
          </a:prstGeom>
          <a:noFill/>
          <a:ln/>
        </p:spPr>
        <p:txBody>
          <a:bodyPr wrap="square" lIns="0" tIns="0" rIns="0" bIns="0" rtlCol="0" anchor="t">
            <a:normAutofit/>
          </a:bodyPr>
          <a:lstStyle/>
          <a:p>
            <a:pPr algn="l" indent="0" marL="0">
              <a:lnSpc>
                <a:spcPts val="4480"/>
              </a:lnSpc>
              <a:buNone/>
            </a:pPr>
            <a:r>
              <a:rPr lang="en-US" sz="3200" b="1" dirty="0">
                <a:solidFill>
                  <a:srgbClr val="1C6E9C"/>
                </a:solidFill>
                <a:latin typeface="Source Serif 4" pitchFamily="18" charset="0"/>
                <a:ea typeface="Source Serif 4" pitchFamily="18" charset="-122"/>
                <a:cs typeface="Source Serif 4" pitchFamily="18" charset="-120"/>
              </a:rPr>
              <a:t>575 / 1 745</a:t>
            </a:r>
            <a:endParaRPr lang="en-US" sz="3200" dirty="0"/>
          </a:p>
        </p:txBody>
      </p:sp>
      <p:sp>
        <p:nvSpPr>
          <p:cNvPr id="54" name="Text 52"/>
          <p:cNvSpPr/>
          <p:nvPr/>
        </p:nvSpPr>
        <p:spPr>
          <a:xfrm>
            <a:off x="8661400" y="2626221"/>
            <a:ext cx="2590038"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2E3D4C"/>
                </a:solidFill>
                <a:latin typeface="IBM Plex Sans" pitchFamily="34" charset="0"/>
                <a:ea typeface="IBM Plex Sans" pitchFamily="34" charset="-122"/>
                <a:cs typeface="IBM Plex Sans" pitchFamily="34" charset="-120"/>
              </a:rPr>
              <a:t>urologues accrédités parmi les éligibles, contre 18 % en moyenne nationale</a:t>
            </a:r>
            <a:endParaRPr lang="en-US" sz="1200" dirty="0"/>
          </a:p>
        </p:txBody>
      </p:sp>
      <p:sp>
        <p:nvSpPr>
          <p:cNvPr id="55" name="Shape 53"/>
          <p:cNvSpPr/>
          <p:nvPr/>
        </p:nvSpPr>
        <p:spPr>
          <a:xfrm>
            <a:off x="8458200" y="3621782"/>
            <a:ext cx="2921000" cy="1452761"/>
          </a:xfrm>
          <a:prstGeom prst="roundRect">
            <a:avLst>
              <a:gd name="adj" fmla="val 6994"/>
            </a:avLst>
          </a:prstGeom>
          <a:solidFill>
            <a:srgbClr val="FBEBDD"/>
          </a:solidFill>
          <a:ln/>
        </p:spPr>
      </p:sp>
      <p:sp>
        <p:nvSpPr>
          <p:cNvPr id="56" name="Text 54"/>
          <p:cNvSpPr/>
          <p:nvPr/>
        </p:nvSpPr>
        <p:spPr>
          <a:xfrm>
            <a:off x="8661400" y="3824982"/>
            <a:ext cx="2590038" cy="594320"/>
          </a:xfrm>
          <a:prstGeom prst="rect">
            <a:avLst/>
          </a:prstGeom>
          <a:noFill/>
          <a:ln/>
        </p:spPr>
        <p:txBody>
          <a:bodyPr wrap="square" lIns="0" tIns="0" rIns="0" bIns="0" rtlCol="0" anchor="t">
            <a:normAutofit/>
          </a:bodyPr>
          <a:lstStyle/>
          <a:p>
            <a:pPr algn="l" indent="0" marL="0">
              <a:lnSpc>
                <a:spcPts val="4480"/>
              </a:lnSpc>
              <a:buNone/>
            </a:pPr>
            <a:r>
              <a:rPr lang="en-US" sz="3200" b="1" dirty="0">
                <a:solidFill>
                  <a:srgbClr val="B5631C"/>
                </a:solidFill>
                <a:latin typeface="Source Serif 4" pitchFamily="18" charset="0"/>
                <a:ea typeface="Source Serif 4" pitchFamily="18" charset="-122"/>
                <a:cs typeface="Source Serif 4" pitchFamily="18" charset="-120"/>
              </a:rPr>
              <a:t>≈ 1 170</a:t>
            </a:r>
            <a:endParaRPr lang="en-US" sz="3200" dirty="0"/>
          </a:p>
        </p:txBody>
      </p:sp>
      <p:sp>
        <p:nvSpPr>
          <p:cNvPr id="57" name="Text 55"/>
          <p:cNvSpPr/>
          <p:nvPr/>
        </p:nvSpPr>
        <p:spPr>
          <a:xfrm>
            <a:off x="8661400" y="4444702"/>
            <a:ext cx="2590038"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2E3D4C"/>
                </a:solidFill>
                <a:latin typeface="IBM Plex Sans" pitchFamily="34" charset="0"/>
                <a:ea typeface="IBM Plex Sans" pitchFamily="34" charset="-122"/>
                <a:cs typeface="IBM Plex Sans" pitchFamily="34" charset="-120"/>
              </a:rPr>
              <a:t>urologues éligibles non accrédités : le gisement de croissance</a:t>
            </a:r>
            <a:endParaRPr lang="en-US" sz="1200" dirty="0"/>
          </a:p>
        </p:txBody>
      </p:sp>
      <p:sp>
        <p:nvSpPr>
          <p:cNvPr id="58" name="Text 56"/>
          <p:cNvSpPr/>
          <p:nvPr/>
        </p:nvSpPr>
        <p:spPr>
          <a:xfrm>
            <a:off x="812800" y="6238280"/>
            <a:ext cx="98107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85"/>
                </a:solidFill>
                <a:latin typeface="IBM Plex Sans" pitchFamily="34" charset="0"/>
                <a:ea typeface="IBM Plex Sans" pitchFamily="34" charset="-122"/>
                <a:cs typeface="IBM Plex Sans" pitchFamily="34" charset="-120"/>
              </a:rPr>
              <a:t>* Effectif éligible sur- ou sous-estimé selon la HAS · Accrédités / éligibles 2025 · Source : HAS (atlas CNOM 2025)</a:t>
            </a:r>
            <a:endParaRPr lang="en-US" sz="1200" dirty="0"/>
          </a:p>
        </p:txBody>
      </p:sp>
      <p:sp>
        <p:nvSpPr>
          <p:cNvPr id="59" name="Text 57"/>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B7785"/>
                </a:solidFill>
                <a:latin typeface="IBM Plex Sans" pitchFamily="34" charset="0"/>
                <a:ea typeface="IBM Plex Sans" pitchFamily="34" charset="-122"/>
                <a:cs typeface="IBM Plex Sans" pitchFamily="34" charset="-120"/>
              </a:rPr>
              <a:t>6 / 21</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6F4E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1C6E9C"/>
                </a:solidFill>
                <a:latin typeface="IBM Plex Sans" pitchFamily="34" charset="0"/>
                <a:ea typeface="IBM Plex Sans" pitchFamily="34" charset="-122"/>
                <a:cs typeface="IBM Plex Sans" pitchFamily="34" charset="-120"/>
              </a:rPr>
              <a:t>ACCRÉDITATION EN ÉQUIPE</a:t>
            </a:r>
            <a:endParaRPr lang="en-US" sz="1200" dirty="0"/>
          </a:p>
        </p:txBody>
      </p:sp>
      <p:sp>
        <p:nvSpPr>
          <p:cNvPr id="3" name="Text 1"/>
          <p:cNvSpPr/>
          <p:nvPr>
            <p:ph type="title"/>
          </p:nvPr>
        </p:nvSpPr>
        <p:spPr>
          <a:xfrm>
            <a:off x="812800" y="1102320"/>
            <a:ext cx="10883392" cy="47238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83C"/>
                </a:solidFill>
                <a:latin typeface="Source Serif 4" pitchFamily="18" charset="0"/>
                <a:ea typeface="Source Serif 4" pitchFamily="18" charset="-122"/>
                <a:cs typeface="Source Serif 4" pitchFamily="18" charset="-120"/>
              </a:rPr>
              <a:t>L’AFU, 2e OA pour le travail en équipe</a:t>
            </a:r>
            <a:endParaRPr lang="en-US" sz="3200" dirty="0"/>
          </a:p>
        </p:txBody>
      </p:sp>
      <p:sp>
        <p:nvSpPr>
          <p:cNvPr id="4" name="Shape 2"/>
          <p:cNvSpPr/>
          <p:nvPr/>
        </p:nvSpPr>
        <p:spPr>
          <a:xfrm>
            <a:off x="2438400" y="1833761"/>
            <a:ext cx="152400" cy="152400"/>
          </a:xfrm>
          <a:prstGeom prst="rect">
            <a:avLst/>
          </a:prstGeom>
          <a:solidFill>
            <a:srgbClr val="1C6E9C"/>
          </a:solidFill>
          <a:ln/>
        </p:spPr>
      </p:sp>
      <p:sp>
        <p:nvSpPr>
          <p:cNvPr id="5" name="Text 3"/>
          <p:cNvSpPr/>
          <p:nvPr/>
        </p:nvSpPr>
        <p:spPr>
          <a:xfrm>
            <a:off x="2654300" y="1803301"/>
            <a:ext cx="1554063"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Équipes accréditées</a:t>
            </a:r>
            <a:endParaRPr lang="en-US" sz="1200" dirty="0"/>
          </a:p>
        </p:txBody>
      </p:sp>
      <p:sp>
        <p:nvSpPr>
          <p:cNvPr id="6" name="Shape 4"/>
          <p:cNvSpPr/>
          <p:nvPr/>
        </p:nvSpPr>
        <p:spPr>
          <a:xfrm>
            <a:off x="4208363" y="1833761"/>
            <a:ext cx="152400" cy="152400"/>
          </a:xfrm>
          <a:prstGeom prst="rect">
            <a:avLst/>
          </a:prstGeom>
          <a:solidFill>
            <a:srgbClr val="9CC6DE"/>
          </a:solidFill>
          <a:ln/>
        </p:spPr>
      </p:sp>
      <p:sp>
        <p:nvSpPr>
          <p:cNvPr id="7" name="Text 5"/>
          <p:cNvSpPr/>
          <p:nvPr/>
        </p:nvSpPr>
        <p:spPr>
          <a:xfrm>
            <a:off x="4424263" y="1803301"/>
            <a:ext cx="1482447"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Équipes engagées</a:t>
            </a:r>
            <a:endParaRPr lang="en-US" sz="1200" dirty="0"/>
          </a:p>
        </p:txBody>
      </p:sp>
      <p:sp>
        <p:nvSpPr>
          <p:cNvPr id="8" name="Text 6"/>
          <p:cNvSpPr/>
          <p:nvPr/>
        </p:nvSpPr>
        <p:spPr>
          <a:xfrm>
            <a:off x="762000" y="2130921"/>
            <a:ext cx="1574800"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CFAR</a:t>
            </a:r>
            <a:endParaRPr lang="en-US" sz="1200" dirty="0"/>
          </a:p>
        </p:txBody>
      </p:sp>
      <p:sp>
        <p:nvSpPr>
          <p:cNvPr id="9" name="Shape 7"/>
          <p:cNvSpPr/>
          <p:nvPr/>
        </p:nvSpPr>
        <p:spPr>
          <a:xfrm>
            <a:off x="2438400" y="2134691"/>
            <a:ext cx="3162300" cy="190500"/>
          </a:xfrm>
          <a:prstGeom prst="rect">
            <a:avLst/>
          </a:prstGeom>
          <a:solidFill>
            <a:srgbClr val="1C6E9C"/>
          </a:solidFill>
          <a:ln/>
        </p:spPr>
      </p:sp>
      <p:sp>
        <p:nvSpPr>
          <p:cNvPr id="10" name="Shape 8"/>
          <p:cNvSpPr/>
          <p:nvPr/>
        </p:nvSpPr>
        <p:spPr>
          <a:xfrm>
            <a:off x="5702300" y="2134691"/>
            <a:ext cx="1155700" cy="190500"/>
          </a:xfrm>
          <a:prstGeom prst="rect">
            <a:avLst/>
          </a:prstGeom>
          <a:solidFill>
            <a:srgbClr val="9CC6DE"/>
          </a:solidFill>
          <a:ln/>
        </p:spPr>
      </p:sp>
      <p:sp>
        <p:nvSpPr>
          <p:cNvPr id="11" name="Text 9"/>
          <p:cNvSpPr/>
          <p:nvPr/>
        </p:nvSpPr>
        <p:spPr>
          <a:xfrm>
            <a:off x="6959600" y="2130921"/>
            <a:ext cx="744736"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208 + 76</a:t>
            </a:r>
            <a:endParaRPr lang="en-US" sz="1200" dirty="0"/>
          </a:p>
        </p:txBody>
      </p:sp>
      <p:sp>
        <p:nvSpPr>
          <p:cNvPr id="12" name="Text 10"/>
          <p:cNvSpPr/>
          <p:nvPr/>
        </p:nvSpPr>
        <p:spPr>
          <a:xfrm>
            <a:off x="762000" y="2392462"/>
            <a:ext cx="1574800" cy="223441"/>
          </a:xfrm>
          <a:prstGeom prst="rect">
            <a:avLst/>
          </a:prstGeom>
          <a:noFill/>
          <a:ln/>
        </p:spPr>
        <p:txBody>
          <a:bodyPr wrap="square" lIns="0" tIns="0" rIns="0" bIns="0" rtlCol="0" anchor="t">
            <a:normAutofit/>
          </a:bodyPr>
          <a:lstStyle/>
          <a:p>
            <a:pPr algn="r" indent="0" marL="0">
              <a:lnSpc>
                <a:spcPts val="1560"/>
              </a:lnSpc>
              <a:buNone/>
            </a:pPr>
            <a:r>
              <a:rPr lang="en-US" sz="1200" b="1" dirty="0">
                <a:solidFill>
                  <a:srgbClr val="B5631C"/>
                </a:solidFill>
                <a:latin typeface="IBM Plex Sans" pitchFamily="34" charset="0"/>
                <a:ea typeface="IBM Plex Sans" pitchFamily="34" charset="-122"/>
                <a:cs typeface="IBM Plex Sans" pitchFamily="34" charset="-120"/>
              </a:rPr>
              <a:t>AFU</a:t>
            </a:r>
            <a:endParaRPr lang="en-US" sz="1200" dirty="0"/>
          </a:p>
        </p:txBody>
      </p:sp>
      <p:sp>
        <p:nvSpPr>
          <p:cNvPr id="13" name="Shape 11"/>
          <p:cNvSpPr/>
          <p:nvPr/>
        </p:nvSpPr>
        <p:spPr>
          <a:xfrm>
            <a:off x="2447925" y="2405757"/>
            <a:ext cx="1409700" cy="171450"/>
          </a:xfrm>
          <a:prstGeom prst="rect">
            <a:avLst/>
          </a:prstGeom>
          <a:solidFill>
            <a:srgbClr val="1C6E9C"/>
          </a:solidFill>
          <a:ln w="19050">
            <a:solidFill>
              <a:srgbClr val="D07A2C"/>
            </a:solidFill>
            <a:prstDash val="solid"/>
          </a:ln>
        </p:spPr>
      </p:sp>
      <p:sp>
        <p:nvSpPr>
          <p:cNvPr id="14" name="Shape 12"/>
          <p:cNvSpPr/>
          <p:nvPr/>
        </p:nvSpPr>
        <p:spPr>
          <a:xfrm>
            <a:off x="3978275" y="2405757"/>
            <a:ext cx="361950" cy="171450"/>
          </a:xfrm>
          <a:prstGeom prst="rect">
            <a:avLst/>
          </a:prstGeom>
          <a:solidFill>
            <a:srgbClr val="9CC6DE"/>
          </a:solidFill>
          <a:ln w="19050">
            <a:solidFill>
              <a:srgbClr val="D07A2C"/>
            </a:solidFill>
            <a:prstDash val="solid"/>
          </a:ln>
        </p:spPr>
      </p:sp>
      <p:sp>
        <p:nvSpPr>
          <p:cNvPr id="15" name="Text 13"/>
          <p:cNvSpPr/>
          <p:nvPr/>
        </p:nvSpPr>
        <p:spPr>
          <a:xfrm>
            <a:off x="4451350" y="2392462"/>
            <a:ext cx="634960" cy="223441"/>
          </a:xfrm>
          <a:prstGeom prst="rect">
            <a:avLst/>
          </a:prstGeom>
          <a:noFill/>
          <a:ln/>
        </p:spPr>
        <p:txBody>
          <a:bodyPr wrap="square" lIns="0" tIns="0" rIns="0" bIns="0" rtlCol="0" anchor="t">
            <a:normAutofit/>
          </a:bodyPr>
          <a:lstStyle/>
          <a:p>
            <a:pPr algn="l" indent="0" marL="0">
              <a:lnSpc>
                <a:spcPts val="1560"/>
              </a:lnSpc>
              <a:buNone/>
            </a:pPr>
            <a:r>
              <a:rPr lang="en-US" sz="1200" b="1" dirty="0">
                <a:solidFill>
                  <a:srgbClr val="B5631C"/>
                </a:solidFill>
                <a:latin typeface="IBM Plex Sans" pitchFamily="34" charset="0"/>
                <a:ea typeface="IBM Plex Sans" pitchFamily="34" charset="-122"/>
                <a:cs typeface="IBM Plex Sans" pitchFamily="34" charset="-120"/>
              </a:rPr>
              <a:t>94 + 25</a:t>
            </a:r>
            <a:endParaRPr lang="en-US" sz="1200" dirty="0"/>
          </a:p>
        </p:txBody>
      </p:sp>
      <p:sp>
        <p:nvSpPr>
          <p:cNvPr id="16" name="Text 14"/>
          <p:cNvSpPr/>
          <p:nvPr/>
        </p:nvSpPr>
        <p:spPr>
          <a:xfrm>
            <a:off x="762000" y="2654002"/>
            <a:ext cx="1574800"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ODPC-RIM</a:t>
            </a:r>
            <a:endParaRPr lang="en-US" sz="1200" dirty="0"/>
          </a:p>
        </p:txBody>
      </p:sp>
      <p:sp>
        <p:nvSpPr>
          <p:cNvPr id="17" name="Shape 15"/>
          <p:cNvSpPr/>
          <p:nvPr/>
        </p:nvSpPr>
        <p:spPr>
          <a:xfrm>
            <a:off x="2438400" y="2657773"/>
            <a:ext cx="882650" cy="190500"/>
          </a:xfrm>
          <a:prstGeom prst="rect">
            <a:avLst/>
          </a:prstGeom>
          <a:solidFill>
            <a:srgbClr val="1C6E9C"/>
          </a:solidFill>
          <a:ln/>
        </p:spPr>
      </p:sp>
      <p:sp>
        <p:nvSpPr>
          <p:cNvPr id="18" name="Shape 16"/>
          <p:cNvSpPr/>
          <p:nvPr/>
        </p:nvSpPr>
        <p:spPr>
          <a:xfrm>
            <a:off x="3422650" y="2657773"/>
            <a:ext cx="349250" cy="190500"/>
          </a:xfrm>
          <a:prstGeom prst="rect">
            <a:avLst/>
          </a:prstGeom>
          <a:solidFill>
            <a:srgbClr val="9CC6DE"/>
          </a:solidFill>
          <a:ln/>
        </p:spPr>
      </p:sp>
      <p:sp>
        <p:nvSpPr>
          <p:cNvPr id="19" name="Text 17"/>
          <p:cNvSpPr/>
          <p:nvPr/>
        </p:nvSpPr>
        <p:spPr>
          <a:xfrm>
            <a:off x="3873500" y="2654002"/>
            <a:ext cx="634960"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58 + 23</a:t>
            </a:r>
            <a:endParaRPr lang="en-US" sz="1200" dirty="0"/>
          </a:p>
        </p:txBody>
      </p:sp>
      <p:sp>
        <p:nvSpPr>
          <p:cNvPr id="20" name="Text 18"/>
          <p:cNvSpPr/>
          <p:nvPr/>
        </p:nvSpPr>
        <p:spPr>
          <a:xfrm>
            <a:off x="762000" y="2915543"/>
            <a:ext cx="1574800"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CEFA-HGE</a:t>
            </a:r>
            <a:endParaRPr lang="en-US" sz="1200" dirty="0"/>
          </a:p>
        </p:txBody>
      </p:sp>
      <p:sp>
        <p:nvSpPr>
          <p:cNvPr id="21" name="Shape 19"/>
          <p:cNvSpPr/>
          <p:nvPr/>
        </p:nvSpPr>
        <p:spPr>
          <a:xfrm>
            <a:off x="2438400" y="2919313"/>
            <a:ext cx="565150" cy="190500"/>
          </a:xfrm>
          <a:prstGeom prst="rect">
            <a:avLst/>
          </a:prstGeom>
          <a:solidFill>
            <a:srgbClr val="1C6E9C"/>
          </a:solidFill>
          <a:ln/>
        </p:spPr>
      </p:sp>
      <p:sp>
        <p:nvSpPr>
          <p:cNvPr id="22" name="Shape 20"/>
          <p:cNvSpPr/>
          <p:nvPr/>
        </p:nvSpPr>
        <p:spPr>
          <a:xfrm>
            <a:off x="3105150" y="2919313"/>
            <a:ext cx="241300" cy="190500"/>
          </a:xfrm>
          <a:prstGeom prst="rect">
            <a:avLst/>
          </a:prstGeom>
          <a:solidFill>
            <a:srgbClr val="9CC6DE"/>
          </a:solidFill>
          <a:ln/>
        </p:spPr>
      </p:sp>
      <p:sp>
        <p:nvSpPr>
          <p:cNvPr id="23" name="Text 21"/>
          <p:cNvSpPr/>
          <p:nvPr/>
        </p:nvSpPr>
        <p:spPr>
          <a:xfrm>
            <a:off x="3448050" y="2915543"/>
            <a:ext cx="634960"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37 + 16</a:t>
            </a:r>
            <a:endParaRPr lang="en-US" sz="1200" dirty="0"/>
          </a:p>
        </p:txBody>
      </p:sp>
      <p:sp>
        <p:nvSpPr>
          <p:cNvPr id="24" name="Text 22"/>
          <p:cNvSpPr/>
          <p:nvPr/>
        </p:nvSpPr>
        <p:spPr>
          <a:xfrm>
            <a:off x="762000" y="3177084"/>
            <a:ext cx="1574800"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Gynerisq</a:t>
            </a:r>
            <a:endParaRPr lang="en-US" sz="1200" dirty="0"/>
          </a:p>
        </p:txBody>
      </p:sp>
      <p:sp>
        <p:nvSpPr>
          <p:cNvPr id="25" name="Shape 23"/>
          <p:cNvSpPr/>
          <p:nvPr/>
        </p:nvSpPr>
        <p:spPr>
          <a:xfrm>
            <a:off x="2438400" y="3180854"/>
            <a:ext cx="501650" cy="190500"/>
          </a:xfrm>
          <a:prstGeom prst="rect">
            <a:avLst/>
          </a:prstGeom>
          <a:solidFill>
            <a:srgbClr val="1C6E9C"/>
          </a:solidFill>
          <a:ln/>
        </p:spPr>
      </p:sp>
      <p:sp>
        <p:nvSpPr>
          <p:cNvPr id="26" name="Shape 24"/>
          <p:cNvSpPr/>
          <p:nvPr/>
        </p:nvSpPr>
        <p:spPr>
          <a:xfrm>
            <a:off x="3041650" y="3180854"/>
            <a:ext cx="184150" cy="190500"/>
          </a:xfrm>
          <a:prstGeom prst="rect">
            <a:avLst/>
          </a:prstGeom>
          <a:solidFill>
            <a:srgbClr val="9CC6DE"/>
          </a:solidFill>
          <a:ln/>
        </p:spPr>
      </p:sp>
      <p:sp>
        <p:nvSpPr>
          <p:cNvPr id="27" name="Text 25"/>
          <p:cNvSpPr/>
          <p:nvPr/>
        </p:nvSpPr>
        <p:spPr>
          <a:xfrm>
            <a:off x="3327400" y="3177084"/>
            <a:ext cx="634960"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33 + 12</a:t>
            </a:r>
            <a:endParaRPr lang="en-US" sz="1200" dirty="0"/>
          </a:p>
        </p:txBody>
      </p:sp>
      <p:sp>
        <p:nvSpPr>
          <p:cNvPr id="28" name="Text 26"/>
          <p:cNvSpPr/>
          <p:nvPr/>
        </p:nvSpPr>
        <p:spPr>
          <a:xfrm>
            <a:off x="762000" y="3438624"/>
            <a:ext cx="1574800"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SFCTCV</a:t>
            </a:r>
            <a:endParaRPr lang="en-US" sz="1200" dirty="0"/>
          </a:p>
        </p:txBody>
      </p:sp>
      <p:sp>
        <p:nvSpPr>
          <p:cNvPr id="29" name="Shape 27"/>
          <p:cNvSpPr/>
          <p:nvPr/>
        </p:nvSpPr>
        <p:spPr>
          <a:xfrm>
            <a:off x="2438400" y="3442395"/>
            <a:ext cx="317500" cy="190500"/>
          </a:xfrm>
          <a:prstGeom prst="rect">
            <a:avLst/>
          </a:prstGeom>
          <a:solidFill>
            <a:srgbClr val="1C6E9C"/>
          </a:solidFill>
          <a:ln/>
        </p:spPr>
      </p:sp>
      <p:sp>
        <p:nvSpPr>
          <p:cNvPr id="30" name="Shape 28"/>
          <p:cNvSpPr/>
          <p:nvPr/>
        </p:nvSpPr>
        <p:spPr>
          <a:xfrm>
            <a:off x="2857500" y="3442395"/>
            <a:ext cx="273050" cy="190500"/>
          </a:xfrm>
          <a:prstGeom prst="rect">
            <a:avLst/>
          </a:prstGeom>
          <a:solidFill>
            <a:srgbClr val="9CC6DE"/>
          </a:solidFill>
          <a:ln/>
        </p:spPr>
      </p:sp>
      <p:sp>
        <p:nvSpPr>
          <p:cNvPr id="31" name="Text 29"/>
          <p:cNvSpPr/>
          <p:nvPr/>
        </p:nvSpPr>
        <p:spPr>
          <a:xfrm>
            <a:off x="3232150" y="3438624"/>
            <a:ext cx="634960"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21 + 18</a:t>
            </a:r>
            <a:endParaRPr lang="en-US" sz="1200" dirty="0"/>
          </a:p>
        </p:txBody>
      </p:sp>
      <p:sp>
        <p:nvSpPr>
          <p:cNvPr id="32" name="Text 30"/>
          <p:cNvSpPr/>
          <p:nvPr/>
        </p:nvSpPr>
        <p:spPr>
          <a:xfrm>
            <a:off x="762000" y="3700165"/>
            <a:ext cx="1574800"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ODP2C</a:t>
            </a:r>
            <a:endParaRPr lang="en-US" sz="1200" dirty="0"/>
          </a:p>
        </p:txBody>
      </p:sp>
      <p:sp>
        <p:nvSpPr>
          <p:cNvPr id="33" name="Shape 31"/>
          <p:cNvSpPr/>
          <p:nvPr/>
        </p:nvSpPr>
        <p:spPr>
          <a:xfrm>
            <a:off x="2438400" y="3703935"/>
            <a:ext cx="196850" cy="190500"/>
          </a:xfrm>
          <a:prstGeom prst="rect">
            <a:avLst/>
          </a:prstGeom>
          <a:solidFill>
            <a:srgbClr val="1C6E9C"/>
          </a:solidFill>
          <a:ln/>
        </p:spPr>
      </p:sp>
      <p:sp>
        <p:nvSpPr>
          <p:cNvPr id="34" name="Shape 32"/>
          <p:cNvSpPr/>
          <p:nvPr/>
        </p:nvSpPr>
        <p:spPr>
          <a:xfrm>
            <a:off x="2736850" y="3703935"/>
            <a:ext cx="152400" cy="190500"/>
          </a:xfrm>
          <a:prstGeom prst="rect">
            <a:avLst/>
          </a:prstGeom>
          <a:solidFill>
            <a:srgbClr val="9CC6DE"/>
          </a:solidFill>
          <a:ln/>
        </p:spPr>
      </p:sp>
      <p:sp>
        <p:nvSpPr>
          <p:cNvPr id="35" name="Text 33"/>
          <p:cNvSpPr/>
          <p:nvPr/>
        </p:nvSpPr>
        <p:spPr>
          <a:xfrm>
            <a:off x="2990850" y="3700165"/>
            <a:ext cx="634960"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13 + 10</a:t>
            </a:r>
            <a:endParaRPr lang="en-US" sz="1200" dirty="0"/>
          </a:p>
        </p:txBody>
      </p:sp>
      <p:sp>
        <p:nvSpPr>
          <p:cNvPr id="36" name="Text 34"/>
          <p:cNvSpPr/>
          <p:nvPr/>
        </p:nvSpPr>
        <p:spPr>
          <a:xfrm>
            <a:off x="762000" y="3961705"/>
            <a:ext cx="1574800"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DPC-réa</a:t>
            </a:r>
            <a:endParaRPr lang="en-US" sz="1200" dirty="0"/>
          </a:p>
        </p:txBody>
      </p:sp>
      <p:sp>
        <p:nvSpPr>
          <p:cNvPr id="37" name="Shape 35"/>
          <p:cNvSpPr/>
          <p:nvPr/>
        </p:nvSpPr>
        <p:spPr>
          <a:xfrm>
            <a:off x="2438400" y="3965476"/>
            <a:ext cx="63500" cy="190500"/>
          </a:xfrm>
          <a:prstGeom prst="rect">
            <a:avLst/>
          </a:prstGeom>
          <a:solidFill>
            <a:srgbClr val="1C6E9C"/>
          </a:solidFill>
          <a:ln/>
        </p:spPr>
      </p:sp>
      <p:sp>
        <p:nvSpPr>
          <p:cNvPr id="38" name="Shape 36"/>
          <p:cNvSpPr/>
          <p:nvPr/>
        </p:nvSpPr>
        <p:spPr>
          <a:xfrm>
            <a:off x="2603500" y="3965476"/>
            <a:ext cx="260350" cy="190500"/>
          </a:xfrm>
          <a:prstGeom prst="rect">
            <a:avLst/>
          </a:prstGeom>
          <a:solidFill>
            <a:srgbClr val="9CC6DE"/>
          </a:solidFill>
          <a:ln/>
        </p:spPr>
      </p:sp>
      <p:sp>
        <p:nvSpPr>
          <p:cNvPr id="39" name="Text 37"/>
          <p:cNvSpPr/>
          <p:nvPr/>
        </p:nvSpPr>
        <p:spPr>
          <a:xfrm>
            <a:off x="2965450" y="3961705"/>
            <a:ext cx="525304"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4 + 17</a:t>
            </a:r>
            <a:endParaRPr lang="en-US" sz="1200" dirty="0"/>
          </a:p>
        </p:txBody>
      </p:sp>
      <p:sp>
        <p:nvSpPr>
          <p:cNvPr id="40" name="Text 38"/>
          <p:cNvSpPr/>
          <p:nvPr/>
        </p:nvSpPr>
        <p:spPr>
          <a:xfrm>
            <a:off x="762000" y="4223246"/>
            <a:ext cx="1574800"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FCVD</a:t>
            </a:r>
            <a:endParaRPr lang="en-US" sz="1200" dirty="0"/>
          </a:p>
        </p:txBody>
      </p:sp>
      <p:sp>
        <p:nvSpPr>
          <p:cNvPr id="41" name="Shape 39"/>
          <p:cNvSpPr/>
          <p:nvPr/>
        </p:nvSpPr>
        <p:spPr>
          <a:xfrm>
            <a:off x="2438400" y="4227016"/>
            <a:ext cx="196850" cy="190500"/>
          </a:xfrm>
          <a:prstGeom prst="rect">
            <a:avLst/>
          </a:prstGeom>
          <a:solidFill>
            <a:srgbClr val="1C6E9C"/>
          </a:solidFill>
          <a:ln/>
        </p:spPr>
      </p:sp>
      <p:sp>
        <p:nvSpPr>
          <p:cNvPr id="42" name="Shape 40"/>
          <p:cNvSpPr/>
          <p:nvPr/>
        </p:nvSpPr>
        <p:spPr>
          <a:xfrm>
            <a:off x="2736850" y="4227016"/>
            <a:ext cx="107950" cy="190500"/>
          </a:xfrm>
          <a:prstGeom prst="rect">
            <a:avLst/>
          </a:prstGeom>
          <a:solidFill>
            <a:srgbClr val="9CC6DE"/>
          </a:solidFill>
          <a:ln/>
        </p:spPr>
      </p:sp>
      <p:sp>
        <p:nvSpPr>
          <p:cNvPr id="43" name="Text 41"/>
          <p:cNvSpPr/>
          <p:nvPr/>
        </p:nvSpPr>
        <p:spPr>
          <a:xfrm>
            <a:off x="2946400" y="4223246"/>
            <a:ext cx="525304"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13 + 7</a:t>
            </a:r>
            <a:endParaRPr lang="en-US" sz="1200" dirty="0"/>
          </a:p>
        </p:txBody>
      </p:sp>
      <p:sp>
        <p:nvSpPr>
          <p:cNvPr id="44" name="Text 42"/>
          <p:cNvSpPr/>
          <p:nvPr/>
        </p:nvSpPr>
        <p:spPr>
          <a:xfrm>
            <a:off x="2438400" y="4535587"/>
            <a:ext cx="544169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85"/>
                </a:solidFill>
                <a:latin typeface="IBM Plex Sans" pitchFamily="34" charset="0"/>
                <a:ea typeface="IBM Plex Sans" pitchFamily="34" charset="-122"/>
                <a:cs typeface="IBM Plex Sans" pitchFamily="34" charset="-120"/>
              </a:rPr>
              <a:t>7 autres OA : 15 équipes ou moins chacun</a:t>
            </a:r>
            <a:endParaRPr lang="en-US" sz="1200" dirty="0"/>
          </a:p>
        </p:txBody>
      </p:sp>
      <p:sp>
        <p:nvSpPr>
          <p:cNvPr id="45" name="Shape 43"/>
          <p:cNvSpPr/>
          <p:nvPr/>
        </p:nvSpPr>
        <p:spPr>
          <a:xfrm>
            <a:off x="8077200" y="1803301"/>
            <a:ext cx="3302000" cy="1452761"/>
          </a:xfrm>
          <a:prstGeom prst="roundRect">
            <a:avLst>
              <a:gd name="adj" fmla="val 6994"/>
            </a:avLst>
          </a:prstGeom>
          <a:solidFill>
            <a:srgbClr val="EAEFF2"/>
          </a:solidFill>
          <a:ln/>
        </p:spPr>
      </p:sp>
      <p:sp>
        <p:nvSpPr>
          <p:cNvPr id="46" name="Text 44"/>
          <p:cNvSpPr/>
          <p:nvPr/>
        </p:nvSpPr>
        <p:spPr>
          <a:xfrm>
            <a:off x="8280400" y="2006501"/>
            <a:ext cx="2982468" cy="594320"/>
          </a:xfrm>
          <a:prstGeom prst="rect">
            <a:avLst/>
          </a:prstGeom>
          <a:noFill/>
          <a:ln/>
        </p:spPr>
        <p:txBody>
          <a:bodyPr wrap="square" lIns="0" tIns="0" rIns="0" bIns="0" rtlCol="0" anchor="t">
            <a:normAutofit/>
          </a:bodyPr>
          <a:lstStyle/>
          <a:p>
            <a:pPr algn="l" indent="0" marL="0">
              <a:lnSpc>
                <a:spcPts val="4480"/>
              </a:lnSpc>
              <a:buNone/>
            </a:pPr>
            <a:r>
              <a:rPr lang="en-US" sz="3200" b="1" dirty="0">
                <a:solidFill>
                  <a:srgbClr val="1C6E9C"/>
                </a:solidFill>
                <a:latin typeface="Source Serif 4" pitchFamily="18" charset="0"/>
                <a:ea typeface="Source Serif 4" pitchFamily="18" charset="-122"/>
                <a:cs typeface="Source Serif 4" pitchFamily="18" charset="-120"/>
              </a:rPr>
              <a:t>16 %</a:t>
            </a:r>
            <a:endParaRPr lang="en-US" sz="3200" dirty="0"/>
          </a:p>
        </p:txBody>
      </p:sp>
      <p:sp>
        <p:nvSpPr>
          <p:cNvPr id="47" name="Text 45"/>
          <p:cNvSpPr/>
          <p:nvPr/>
        </p:nvSpPr>
        <p:spPr>
          <a:xfrm>
            <a:off x="8280400" y="2626221"/>
            <a:ext cx="2982468"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2E3D4C"/>
                </a:solidFill>
                <a:latin typeface="IBM Plex Sans" pitchFamily="34" charset="0"/>
                <a:ea typeface="IBM Plex Sans" pitchFamily="34" charset="-122"/>
                <a:cs typeface="IBM Plex Sans" pitchFamily="34" charset="-120"/>
              </a:rPr>
              <a:t>des 740 équipes du dispositif sont urologiques, pour 6 % des accrédités</a:t>
            </a:r>
            <a:endParaRPr lang="en-US" sz="1200" dirty="0"/>
          </a:p>
        </p:txBody>
      </p:sp>
      <p:sp>
        <p:nvSpPr>
          <p:cNvPr id="48" name="Shape 46"/>
          <p:cNvSpPr/>
          <p:nvPr/>
        </p:nvSpPr>
        <p:spPr>
          <a:xfrm>
            <a:off x="8077200" y="3408462"/>
            <a:ext cx="3302000" cy="1452761"/>
          </a:xfrm>
          <a:prstGeom prst="roundRect">
            <a:avLst>
              <a:gd name="adj" fmla="val 6994"/>
            </a:avLst>
          </a:prstGeom>
          <a:solidFill>
            <a:srgbClr val="EAEFF2"/>
          </a:solidFill>
          <a:ln/>
        </p:spPr>
      </p:sp>
      <p:sp>
        <p:nvSpPr>
          <p:cNvPr id="49" name="Text 47"/>
          <p:cNvSpPr/>
          <p:nvPr/>
        </p:nvSpPr>
        <p:spPr>
          <a:xfrm>
            <a:off x="8280400" y="3611662"/>
            <a:ext cx="2982468" cy="594320"/>
          </a:xfrm>
          <a:prstGeom prst="rect">
            <a:avLst/>
          </a:prstGeom>
          <a:noFill/>
          <a:ln/>
        </p:spPr>
        <p:txBody>
          <a:bodyPr wrap="square" lIns="0" tIns="0" rIns="0" bIns="0" rtlCol="0" anchor="t">
            <a:normAutofit/>
          </a:bodyPr>
          <a:lstStyle/>
          <a:p>
            <a:pPr algn="l" indent="0" marL="0">
              <a:lnSpc>
                <a:spcPts val="4480"/>
              </a:lnSpc>
              <a:buNone/>
            </a:pPr>
            <a:r>
              <a:rPr lang="en-US" sz="3200" b="1" dirty="0">
                <a:solidFill>
                  <a:srgbClr val="1C6E9C"/>
                </a:solidFill>
                <a:latin typeface="Source Serif 4" pitchFamily="18" charset="0"/>
                <a:ea typeface="Source Serif 4" pitchFamily="18" charset="-122"/>
                <a:cs typeface="Source Serif 4" pitchFamily="18" charset="-120"/>
              </a:rPr>
              <a:t>≈ 86 %</a:t>
            </a:r>
            <a:endParaRPr lang="en-US" sz="3200" dirty="0"/>
          </a:p>
        </p:txBody>
      </p:sp>
      <p:sp>
        <p:nvSpPr>
          <p:cNvPr id="50" name="Text 48"/>
          <p:cNvSpPr/>
          <p:nvPr/>
        </p:nvSpPr>
        <p:spPr>
          <a:xfrm>
            <a:off x="8280400" y="4231382"/>
            <a:ext cx="2982468"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2E3D4C"/>
                </a:solidFill>
                <a:latin typeface="IBM Plex Sans" pitchFamily="34" charset="0"/>
                <a:ea typeface="IBM Plex Sans" pitchFamily="34" charset="-122"/>
                <a:cs typeface="IBM Plex Sans" pitchFamily="34" charset="-120"/>
              </a:rPr>
              <a:t>des urologues actifs exercent en équipe (588 / 686), contre 52 % tous OA</a:t>
            </a:r>
            <a:endParaRPr lang="en-US" sz="1200" dirty="0"/>
          </a:p>
        </p:txBody>
      </p:sp>
      <p:sp>
        <p:nvSpPr>
          <p:cNvPr id="51" name="Text 49"/>
          <p:cNvSpPr/>
          <p:nvPr/>
        </p:nvSpPr>
        <p:spPr>
          <a:xfrm>
            <a:off x="8077200" y="5013623"/>
            <a:ext cx="3401060"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2E3D4C"/>
                </a:solidFill>
                <a:latin typeface="IBM Plex Sans" pitchFamily="34" charset="0"/>
                <a:ea typeface="IBM Plex Sans" pitchFamily="34" charset="-122"/>
                <a:cs typeface="IBM Plex Sans" pitchFamily="34" charset="-120"/>
              </a:rPr>
              <a:t>Environ 1/3 des équipes sont hospitalières ou hospitalo-universitaires ; lancement d’équipes pluridisciplinaires.</a:t>
            </a:r>
            <a:endParaRPr lang="en-US" sz="1200" dirty="0"/>
          </a:p>
        </p:txBody>
      </p:sp>
      <p:sp>
        <p:nvSpPr>
          <p:cNvPr id="52" name="Text 50"/>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85"/>
                </a:solidFill>
                <a:latin typeface="IBM Plex Sans" pitchFamily="34" charset="0"/>
                <a:ea typeface="IBM Plex Sans" pitchFamily="34" charset="-122"/>
                <a:cs typeface="IBM Plex Sans" pitchFamily="34" charset="-120"/>
              </a:rPr>
              <a:t>Équipes accréditées + engagées par OA au 31/12/2025 · Source : HAS, rapport d’activité 2023-2025 des OA</a:t>
            </a:r>
            <a:endParaRPr lang="en-US" sz="1200" dirty="0"/>
          </a:p>
        </p:txBody>
      </p:sp>
      <p:sp>
        <p:nvSpPr>
          <p:cNvPr id="53" name="Text 51"/>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B7785"/>
                </a:solidFill>
                <a:latin typeface="IBM Plex Sans" pitchFamily="34" charset="0"/>
                <a:ea typeface="IBM Plex Sans" pitchFamily="34" charset="-122"/>
                <a:cs typeface="IBM Plex Sans" pitchFamily="34" charset="-120"/>
              </a:rPr>
              <a:t>7 / 21</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6F4E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1C6E9C"/>
                </a:solidFill>
                <a:latin typeface="IBM Plex Sans" pitchFamily="34" charset="0"/>
                <a:ea typeface="IBM Plex Sans" pitchFamily="34" charset="-122"/>
                <a:cs typeface="IBM Plex Sans" pitchFamily="34" charset="-120"/>
              </a:rPr>
              <a:t>PROFIL DES UROLOGUES ACTIFS</a:t>
            </a:r>
            <a:endParaRPr lang="en-US" sz="1200" dirty="0"/>
          </a:p>
        </p:txBody>
      </p:sp>
      <p:sp>
        <p:nvSpPr>
          <p:cNvPr id="3" name="Text 1"/>
          <p:cNvSpPr/>
          <p:nvPr>
            <p:ph type="title"/>
          </p:nvPr>
        </p:nvSpPr>
        <p:spPr>
          <a:xfrm>
            <a:off x="812800" y="1102320"/>
            <a:ext cx="10883392" cy="47238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83C"/>
                </a:solidFill>
                <a:latin typeface="Source Serif 4" pitchFamily="18" charset="0"/>
                <a:ea typeface="Source Serif 4" pitchFamily="18" charset="-122"/>
                <a:cs typeface="Source Serif 4" pitchFamily="18" charset="-120"/>
              </a:rPr>
              <a:t>Une population plus jeune, mais peu féminisée</a:t>
            </a:r>
            <a:endParaRPr lang="en-US" sz="3200" dirty="0"/>
          </a:p>
        </p:txBody>
      </p:sp>
      <p:sp>
        <p:nvSpPr>
          <p:cNvPr id="4" name="Text 2"/>
          <p:cNvSpPr/>
          <p:nvPr/>
        </p:nvSpPr>
        <p:spPr>
          <a:xfrm>
            <a:off x="812800" y="1854101"/>
            <a:ext cx="10883392"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283C"/>
                </a:solidFill>
                <a:latin typeface="IBM Plex Sans" pitchFamily="34" charset="0"/>
                <a:ea typeface="IBM Plex Sans" pitchFamily="34" charset="-122"/>
                <a:cs typeface="IBM Plex Sans" pitchFamily="34" charset="-120"/>
              </a:rPr>
              <a:t>Répartition par âge des médecins actifs (2025)</a:t>
            </a:r>
            <a:endParaRPr lang="en-US" sz="1500" dirty="0"/>
          </a:p>
        </p:txBody>
      </p:sp>
      <p:sp>
        <p:nvSpPr>
          <p:cNvPr id="5" name="Shape 3"/>
          <p:cNvSpPr/>
          <p:nvPr/>
        </p:nvSpPr>
        <p:spPr>
          <a:xfrm>
            <a:off x="812800" y="2240161"/>
            <a:ext cx="152400" cy="152400"/>
          </a:xfrm>
          <a:prstGeom prst="rect">
            <a:avLst/>
          </a:prstGeom>
          <a:solidFill>
            <a:srgbClr val="1C6E9C"/>
          </a:solidFill>
          <a:ln/>
        </p:spPr>
      </p:sp>
      <p:sp>
        <p:nvSpPr>
          <p:cNvPr id="6" name="Text 4"/>
          <p:cNvSpPr/>
          <p:nvPr/>
        </p:nvSpPr>
        <p:spPr>
          <a:xfrm>
            <a:off x="1028700" y="2209701"/>
            <a:ext cx="84570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25-45 ans</a:t>
            </a:r>
            <a:endParaRPr lang="en-US" sz="1200" dirty="0"/>
          </a:p>
        </p:txBody>
      </p:sp>
      <p:sp>
        <p:nvSpPr>
          <p:cNvPr id="7" name="Shape 5"/>
          <p:cNvSpPr/>
          <p:nvPr/>
        </p:nvSpPr>
        <p:spPr>
          <a:xfrm>
            <a:off x="1911251" y="2240161"/>
            <a:ext cx="152400" cy="152400"/>
          </a:xfrm>
          <a:prstGeom prst="rect">
            <a:avLst/>
          </a:prstGeom>
          <a:solidFill>
            <a:srgbClr val="9CC6DE"/>
          </a:solidFill>
          <a:ln/>
        </p:spPr>
      </p:sp>
      <p:sp>
        <p:nvSpPr>
          <p:cNvPr id="8" name="Text 6"/>
          <p:cNvSpPr/>
          <p:nvPr/>
        </p:nvSpPr>
        <p:spPr>
          <a:xfrm>
            <a:off x="2127151" y="2209701"/>
            <a:ext cx="84570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46-60 ans</a:t>
            </a:r>
            <a:endParaRPr lang="en-US" sz="1200" dirty="0"/>
          </a:p>
        </p:txBody>
      </p:sp>
      <p:sp>
        <p:nvSpPr>
          <p:cNvPr id="9" name="Shape 7"/>
          <p:cNvSpPr/>
          <p:nvPr/>
        </p:nvSpPr>
        <p:spPr>
          <a:xfrm>
            <a:off x="3009702" y="2240161"/>
            <a:ext cx="152400" cy="152400"/>
          </a:xfrm>
          <a:prstGeom prst="rect">
            <a:avLst/>
          </a:prstGeom>
          <a:solidFill>
            <a:srgbClr val="E8C9A8"/>
          </a:solidFill>
          <a:ln/>
        </p:spPr>
      </p:sp>
      <p:sp>
        <p:nvSpPr>
          <p:cNvPr id="10" name="Text 8"/>
          <p:cNvSpPr/>
          <p:nvPr/>
        </p:nvSpPr>
        <p:spPr>
          <a:xfrm>
            <a:off x="3225602" y="2209701"/>
            <a:ext cx="115288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61 ans et plus</a:t>
            </a:r>
            <a:endParaRPr lang="en-US" sz="1200" dirty="0"/>
          </a:p>
        </p:txBody>
      </p:sp>
      <p:sp>
        <p:nvSpPr>
          <p:cNvPr id="11" name="Text 9"/>
          <p:cNvSpPr/>
          <p:nvPr/>
        </p:nvSpPr>
        <p:spPr>
          <a:xfrm>
            <a:off x="812800" y="2621161"/>
            <a:ext cx="144780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1C6E9C"/>
                </a:solidFill>
                <a:latin typeface="IBM Plex Sans" pitchFamily="34" charset="0"/>
                <a:ea typeface="IBM Plex Sans" pitchFamily="34" charset="-122"/>
                <a:cs typeface="IBM Plex Sans" pitchFamily="34" charset="-120"/>
              </a:rPr>
              <a:t>AFU (682)</a:t>
            </a:r>
            <a:endParaRPr lang="en-US" sz="1200" dirty="0"/>
          </a:p>
        </p:txBody>
      </p:sp>
      <p:sp>
        <p:nvSpPr>
          <p:cNvPr id="12" name="Text 10"/>
          <p:cNvSpPr/>
          <p:nvPr/>
        </p:nvSpPr>
        <p:spPr>
          <a:xfrm>
            <a:off x="2362200" y="2550021"/>
            <a:ext cx="3879850" cy="355600"/>
          </a:xfrm>
          <a:prstGeom prst="rect">
            <a:avLst/>
          </a:prstGeom>
          <a:solidFill>
            <a:srgbClr val="1C6E9C"/>
          </a:solidFill>
          <a:ln/>
        </p:spPr>
        <p:txBody>
          <a:bodyPr wrap="square" lIns="101600" tIns="0" rIns="101600" bIns="0" rtlCol="0" anchor="ctr">
            <a:normAutofit/>
          </a:bodyPr>
          <a:lstStyle/>
          <a:p>
            <a:pPr algn="l" indent="0" marL="0">
              <a:lnSpc>
                <a:spcPts val="1680"/>
              </a:lnSpc>
              <a:buNone/>
            </a:pPr>
            <a:r>
              <a:rPr lang="en-US" sz="1200" b="1" dirty="0">
                <a:solidFill>
                  <a:srgbClr val="F6F4EF"/>
                </a:solidFill>
                <a:latin typeface="IBM Plex Sans" pitchFamily="34" charset="0"/>
                <a:ea typeface="IBM Plex Sans" pitchFamily="34" charset="-122"/>
                <a:cs typeface="IBM Plex Sans" pitchFamily="34" charset="-120"/>
              </a:rPr>
              <a:t>51 %</a:t>
            </a:r>
            <a:endParaRPr lang="en-US" sz="1200" dirty="0"/>
          </a:p>
        </p:txBody>
      </p:sp>
      <p:sp>
        <p:nvSpPr>
          <p:cNvPr id="13" name="Text 11"/>
          <p:cNvSpPr/>
          <p:nvPr/>
        </p:nvSpPr>
        <p:spPr>
          <a:xfrm>
            <a:off x="6242050" y="2550021"/>
            <a:ext cx="2616200" cy="355600"/>
          </a:xfrm>
          <a:prstGeom prst="rect">
            <a:avLst/>
          </a:prstGeom>
          <a:solidFill>
            <a:srgbClr val="9CC6DE"/>
          </a:solidFill>
          <a:ln/>
        </p:spPr>
        <p:txBody>
          <a:bodyPr wrap="square" lIns="101600" tIns="0" rIns="101600" bIns="0" rtlCol="0" anchor="ctr">
            <a:normAutofit/>
          </a:bodyPr>
          <a:lstStyle/>
          <a:p>
            <a:pPr algn="l" indent="0" marL="0">
              <a:lnSpc>
                <a:spcPts val="1680"/>
              </a:lnSpc>
              <a:buNone/>
            </a:pPr>
            <a:r>
              <a:rPr lang="en-US" sz="1200" b="1" dirty="0">
                <a:solidFill>
                  <a:srgbClr val="14283C"/>
                </a:solidFill>
                <a:latin typeface="IBM Plex Sans" pitchFamily="34" charset="0"/>
                <a:ea typeface="IBM Plex Sans" pitchFamily="34" charset="-122"/>
                <a:cs typeface="IBM Plex Sans" pitchFamily="34" charset="-120"/>
              </a:rPr>
              <a:t>34 %</a:t>
            </a:r>
            <a:endParaRPr lang="en-US" sz="1200" dirty="0"/>
          </a:p>
        </p:txBody>
      </p:sp>
      <p:sp>
        <p:nvSpPr>
          <p:cNvPr id="14" name="Text 12"/>
          <p:cNvSpPr/>
          <p:nvPr/>
        </p:nvSpPr>
        <p:spPr>
          <a:xfrm>
            <a:off x="8858250" y="2550021"/>
            <a:ext cx="1123950" cy="355600"/>
          </a:xfrm>
          <a:prstGeom prst="rect">
            <a:avLst/>
          </a:prstGeom>
          <a:solidFill>
            <a:srgbClr val="E8C9A8"/>
          </a:solidFill>
          <a:ln/>
        </p:spPr>
        <p:txBody>
          <a:bodyPr wrap="square" lIns="101600" tIns="0" rIns="101600" bIns="0" rtlCol="0" anchor="ctr">
            <a:normAutofit/>
          </a:bodyPr>
          <a:lstStyle/>
          <a:p>
            <a:pPr algn="l" indent="0" marL="0">
              <a:lnSpc>
                <a:spcPts val="1680"/>
              </a:lnSpc>
              <a:buNone/>
            </a:pPr>
            <a:r>
              <a:rPr lang="en-US" sz="1200" b="1" dirty="0">
                <a:solidFill>
                  <a:srgbClr val="14283C"/>
                </a:solidFill>
                <a:latin typeface="IBM Plex Sans" pitchFamily="34" charset="0"/>
                <a:ea typeface="IBM Plex Sans" pitchFamily="34" charset="-122"/>
                <a:cs typeface="IBM Plex Sans" pitchFamily="34" charset="-120"/>
              </a:rPr>
              <a:t>15 %</a:t>
            </a:r>
            <a:endParaRPr lang="en-US" sz="1200" dirty="0"/>
          </a:p>
        </p:txBody>
      </p:sp>
      <p:sp>
        <p:nvSpPr>
          <p:cNvPr id="15" name="Text 13"/>
          <p:cNvSpPr/>
          <p:nvPr/>
        </p:nvSpPr>
        <p:spPr>
          <a:xfrm>
            <a:off x="812800" y="3103761"/>
            <a:ext cx="14478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B5866"/>
                </a:solidFill>
                <a:latin typeface="IBM Plex Sans" pitchFamily="34" charset="0"/>
                <a:ea typeface="IBM Plex Sans" pitchFamily="34" charset="-122"/>
                <a:cs typeface="IBM Plex Sans" pitchFamily="34" charset="-120"/>
              </a:rPr>
              <a:t>16 OA (11 150)</a:t>
            </a:r>
            <a:endParaRPr lang="en-US" sz="1200" dirty="0"/>
          </a:p>
        </p:txBody>
      </p:sp>
      <p:sp>
        <p:nvSpPr>
          <p:cNvPr id="16" name="Text 14"/>
          <p:cNvSpPr/>
          <p:nvPr/>
        </p:nvSpPr>
        <p:spPr>
          <a:xfrm>
            <a:off x="2362200" y="3032621"/>
            <a:ext cx="3403600" cy="355600"/>
          </a:xfrm>
          <a:prstGeom prst="rect">
            <a:avLst/>
          </a:prstGeom>
          <a:solidFill>
            <a:srgbClr val="1C6E9C"/>
          </a:solidFill>
          <a:ln/>
        </p:spPr>
        <p:txBody>
          <a:bodyPr wrap="square" lIns="101600" tIns="0" rIns="101600" bIns="0" rtlCol="0" anchor="ctr">
            <a:normAutofit/>
          </a:bodyPr>
          <a:lstStyle/>
          <a:p>
            <a:pPr algn="l" indent="0" marL="0">
              <a:lnSpc>
                <a:spcPts val="1680"/>
              </a:lnSpc>
              <a:buNone/>
            </a:pPr>
            <a:r>
              <a:rPr lang="en-US" sz="1200" b="1" dirty="0">
                <a:solidFill>
                  <a:srgbClr val="F6F4EF"/>
                </a:solidFill>
                <a:latin typeface="IBM Plex Sans" pitchFamily="34" charset="0"/>
                <a:ea typeface="IBM Plex Sans" pitchFamily="34" charset="-122"/>
                <a:cs typeface="IBM Plex Sans" pitchFamily="34" charset="-120"/>
              </a:rPr>
              <a:t>45 %</a:t>
            </a:r>
            <a:endParaRPr lang="en-US" sz="1200" dirty="0"/>
          </a:p>
        </p:txBody>
      </p:sp>
      <p:sp>
        <p:nvSpPr>
          <p:cNvPr id="17" name="Text 15"/>
          <p:cNvSpPr/>
          <p:nvPr/>
        </p:nvSpPr>
        <p:spPr>
          <a:xfrm>
            <a:off x="5765800" y="3032621"/>
            <a:ext cx="2990850" cy="355600"/>
          </a:xfrm>
          <a:prstGeom prst="rect">
            <a:avLst/>
          </a:prstGeom>
          <a:solidFill>
            <a:srgbClr val="9CC6DE"/>
          </a:solidFill>
          <a:ln/>
        </p:spPr>
        <p:txBody>
          <a:bodyPr wrap="square" lIns="101600" tIns="0" rIns="101600" bIns="0" rtlCol="0" anchor="ctr">
            <a:normAutofit/>
          </a:bodyPr>
          <a:lstStyle/>
          <a:p>
            <a:pPr algn="l" indent="0" marL="0">
              <a:lnSpc>
                <a:spcPts val="1680"/>
              </a:lnSpc>
              <a:buNone/>
            </a:pPr>
            <a:r>
              <a:rPr lang="en-US" sz="1200" b="1" dirty="0">
                <a:solidFill>
                  <a:srgbClr val="14283C"/>
                </a:solidFill>
                <a:latin typeface="IBM Plex Sans" pitchFamily="34" charset="0"/>
                <a:ea typeface="IBM Plex Sans" pitchFamily="34" charset="-122"/>
                <a:cs typeface="IBM Plex Sans" pitchFamily="34" charset="-120"/>
              </a:rPr>
              <a:t>39 %</a:t>
            </a:r>
            <a:endParaRPr lang="en-US" sz="1200" dirty="0"/>
          </a:p>
        </p:txBody>
      </p:sp>
      <p:sp>
        <p:nvSpPr>
          <p:cNvPr id="18" name="Text 16"/>
          <p:cNvSpPr/>
          <p:nvPr/>
        </p:nvSpPr>
        <p:spPr>
          <a:xfrm>
            <a:off x="8756650" y="3032621"/>
            <a:ext cx="1225550" cy="355600"/>
          </a:xfrm>
          <a:prstGeom prst="rect">
            <a:avLst/>
          </a:prstGeom>
          <a:solidFill>
            <a:srgbClr val="E8C9A8"/>
          </a:solidFill>
          <a:ln/>
        </p:spPr>
        <p:txBody>
          <a:bodyPr wrap="square" lIns="101600" tIns="0" rIns="101600" bIns="0" rtlCol="0" anchor="ctr">
            <a:normAutofit/>
          </a:bodyPr>
          <a:lstStyle/>
          <a:p>
            <a:pPr algn="l" indent="0" marL="0">
              <a:lnSpc>
                <a:spcPts val="1680"/>
              </a:lnSpc>
              <a:buNone/>
            </a:pPr>
            <a:r>
              <a:rPr lang="en-US" sz="1200" b="1" dirty="0">
                <a:solidFill>
                  <a:srgbClr val="14283C"/>
                </a:solidFill>
                <a:latin typeface="IBM Plex Sans" pitchFamily="34" charset="0"/>
                <a:ea typeface="IBM Plex Sans" pitchFamily="34" charset="-122"/>
                <a:cs typeface="IBM Plex Sans" pitchFamily="34" charset="-120"/>
              </a:rPr>
              <a:t>16 %</a:t>
            </a:r>
            <a:endParaRPr lang="en-US" sz="1200" dirty="0"/>
          </a:p>
        </p:txBody>
      </p:sp>
      <p:sp>
        <p:nvSpPr>
          <p:cNvPr id="19" name="Shape 17"/>
          <p:cNvSpPr/>
          <p:nvPr/>
        </p:nvSpPr>
        <p:spPr>
          <a:xfrm>
            <a:off x="812800" y="3693021"/>
            <a:ext cx="3403600" cy="1348680"/>
          </a:xfrm>
          <a:prstGeom prst="roundRect">
            <a:avLst>
              <a:gd name="adj" fmla="val 7533"/>
            </a:avLst>
          </a:prstGeom>
          <a:solidFill>
            <a:srgbClr val="EAEFF2"/>
          </a:solidFill>
          <a:ln/>
        </p:spPr>
      </p:sp>
      <p:sp>
        <p:nvSpPr>
          <p:cNvPr id="20" name="Text 18"/>
          <p:cNvSpPr/>
          <p:nvPr/>
        </p:nvSpPr>
        <p:spPr>
          <a:xfrm>
            <a:off x="1016000" y="3896221"/>
            <a:ext cx="3087116"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283C"/>
                </a:solidFill>
                <a:latin typeface="IBM Plex Sans" pitchFamily="34" charset="0"/>
                <a:ea typeface="IBM Plex Sans" pitchFamily="34" charset="-122"/>
                <a:cs typeface="IBM Plex Sans" pitchFamily="34" charset="-120"/>
              </a:rPr>
              <a:t>Jeunes urologues</a:t>
            </a:r>
            <a:endParaRPr lang="en-US" sz="1500" dirty="0"/>
          </a:p>
        </p:txBody>
      </p:sp>
      <p:sp>
        <p:nvSpPr>
          <p:cNvPr id="21" name="Text 19"/>
          <p:cNvSpPr/>
          <p:nvPr/>
        </p:nvSpPr>
        <p:spPr>
          <a:xfrm>
            <a:off x="1016000" y="4175621"/>
            <a:ext cx="3087116" cy="68828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2E3D4C"/>
                </a:solidFill>
                <a:latin typeface="IBM Plex Sans" pitchFamily="34" charset="0"/>
                <a:ea typeface="IBM Plex Sans" pitchFamily="34" charset="-122"/>
                <a:cs typeface="IBM Plex Sans" pitchFamily="34" charset="-120"/>
              </a:rPr>
              <a:t>Adhésion dès la formation initiale (lien AFUF) et meilleur maintien au moment de l’installation.</a:t>
            </a:r>
            <a:endParaRPr lang="en-US" sz="1200" dirty="0"/>
          </a:p>
        </p:txBody>
      </p:sp>
      <p:sp>
        <p:nvSpPr>
          <p:cNvPr id="22" name="Shape 20"/>
          <p:cNvSpPr/>
          <p:nvPr/>
        </p:nvSpPr>
        <p:spPr>
          <a:xfrm>
            <a:off x="4394200" y="3693021"/>
            <a:ext cx="3403600" cy="1348680"/>
          </a:xfrm>
          <a:prstGeom prst="roundRect">
            <a:avLst>
              <a:gd name="adj" fmla="val 7533"/>
            </a:avLst>
          </a:prstGeom>
          <a:solidFill>
            <a:srgbClr val="FBEBDD"/>
          </a:solidFill>
          <a:ln/>
        </p:spPr>
      </p:sp>
      <p:sp>
        <p:nvSpPr>
          <p:cNvPr id="23" name="Text 21"/>
          <p:cNvSpPr/>
          <p:nvPr/>
        </p:nvSpPr>
        <p:spPr>
          <a:xfrm>
            <a:off x="4597400" y="3896221"/>
            <a:ext cx="3087116"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283C"/>
                </a:solidFill>
                <a:latin typeface="IBM Plex Sans" pitchFamily="34" charset="0"/>
                <a:ea typeface="IBM Plex Sans" pitchFamily="34" charset="-122"/>
                <a:cs typeface="IBM Plex Sans" pitchFamily="34" charset="-120"/>
              </a:rPr>
              <a:t>Femmes : 13 % contre 29 %</a:t>
            </a:r>
            <a:endParaRPr lang="en-US" sz="1500" dirty="0"/>
          </a:p>
        </p:txBody>
      </p:sp>
      <p:sp>
        <p:nvSpPr>
          <p:cNvPr id="24" name="Text 22"/>
          <p:cNvSpPr/>
          <p:nvPr/>
        </p:nvSpPr>
        <p:spPr>
          <a:xfrm>
            <a:off x="4597400" y="4175621"/>
            <a:ext cx="3087116" cy="68828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2E3D4C"/>
                </a:solidFill>
                <a:latin typeface="IBM Plex Sans" pitchFamily="34" charset="0"/>
                <a:ea typeface="IBM Plex Sans" pitchFamily="34" charset="-122"/>
                <a:cs typeface="IBM Plex Sans" pitchFamily="34" charset="-120"/>
              </a:rPr>
              <a:t>92 femmes sur 686 actifs, reflet de la démographie de la spécialité ; 3e taux le plus bas des 16 OA.</a:t>
            </a:r>
            <a:endParaRPr lang="en-US" sz="1200" dirty="0"/>
          </a:p>
        </p:txBody>
      </p:sp>
      <p:sp>
        <p:nvSpPr>
          <p:cNvPr id="25" name="Shape 23"/>
          <p:cNvSpPr/>
          <p:nvPr/>
        </p:nvSpPr>
        <p:spPr>
          <a:xfrm>
            <a:off x="7975600" y="3693021"/>
            <a:ext cx="3403600" cy="1348680"/>
          </a:xfrm>
          <a:prstGeom prst="roundRect">
            <a:avLst>
              <a:gd name="adj" fmla="val 7533"/>
            </a:avLst>
          </a:prstGeom>
          <a:solidFill>
            <a:srgbClr val="EAEFF2"/>
          </a:solidFill>
          <a:ln/>
        </p:spPr>
      </p:sp>
      <p:sp>
        <p:nvSpPr>
          <p:cNvPr id="26" name="Text 24"/>
          <p:cNvSpPr/>
          <p:nvPr/>
        </p:nvSpPr>
        <p:spPr>
          <a:xfrm>
            <a:off x="8178800" y="3896221"/>
            <a:ext cx="3087116"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283C"/>
                </a:solidFill>
                <a:latin typeface="IBM Plex Sans" pitchFamily="34" charset="0"/>
                <a:ea typeface="IBM Plex Sans" pitchFamily="34" charset="-122"/>
                <a:cs typeface="IBM Plex Sans" pitchFamily="34" charset="-120"/>
              </a:rPr>
              <a:t>Secteur public</a:t>
            </a:r>
            <a:endParaRPr lang="en-US" sz="1500" dirty="0"/>
          </a:p>
        </p:txBody>
      </p:sp>
      <p:sp>
        <p:nvSpPr>
          <p:cNvPr id="27" name="Text 25"/>
          <p:cNvSpPr/>
          <p:nvPr/>
        </p:nvSpPr>
        <p:spPr>
          <a:xfrm>
            <a:off x="8178800" y="4175621"/>
            <a:ext cx="3087116" cy="68828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2E3D4C"/>
                </a:solidFill>
                <a:latin typeface="IBM Plex Sans" pitchFamily="34" charset="0"/>
                <a:ea typeface="IBM Plex Sans" pitchFamily="34" charset="-122"/>
                <a:cs typeface="IBM Plex Sans" pitchFamily="34" charset="-120"/>
              </a:rPr>
              <a:t>Environ 1/3 des équipes AFU sont hospitalières ou HU ; au national, 50 % des engagés 2025 sont salariés.</a:t>
            </a:r>
            <a:endParaRPr lang="en-US" sz="1200" dirty="0"/>
          </a:p>
        </p:txBody>
      </p:sp>
      <p:sp>
        <p:nvSpPr>
          <p:cNvPr id="28" name="Text 26"/>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85"/>
                </a:solidFill>
                <a:latin typeface="IBM Plex Sans" pitchFamily="34" charset="0"/>
                <a:ea typeface="IBM Plex Sans" pitchFamily="34" charset="-122"/>
                <a:cs typeface="IBM Plex Sans" pitchFamily="34" charset="-120"/>
              </a:rPr>
              <a:t>Source : HAS, rapport d’activité 2023-2025 des OA · pourcentages calculés</a:t>
            </a:r>
            <a:endParaRPr lang="en-US" sz="1200" dirty="0"/>
          </a:p>
        </p:txBody>
      </p:sp>
      <p:sp>
        <p:nvSpPr>
          <p:cNvPr id="29" name="Text 27"/>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B7785"/>
                </a:solidFill>
                <a:latin typeface="IBM Plex Sans" pitchFamily="34" charset="0"/>
                <a:ea typeface="IBM Plex Sans" pitchFamily="34" charset="-122"/>
                <a:cs typeface="IBM Plex Sans" pitchFamily="34" charset="-120"/>
              </a:rPr>
              <a:t>8 / 21</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6F4EF"/>
        </a:solidFill>
      </p:bgPr>
    </p:bg>
    <p:spTree>
      <p:nvGrpSpPr>
        <p:cNvPr id="1" name=""/>
        <p:cNvGrpSpPr/>
        <p:nvPr/>
      </p:nvGrpSpPr>
      <p:grpSpPr>
        <a:xfrm>
          <a:off x="0" y="0"/>
          <a:ext cx="0" cy="0"/>
          <a:chOff x="0" y="0"/>
          <a:chExt cx="0" cy="0"/>
        </a:xfrm>
      </p:grpSpPr>
      <p:sp>
        <p:nvSpPr>
          <p:cNvPr id="2" name="Text 0"/>
          <p:cNvSpPr/>
          <p:nvPr/>
        </p:nvSpPr>
        <p:spPr>
          <a:xfrm>
            <a:off x="812800" y="812800"/>
            <a:ext cx="10883392" cy="219869"/>
          </a:xfrm>
          <a:prstGeom prst="rect">
            <a:avLst/>
          </a:prstGeom>
          <a:noFill/>
          <a:ln/>
        </p:spPr>
        <p:txBody>
          <a:bodyPr wrap="square" lIns="0" tIns="0" rIns="0" bIns="0" rtlCol="0" anchor="t">
            <a:normAutofit/>
          </a:bodyPr>
          <a:lstStyle/>
          <a:p>
            <a:pPr algn="l" indent="0" marL="0">
              <a:lnSpc>
                <a:spcPts val="1570"/>
              </a:lnSpc>
              <a:buNone/>
            </a:pPr>
            <a:r>
              <a:rPr lang="en-US" sz="1121" b="1" spc="150" kern="0" dirty="0">
                <a:solidFill>
                  <a:srgbClr val="1C6E9C"/>
                </a:solidFill>
                <a:latin typeface="IBM Plex Sans" pitchFamily="34" charset="0"/>
                <a:ea typeface="IBM Plex Sans" pitchFamily="34" charset="-122"/>
                <a:cs typeface="IBM Plex Sans" pitchFamily="34" charset="-120"/>
              </a:rPr>
              <a:t>ÉVÈNEMENTS INDÉSIRABLES ASSOCIÉS AUX SOINS</a:t>
            </a:r>
            <a:endParaRPr lang="en-US" sz="1121" dirty="0"/>
          </a:p>
        </p:txBody>
      </p:sp>
      <p:sp>
        <p:nvSpPr>
          <p:cNvPr id="3" name="Text 1"/>
          <p:cNvSpPr/>
          <p:nvPr>
            <p:ph type="title"/>
          </p:nvPr>
        </p:nvSpPr>
        <p:spPr>
          <a:xfrm>
            <a:off x="812800" y="1083469"/>
            <a:ext cx="10883392" cy="432792"/>
          </a:xfrm>
          <a:prstGeom prst="rect">
            <a:avLst/>
          </a:prstGeom>
          <a:noFill/>
          <a:ln/>
        </p:spPr>
        <p:txBody>
          <a:bodyPr wrap="square" lIns="0" tIns="0" rIns="0" bIns="0" rtlCol="0" anchor="t">
            <a:normAutofit/>
          </a:bodyPr>
          <a:lstStyle/>
          <a:p>
            <a:pPr algn="l" indent="0" marL="0">
              <a:lnSpc>
                <a:spcPts val="3223"/>
              </a:lnSpc>
              <a:buNone/>
            </a:pPr>
            <a:r>
              <a:rPr lang="en-US" sz="2930" b="1" i="0" dirty="0">
                <a:solidFill>
                  <a:srgbClr val="14283C"/>
                </a:solidFill>
                <a:latin typeface="Source Serif 4" pitchFamily="18" charset="0"/>
                <a:ea typeface="Source Serif 4" pitchFamily="18" charset="-122"/>
                <a:cs typeface="Source Serif 4" pitchFamily="18" charset="-120"/>
              </a:rPr>
              <a:t>507 EIAS acceptés en 2025</a:t>
            </a:r>
            <a:endParaRPr lang="en-US" sz="2930" dirty="0"/>
          </a:p>
        </p:txBody>
      </p:sp>
      <p:sp>
        <p:nvSpPr>
          <p:cNvPr id="4" name="Shape 2"/>
          <p:cNvSpPr/>
          <p:nvPr/>
        </p:nvSpPr>
        <p:spPr>
          <a:xfrm>
            <a:off x="812800" y="1744861"/>
            <a:ext cx="3175000" cy="1239441"/>
          </a:xfrm>
          <a:prstGeom prst="roundRect">
            <a:avLst>
              <a:gd name="adj" fmla="val 8197"/>
            </a:avLst>
          </a:prstGeom>
          <a:solidFill>
            <a:srgbClr val="EAEFF2"/>
          </a:solidFill>
          <a:ln/>
        </p:spPr>
      </p:sp>
      <p:sp>
        <p:nvSpPr>
          <p:cNvPr id="5" name="Text 3"/>
          <p:cNvSpPr/>
          <p:nvPr/>
        </p:nvSpPr>
        <p:spPr>
          <a:xfrm>
            <a:off x="1016000" y="1948061"/>
            <a:ext cx="2851658" cy="594320"/>
          </a:xfrm>
          <a:prstGeom prst="rect">
            <a:avLst/>
          </a:prstGeom>
          <a:noFill/>
          <a:ln/>
        </p:spPr>
        <p:txBody>
          <a:bodyPr wrap="square" lIns="0" tIns="0" rIns="0" bIns="0" rtlCol="0" anchor="t">
            <a:normAutofit/>
          </a:bodyPr>
          <a:lstStyle/>
          <a:p>
            <a:pPr algn="l" indent="0" marL="0">
              <a:lnSpc>
                <a:spcPts val="4480"/>
              </a:lnSpc>
              <a:buNone/>
            </a:pPr>
            <a:r>
              <a:rPr lang="en-US" sz="3200" b="1" dirty="0">
                <a:solidFill>
                  <a:srgbClr val="1C6E9C"/>
                </a:solidFill>
                <a:latin typeface="Source Serif 4" pitchFamily="18" charset="0"/>
                <a:ea typeface="Source Serif 4" pitchFamily="18" charset="-122"/>
                <a:cs typeface="Source Serif 4" pitchFamily="18" charset="-120"/>
              </a:rPr>
              <a:t>4,9 %</a:t>
            </a:r>
            <a:endParaRPr lang="en-US" sz="3200" dirty="0"/>
          </a:p>
        </p:txBody>
      </p:sp>
      <p:sp>
        <p:nvSpPr>
          <p:cNvPr id="6" name="Text 4"/>
          <p:cNvSpPr/>
          <p:nvPr/>
        </p:nvSpPr>
        <p:spPr>
          <a:xfrm>
            <a:off x="1016000" y="2567781"/>
            <a:ext cx="2851658"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2E3D4C"/>
                </a:solidFill>
                <a:latin typeface="IBM Plex Sans" pitchFamily="34" charset="0"/>
                <a:ea typeface="IBM Plex Sans" pitchFamily="34" charset="-122"/>
                <a:cs typeface="IBM Plex Sans" pitchFamily="34" charset="-120"/>
              </a:rPr>
              <a:t>des 10 324 EIAS acceptés en 2025</a:t>
            </a:r>
            <a:endParaRPr lang="en-US" sz="1200" dirty="0"/>
          </a:p>
        </p:txBody>
      </p:sp>
      <p:sp>
        <p:nvSpPr>
          <p:cNvPr id="7" name="Shape 5"/>
          <p:cNvSpPr/>
          <p:nvPr/>
        </p:nvSpPr>
        <p:spPr>
          <a:xfrm>
            <a:off x="812800" y="3136702"/>
            <a:ext cx="3175000" cy="1452761"/>
          </a:xfrm>
          <a:prstGeom prst="roundRect">
            <a:avLst>
              <a:gd name="adj" fmla="val 6994"/>
            </a:avLst>
          </a:prstGeom>
          <a:solidFill>
            <a:srgbClr val="EAEFF2"/>
          </a:solidFill>
          <a:ln/>
        </p:spPr>
      </p:sp>
      <p:sp>
        <p:nvSpPr>
          <p:cNvPr id="8" name="Text 6"/>
          <p:cNvSpPr/>
          <p:nvPr/>
        </p:nvSpPr>
        <p:spPr>
          <a:xfrm>
            <a:off x="1016000" y="3339902"/>
            <a:ext cx="2851658" cy="594320"/>
          </a:xfrm>
          <a:prstGeom prst="rect">
            <a:avLst/>
          </a:prstGeom>
          <a:noFill/>
          <a:ln/>
        </p:spPr>
        <p:txBody>
          <a:bodyPr wrap="square" lIns="0" tIns="0" rIns="0" bIns="0" rtlCol="0" anchor="t">
            <a:normAutofit/>
          </a:bodyPr>
          <a:lstStyle/>
          <a:p>
            <a:pPr algn="l" indent="0" marL="0">
              <a:lnSpc>
                <a:spcPts val="4480"/>
              </a:lnSpc>
              <a:buNone/>
            </a:pPr>
            <a:r>
              <a:rPr lang="en-US" sz="3200" b="1" dirty="0">
                <a:solidFill>
                  <a:srgbClr val="1C6E9C"/>
                </a:solidFill>
                <a:latin typeface="Source Serif 4" pitchFamily="18" charset="0"/>
                <a:ea typeface="Source Serif 4" pitchFamily="18" charset="-122"/>
                <a:cs typeface="Source Serif 4" pitchFamily="18" charset="-120"/>
              </a:rPr>
              <a:t>10 231</a:t>
            </a:r>
            <a:endParaRPr lang="en-US" sz="3200" dirty="0"/>
          </a:p>
        </p:txBody>
      </p:sp>
      <p:sp>
        <p:nvSpPr>
          <p:cNvPr id="9" name="Text 7"/>
          <p:cNvSpPr/>
          <p:nvPr/>
        </p:nvSpPr>
        <p:spPr>
          <a:xfrm>
            <a:off x="1016000" y="3959622"/>
            <a:ext cx="2851658"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2E3D4C"/>
                </a:solidFill>
                <a:latin typeface="IBM Plex Sans" pitchFamily="34" charset="0"/>
                <a:ea typeface="IBM Plex Sans" pitchFamily="34" charset="-122"/>
                <a:cs typeface="IBM Plex Sans" pitchFamily="34" charset="-120"/>
              </a:rPr>
              <a:t>EIAS urologiques cumulés, 5,8 % de la base REX nationale</a:t>
            </a:r>
            <a:endParaRPr lang="en-US" sz="1200" dirty="0"/>
          </a:p>
        </p:txBody>
      </p:sp>
      <p:sp>
        <p:nvSpPr>
          <p:cNvPr id="10" name="Shape 8"/>
          <p:cNvSpPr/>
          <p:nvPr/>
        </p:nvSpPr>
        <p:spPr>
          <a:xfrm>
            <a:off x="812800" y="4741863"/>
            <a:ext cx="3175000" cy="1452761"/>
          </a:xfrm>
          <a:prstGeom prst="roundRect">
            <a:avLst>
              <a:gd name="adj" fmla="val 6994"/>
            </a:avLst>
          </a:prstGeom>
          <a:solidFill>
            <a:srgbClr val="EAEFF2"/>
          </a:solidFill>
          <a:ln/>
        </p:spPr>
      </p:sp>
      <p:sp>
        <p:nvSpPr>
          <p:cNvPr id="11" name="Text 9"/>
          <p:cNvSpPr/>
          <p:nvPr/>
        </p:nvSpPr>
        <p:spPr>
          <a:xfrm>
            <a:off x="1016000" y="4945063"/>
            <a:ext cx="2851658" cy="594320"/>
          </a:xfrm>
          <a:prstGeom prst="rect">
            <a:avLst/>
          </a:prstGeom>
          <a:noFill/>
          <a:ln/>
        </p:spPr>
        <p:txBody>
          <a:bodyPr wrap="square" lIns="0" tIns="0" rIns="0" bIns="0" rtlCol="0" anchor="t">
            <a:normAutofit/>
          </a:bodyPr>
          <a:lstStyle/>
          <a:p>
            <a:pPr algn="l" indent="0" marL="0">
              <a:lnSpc>
                <a:spcPts val="4480"/>
              </a:lnSpc>
              <a:buNone/>
            </a:pPr>
            <a:r>
              <a:rPr lang="en-US" sz="3200" b="1" dirty="0">
                <a:solidFill>
                  <a:srgbClr val="1C6E9C"/>
                </a:solidFill>
                <a:latin typeface="Source Serif 4" pitchFamily="18" charset="0"/>
                <a:ea typeface="Source Serif 4" pitchFamily="18" charset="-122"/>
                <a:cs typeface="Source Serif 4" pitchFamily="18" charset="-120"/>
              </a:rPr>
              <a:t>81 %</a:t>
            </a:r>
            <a:endParaRPr lang="en-US" sz="3200" dirty="0"/>
          </a:p>
        </p:txBody>
      </p:sp>
      <p:sp>
        <p:nvSpPr>
          <p:cNvPr id="12" name="Text 10"/>
          <p:cNvSpPr/>
          <p:nvPr/>
        </p:nvSpPr>
        <p:spPr>
          <a:xfrm>
            <a:off x="1016000" y="5564783"/>
            <a:ext cx="2851658"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2E3D4C"/>
                </a:solidFill>
                <a:latin typeface="IBM Plex Sans" pitchFamily="34" charset="0"/>
                <a:ea typeface="IBM Plex Sans" pitchFamily="34" charset="-122"/>
                <a:cs typeface="IBM Plex Sans" pitchFamily="34" charset="-120"/>
              </a:rPr>
              <a:t>traités en 30 jours ou moins (médiane des OA : 83 %)</a:t>
            </a:r>
            <a:endParaRPr lang="en-US" sz="1200" dirty="0"/>
          </a:p>
        </p:txBody>
      </p:sp>
      <p:sp>
        <p:nvSpPr>
          <p:cNvPr id="13" name="Text 11"/>
          <p:cNvSpPr/>
          <p:nvPr/>
        </p:nvSpPr>
        <p:spPr>
          <a:xfrm>
            <a:off x="4343400" y="1744861"/>
            <a:ext cx="7246874"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283C"/>
                </a:solidFill>
                <a:latin typeface="IBM Plex Sans" pitchFamily="34" charset="0"/>
                <a:ea typeface="IBM Plex Sans" pitchFamily="34" charset="-122"/>
                <a:cs typeface="IBM Plex Sans" pitchFamily="34" charset="-120"/>
              </a:rPr>
              <a:t>EIAS acceptés par médecin actif, 2025</a:t>
            </a:r>
            <a:endParaRPr lang="en-US" sz="1500" dirty="0"/>
          </a:p>
        </p:txBody>
      </p:sp>
      <p:sp>
        <p:nvSpPr>
          <p:cNvPr id="14" name="Text 12"/>
          <p:cNvSpPr/>
          <p:nvPr/>
        </p:nvSpPr>
        <p:spPr>
          <a:xfrm>
            <a:off x="4292600" y="2075061"/>
            <a:ext cx="1447800"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FCVD</a:t>
            </a:r>
            <a:endParaRPr lang="en-US" sz="1200" dirty="0"/>
          </a:p>
        </p:txBody>
      </p:sp>
      <p:sp>
        <p:nvSpPr>
          <p:cNvPr id="15" name="Shape 13"/>
          <p:cNvSpPr/>
          <p:nvPr/>
        </p:nvSpPr>
        <p:spPr>
          <a:xfrm>
            <a:off x="5842000" y="2097881"/>
            <a:ext cx="3556000" cy="152400"/>
          </a:xfrm>
          <a:prstGeom prst="rect">
            <a:avLst/>
          </a:prstGeom>
          <a:solidFill>
            <a:srgbClr val="B9C3CC"/>
          </a:solidFill>
          <a:ln/>
        </p:spPr>
      </p:sp>
      <p:sp>
        <p:nvSpPr>
          <p:cNvPr id="16" name="Text 14"/>
          <p:cNvSpPr/>
          <p:nvPr/>
        </p:nvSpPr>
        <p:spPr>
          <a:xfrm>
            <a:off x="9499600" y="2075061"/>
            <a:ext cx="378976"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2,63</a:t>
            </a:r>
            <a:endParaRPr lang="en-US" sz="1200" dirty="0"/>
          </a:p>
        </p:txBody>
      </p:sp>
      <p:sp>
        <p:nvSpPr>
          <p:cNvPr id="17" name="Text 15"/>
          <p:cNvSpPr/>
          <p:nvPr/>
        </p:nvSpPr>
        <p:spPr>
          <a:xfrm>
            <a:off x="4292600" y="2298502"/>
            <a:ext cx="1447800"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Vascurisq</a:t>
            </a:r>
            <a:endParaRPr lang="en-US" sz="1200" dirty="0"/>
          </a:p>
        </p:txBody>
      </p:sp>
      <p:sp>
        <p:nvSpPr>
          <p:cNvPr id="18" name="Shape 16"/>
          <p:cNvSpPr/>
          <p:nvPr/>
        </p:nvSpPr>
        <p:spPr>
          <a:xfrm>
            <a:off x="5842000" y="2321322"/>
            <a:ext cx="2514600" cy="152400"/>
          </a:xfrm>
          <a:prstGeom prst="rect">
            <a:avLst/>
          </a:prstGeom>
          <a:solidFill>
            <a:srgbClr val="B9C3CC"/>
          </a:solidFill>
          <a:ln/>
        </p:spPr>
      </p:sp>
      <p:sp>
        <p:nvSpPr>
          <p:cNvPr id="19" name="Text 17"/>
          <p:cNvSpPr/>
          <p:nvPr/>
        </p:nvSpPr>
        <p:spPr>
          <a:xfrm>
            <a:off x="8458200" y="2298502"/>
            <a:ext cx="378976"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1,86</a:t>
            </a:r>
            <a:endParaRPr lang="en-US" sz="1200" dirty="0"/>
          </a:p>
        </p:txBody>
      </p:sp>
      <p:sp>
        <p:nvSpPr>
          <p:cNvPr id="20" name="Text 18"/>
          <p:cNvSpPr/>
          <p:nvPr/>
        </p:nvSpPr>
        <p:spPr>
          <a:xfrm>
            <a:off x="4292600" y="2521942"/>
            <a:ext cx="1447800"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SFCTCV</a:t>
            </a:r>
            <a:endParaRPr lang="en-US" sz="1200" dirty="0"/>
          </a:p>
        </p:txBody>
      </p:sp>
      <p:sp>
        <p:nvSpPr>
          <p:cNvPr id="21" name="Shape 19"/>
          <p:cNvSpPr/>
          <p:nvPr/>
        </p:nvSpPr>
        <p:spPr>
          <a:xfrm>
            <a:off x="5842000" y="2544763"/>
            <a:ext cx="1746250" cy="152400"/>
          </a:xfrm>
          <a:prstGeom prst="rect">
            <a:avLst/>
          </a:prstGeom>
          <a:solidFill>
            <a:srgbClr val="B9C3CC"/>
          </a:solidFill>
          <a:ln/>
        </p:spPr>
      </p:sp>
      <p:sp>
        <p:nvSpPr>
          <p:cNvPr id="22" name="Text 20"/>
          <p:cNvSpPr/>
          <p:nvPr/>
        </p:nvSpPr>
        <p:spPr>
          <a:xfrm>
            <a:off x="7689850" y="2521942"/>
            <a:ext cx="378976"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1,29</a:t>
            </a:r>
            <a:endParaRPr lang="en-US" sz="1200" dirty="0"/>
          </a:p>
        </p:txBody>
      </p:sp>
      <p:sp>
        <p:nvSpPr>
          <p:cNvPr id="23" name="Text 21"/>
          <p:cNvSpPr/>
          <p:nvPr/>
        </p:nvSpPr>
        <p:spPr>
          <a:xfrm>
            <a:off x="4292600" y="2745383"/>
            <a:ext cx="1447800"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OA Chirped</a:t>
            </a:r>
            <a:endParaRPr lang="en-US" sz="1200" dirty="0"/>
          </a:p>
        </p:txBody>
      </p:sp>
      <p:sp>
        <p:nvSpPr>
          <p:cNvPr id="24" name="Shape 22"/>
          <p:cNvSpPr/>
          <p:nvPr/>
        </p:nvSpPr>
        <p:spPr>
          <a:xfrm>
            <a:off x="5842000" y="2768203"/>
            <a:ext cx="1625600" cy="152400"/>
          </a:xfrm>
          <a:prstGeom prst="rect">
            <a:avLst/>
          </a:prstGeom>
          <a:solidFill>
            <a:srgbClr val="B9C3CC"/>
          </a:solidFill>
          <a:ln/>
        </p:spPr>
      </p:sp>
      <p:sp>
        <p:nvSpPr>
          <p:cNvPr id="25" name="Text 23"/>
          <p:cNvSpPr/>
          <p:nvPr/>
        </p:nvSpPr>
        <p:spPr>
          <a:xfrm>
            <a:off x="7569200" y="2745383"/>
            <a:ext cx="378976"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1,20</a:t>
            </a:r>
            <a:endParaRPr lang="en-US" sz="1200" dirty="0"/>
          </a:p>
        </p:txBody>
      </p:sp>
      <p:sp>
        <p:nvSpPr>
          <p:cNvPr id="26" name="Text 24"/>
          <p:cNvSpPr/>
          <p:nvPr/>
        </p:nvSpPr>
        <p:spPr>
          <a:xfrm>
            <a:off x="4292600" y="2968823"/>
            <a:ext cx="1447800"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Neurochirurgie</a:t>
            </a:r>
            <a:endParaRPr lang="en-US" sz="1200" dirty="0"/>
          </a:p>
        </p:txBody>
      </p:sp>
      <p:sp>
        <p:nvSpPr>
          <p:cNvPr id="27" name="Shape 25"/>
          <p:cNvSpPr/>
          <p:nvPr/>
        </p:nvSpPr>
        <p:spPr>
          <a:xfrm>
            <a:off x="5842000" y="2991644"/>
            <a:ext cx="1593850" cy="152400"/>
          </a:xfrm>
          <a:prstGeom prst="rect">
            <a:avLst/>
          </a:prstGeom>
          <a:solidFill>
            <a:srgbClr val="B9C3CC"/>
          </a:solidFill>
          <a:ln/>
        </p:spPr>
      </p:sp>
      <p:sp>
        <p:nvSpPr>
          <p:cNvPr id="28" name="Text 26"/>
          <p:cNvSpPr/>
          <p:nvPr/>
        </p:nvSpPr>
        <p:spPr>
          <a:xfrm>
            <a:off x="7537450" y="2968823"/>
            <a:ext cx="378976"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1,18</a:t>
            </a:r>
            <a:endParaRPr lang="en-US" sz="1200" dirty="0"/>
          </a:p>
        </p:txBody>
      </p:sp>
      <p:sp>
        <p:nvSpPr>
          <p:cNvPr id="29" name="Text 27"/>
          <p:cNvSpPr/>
          <p:nvPr/>
        </p:nvSpPr>
        <p:spPr>
          <a:xfrm>
            <a:off x="4292600" y="3192264"/>
            <a:ext cx="1447800"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Maxillorisq</a:t>
            </a:r>
            <a:endParaRPr lang="en-US" sz="1200" dirty="0"/>
          </a:p>
        </p:txBody>
      </p:sp>
      <p:sp>
        <p:nvSpPr>
          <p:cNvPr id="30" name="Shape 28"/>
          <p:cNvSpPr/>
          <p:nvPr/>
        </p:nvSpPr>
        <p:spPr>
          <a:xfrm>
            <a:off x="5842000" y="3215084"/>
            <a:ext cx="1517650" cy="152400"/>
          </a:xfrm>
          <a:prstGeom prst="rect">
            <a:avLst/>
          </a:prstGeom>
          <a:solidFill>
            <a:srgbClr val="B9C3CC"/>
          </a:solidFill>
          <a:ln/>
        </p:spPr>
      </p:sp>
      <p:sp>
        <p:nvSpPr>
          <p:cNvPr id="31" name="Text 29"/>
          <p:cNvSpPr/>
          <p:nvPr/>
        </p:nvSpPr>
        <p:spPr>
          <a:xfrm>
            <a:off x="7461250" y="3192264"/>
            <a:ext cx="378976"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1,12</a:t>
            </a:r>
            <a:endParaRPr lang="en-US" sz="1200" dirty="0"/>
          </a:p>
        </p:txBody>
      </p:sp>
      <p:sp>
        <p:nvSpPr>
          <p:cNvPr id="32" name="Text 30"/>
          <p:cNvSpPr/>
          <p:nvPr/>
        </p:nvSpPr>
        <p:spPr>
          <a:xfrm>
            <a:off x="4292600" y="3415705"/>
            <a:ext cx="1447800"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6B7785"/>
                </a:solidFill>
                <a:latin typeface="IBM Plex Sans" pitchFamily="34" charset="0"/>
                <a:ea typeface="IBM Plex Sans" pitchFamily="34" charset="-122"/>
                <a:cs typeface="IBM Plex Sans" pitchFamily="34" charset="-120"/>
              </a:rPr>
              <a:t>Moyenne</a:t>
            </a:r>
            <a:endParaRPr lang="en-US" sz="1200" dirty="0"/>
          </a:p>
        </p:txBody>
      </p:sp>
      <p:sp>
        <p:nvSpPr>
          <p:cNvPr id="33" name="Shape 31"/>
          <p:cNvSpPr/>
          <p:nvPr/>
        </p:nvSpPr>
        <p:spPr>
          <a:xfrm>
            <a:off x="5842000" y="3438525"/>
            <a:ext cx="1244600" cy="152400"/>
          </a:xfrm>
          <a:prstGeom prst="rect">
            <a:avLst/>
          </a:prstGeom>
          <a:solidFill>
            <a:srgbClr val="14283C"/>
          </a:solidFill>
          <a:ln/>
        </p:spPr>
      </p:sp>
      <p:sp>
        <p:nvSpPr>
          <p:cNvPr id="34" name="Text 32"/>
          <p:cNvSpPr/>
          <p:nvPr/>
        </p:nvSpPr>
        <p:spPr>
          <a:xfrm>
            <a:off x="7188200" y="3415705"/>
            <a:ext cx="378976"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6B7785"/>
                </a:solidFill>
                <a:latin typeface="IBM Plex Sans" pitchFamily="34" charset="0"/>
                <a:ea typeface="IBM Plex Sans" pitchFamily="34" charset="-122"/>
                <a:cs typeface="IBM Plex Sans" pitchFamily="34" charset="-120"/>
              </a:rPr>
              <a:t>0,92</a:t>
            </a:r>
            <a:endParaRPr lang="en-US" sz="1200" dirty="0"/>
          </a:p>
        </p:txBody>
      </p:sp>
      <p:sp>
        <p:nvSpPr>
          <p:cNvPr id="35" name="Text 33"/>
          <p:cNvSpPr/>
          <p:nvPr/>
        </p:nvSpPr>
        <p:spPr>
          <a:xfrm>
            <a:off x="4292600" y="3639145"/>
            <a:ext cx="1447800"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Orthorisq</a:t>
            </a:r>
            <a:endParaRPr lang="en-US" sz="1200" dirty="0"/>
          </a:p>
        </p:txBody>
      </p:sp>
      <p:sp>
        <p:nvSpPr>
          <p:cNvPr id="36" name="Shape 34"/>
          <p:cNvSpPr/>
          <p:nvPr/>
        </p:nvSpPr>
        <p:spPr>
          <a:xfrm>
            <a:off x="5842000" y="3661966"/>
            <a:ext cx="1149350" cy="152400"/>
          </a:xfrm>
          <a:prstGeom prst="rect">
            <a:avLst/>
          </a:prstGeom>
          <a:solidFill>
            <a:srgbClr val="B9C3CC"/>
          </a:solidFill>
          <a:ln/>
        </p:spPr>
      </p:sp>
      <p:sp>
        <p:nvSpPr>
          <p:cNvPr id="37" name="Text 35"/>
          <p:cNvSpPr/>
          <p:nvPr/>
        </p:nvSpPr>
        <p:spPr>
          <a:xfrm>
            <a:off x="7092950" y="3639145"/>
            <a:ext cx="378976"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0,85</a:t>
            </a:r>
            <a:endParaRPr lang="en-US" sz="1200" dirty="0"/>
          </a:p>
        </p:txBody>
      </p:sp>
      <p:sp>
        <p:nvSpPr>
          <p:cNvPr id="38" name="Text 36"/>
          <p:cNvSpPr/>
          <p:nvPr/>
        </p:nvSpPr>
        <p:spPr>
          <a:xfrm>
            <a:off x="4292600" y="3862586"/>
            <a:ext cx="1447800"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Gynerisq</a:t>
            </a:r>
            <a:endParaRPr lang="en-US" sz="1200" dirty="0"/>
          </a:p>
        </p:txBody>
      </p:sp>
      <p:sp>
        <p:nvSpPr>
          <p:cNvPr id="39" name="Shape 37"/>
          <p:cNvSpPr/>
          <p:nvPr/>
        </p:nvSpPr>
        <p:spPr>
          <a:xfrm>
            <a:off x="5842000" y="3885406"/>
            <a:ext cx="1079500" cy="152400"/>
          </a:xfrm>
          <a:prstGeom prst="rect">
            <a:avLst/>
          </a:prstGeom>
          <a:solidFill>
            <a:srgbClr val="B9C3CC"/>
          </a:solidFill>
          <a:ln/>
        </p:spPr>
      </p:sp>
      <p:sp>
        <p:nvSpPr>
          <p:cNvPr id="40" name="Text 38"/>
          <p:cNvSpPr/>
          <p:nvPr/>
        </p:nvSpPr>
        <p:spPr>
          <a:xfrm>
            <a:off x="7023100" y="3862586"/>
            <a:ext cx="378976"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0,80</a:t>
            </a:r>
            <a:endParaRPr lang="en-US" sz="1200" dirty="0"/>
          </a:p>
        </p:txBody>
      </p:sp>
      <p:sp>
        <p:nvSpPr>
          <p:cNvPr id="41" name="Text 39"/>
          <p:cNvSpPr/>
          <p:nvPr/>
        </p:nvSpPr>
        <p:spPr>
          <a:xfrm>
            <a:off x="4292600" y="4086027"/>
            <a:ext cx="1447800"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Plastirisq</a:t>
            </a:r>
            <a:endParaRPr lang="en-US" sz="1200" dirty="0"/>
          </a:p>
        </p:txBody>
      </p:sp>
      <p:sp>
        <p:nvSpPr>
          <p:cNvPr id="42" name="Shape 40"/>
          <p:cNvSpPr/>
          <p:nvPr/>
        </p:nvSpPr>
        <p:spPr>
          <a:xfrm>
            <a:off x="5842000" y="4108847"/>
            <a:ext cx="1066800" cy="152400"/>
          </a:xfrm>
          <a:prstGeom prst="rect">
            <a:avLst/>
          </a:prstGeom>
          <a:solidFill>
            <a:srgbClr val="B9C3CC"/>
          </a:solidFill>
          <a:ln/>
        </p:spPr>
      </p:sp>
      <p:sp>
        <p:nvSpPr>
          <p:cNvPr id="43" name="Text 41"/>
          <p:cNvSpPr/>
          <p:nvPr/>
        </p:nvSpPr>
        <p:spPr>
          <a:xfrm>
            <a:off x="7010400" y="4086027"/>
            <a:ext cx="378976"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0,79</a:t>
            </a:r>
            <a:endParaRPr lang="en-US" sz="1200" dirty="0"/>
          </a:p>
        </p:txBody>
      </p:sp>
      <p:sp>
        <p:nvSpPr>
          <p:cNvPr id="44" name="Text 42"/>
          <p:cNvSpPr/>
          <p:nvPr/>
        </p:nvSpPr>
        <p:spPr>
          <a:xfrm>
            <a:off x="4292600" y="4309467"/>
            <a:ext cx="1447800"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ODP2C</a:t>
            </a:r>
            <a:endParaRPr lang="en-US" sz="1200" dirty="0"/>
          </a:p>
        </p:txBody>
      </p:sp>
      <p:sp>
        <p:nvSpPr>
          <p:cNvPr id="45" name="Shape 43"/>
          <p:cNvSpPr/>
          <p:nvPr/>
        </p:nvSpPr>
        <p:spPr>
          <a:xfrm>
            <a:off x="5842000" y="4332288"/>
            <a:ext cx="1041400" cy="152400"/>
          </a:xfrm>
          <a:prstGeom prst="rect">
            <a:avLst/>
          </a:prstGeom>
          <a:solidFill>
            <a:srgbClr val="B9C3CC"/>
          </a:solidFill>
          <a:ln/>
        </p:spPr>
      </p:sp>
      <p:sp>
        <p:nvSpPr>
          <p:cNvPr id="46" name="Text 44"/>
          <p:cNvSpPr/>
          <p:nvPr/>
        </p:nvSpPr>
        <p:spPr>
          <a:xfrm>
            <a:off x="6985000" y="4309467"/>
            <a:ext cx="378976"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0,77</a:t>
            </a:r>
            <a:endParaRPr lang="en-US" sz="1200" dirty="0"/>
          </a:p>
        </p:txBody>
      </p:sp>
      <p:sp>
        <p:nvSpPr>
          <p:cNvPr id="47" name="Text 45"/>
          <p:cNvSpPr/>
          <p:nvPr/>
        </p:nvSpPr>
        <p:spPr>
          <a:xfrm>
            <a:off x="4292600" y="4532908"/>
            <a:ext cx="1447800" cy="223441"/>
          </a:xfrm>
          <a:prstGeom prst="rect">
            <a:avLst/>
          </a:prstGeom>
          <a:noFill/>
          <a:ln/>
        </p:spPr>
        <p:txBody>
          <a:bodyPr wrap="square" lIns="0" tIns="0" rIns="0" bIns="0" rtlCol="0" anchor="t">
            <a:normAutofit/>
          </a:bodyPr>
          <a:lstStyle/>
          <a:p>
            <a:pPr algn="r" indent="0" marL="0">
              <a:lnSpc>
                <a:spcPts val="1560"/>
              </a:lnSpc>
              <a:buNone/>
            </a:pPr>
            <a:r>
              <a:rPr lang="en-US" sz="1200" b="1" dirty="0">
                <a:solidFill>
                  <a:srgbClr val="1C6E9C"/>
                </a:solidFill>
                <a:latin typeface="IBM Plex Sans" pitchFamily="34" charset="0"/>
                <a:ea typeface="IBM Plex Sans" pitchFamily="34" charset="-122"/>
                <a:cs typeface="IBM Plex Sans" pitchFamily="34" charset="-120"/>
              </a:rPr>
              <a:t>AFU</a:t>
            </a:r>
            <a:endParaRPr lang="en-US" sz="1200" dirty="0"/>
          </a:p>
        </p:txBody>
      </p:sp>
      <p:sp>
        <p:nvSpPr>
          <p:cNvPr id="48" name="Shape 46"/>
          <p:cNvSpPr/>
          <p:nvPr/>
        </p:nvSpPr>
        <p:spPr>
          <a:xfrm>
            <a:off x="5842000" y="4555728"/>
            <a:ext cx="1003300" cy="152400"/>
          </a:xfrm>
          <a:prstGeom prst="rect">
            <a:avLst/>
          </a:prstGeom>
          <a:solidFill>
            <a:srgbClr val="1C6E9C"/>
          </a:solidFill>
          <a:ln/>
        </p:spPr>
      </p:sp>
      <p:sp>
        <p:nvSpPr>
          <p:cNvPr id="49" name="Text 47"/>
          <p:cNvSpPr/>
          <p:nvPr/>
        </p:nvSpPr>
        <p:spPr>
          <a:xfrm>
            <a:off x="6946900" y="4532908"/>
            <a:ext cx="385882" cy="223441"/>
          </a:xfrm>
          <a:prstGeom prst="rect">
            <a:avLst/>
          </a:prstGeom>
          <a:noFill/>
          <a:ln/>
        </p:spPr>
        <p:txBody>
          <a:bodyPr wrap="square" lIns="0" tIns="0" rIns="0" bIns="0" rtlCol="0" anchor="t">
            <a:normAutofit/>
          </a:bodyPr>
          <a:lstStyle/>
          <a:p>
            <a:pPr algn="l" indent="0" marL="0">
              <a:lnSpc>
                <a:spcPts val="1560"/>
              </a:lnSpc>
              <a:buNone/>
            </a:pPr>
            <a:r>
              <a:rPr lang="en-US" sz="1200" b="1" dirty="0">
                <a:solidFill>
                  <a:srgbClr val="1C6E9C"/>
                </a:solidFill>
                <a:latin typeface="IBM Plex Sans" pitchFamily="34" charset="0"/>
                <a:ea typeface="IBM Plex Sans" pitchFamily="34" charset="-122"/>
                <a:cs typeface="IBM Plex Sans" pitchFamily="34" charset="-120"/>
              </a:rPr>
              <a:t>0,74</a:t>
            </a:r>
            <a:endParaRPr lang="en-US" sz="1200" dirty="0"/>
          </a:p>
        </p:txBody>
      </p:sp>
      <p:sp>
        <p:nvSpPr>
          <p:cNvPr id="50" name="Text 48"/>
          <p:cNvSpPr/>
          <p:nvPr/>
        </p:nvSpPr>
        <p:spPr>
          <a:xfrm>
            <a:off x="4292600" y="4756348"/>
            <a:ext cx="1447800"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ODPC-RIM</a:t>
            </a:r>
            <a:endParaRPr lang="en-US" sz="1200" dirty="0"/>
          </a:p>
        </p:txBody>
      </p:sp>
      <p:sp>
        <p:nvSpPr>
          <p:cNvPr id="51" name="Shape 49"/>
          <p:cNvSpPr/>
          <p:nvPr/>
        </p:nvSpPr>
        <p:spPr>
          <a:xfrm>
            <a:off x="5842000" y="4779169"/>
            <a:ext cx="838200" cy="152400"/>
          </a:xfrm>
          <a:prstGeom prst="rect">
            <a:avLst/>
          </a:prstGeom>
          <a:solidFill>
            <a:srgbClr val="B9C3CC"/>
          </a:solidFill>
          <a:ln/>
        </p:spPr>
      </p:sp>
      <p:sp>
        <p:nvSpPr>
          <p:cNvPr id="52" name="Text 50"/>
          <p:cNvSpPr/>
          <p:nvPr/>
        </p:nvSpPr>
        <p:spPr>
          <a:xfrm>
            <a:off x="6781800" y="4756348"/>
            <a:ext cx="378976"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0,62</a:t>
            </a:r>
            <a:endParaRPr lang="en-US" sz="1200" dirty="0"/>
          </a:p>
        </p:txBody>
      </p:sp>
      <p:sp>
        <p:nvSpPr>
          <p:cNvPr id="53" name="Text 51"/>
          <p:cNvSpPr/>
          <p:nvPr/>
        </p:nvSpPr>
        <p:spPr>
          <a:xfrm>
            <a:off x="4292600" y="4979789"/>
            <a:ext cx="1447800"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CFAR</a:t>
            </a:r>
            <a:endParaRPr lang="en-US" sz="1200" dirty="0"/>
          </a:p>
        </p:txBody>
      </p:sp>
      <p:sp>
        <p:nvSpPr>
          <p:cNvPr id="54" name="Shape 52"/>
          <p:cNvSpPr/>
          <p:nvPr/>
        </p:nvSpPr>
        <p:spPr>
          <a:xfrm>
            <a:off x="5842000" y="5002609"/>
            <a:ext cx="787400" cy="152400"/>
          </a:xfrm>
          <a:prstGeom prst="rect">
            <a:avLst/>
          </a:prstGeom>
          <a:solidFill>
            <a:srgbClr val="B9C3CC"/>
          </a:solidFill>
          <a:ln/>
        </p:spPr>
      </p:sp>
      <p:sp>
        <p:nvSpPr>
          <p:cNvPr id="55" name="Text 53"/>
          <p:cNvSpPr/>
          <p:nvPr/>
        </p:nvSpPr>
        <p:spPr>
          <a:xfrm>
            <a:off x="6731000" y="4979789"/>
            <a:ext cx="378976"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0,58</a:t>
            </a:r>
            <a:endParaRPr lang="en-US" sz="1200" dirty="0"/>
          </a:p>
        </p:txBody>
      </p:sp>
      <p:sp>
        <p:nvSpPr>
          <p:cNvPr id="56" name="Text 54"/>
          <p:cNvSpPr/>
          <p:nvPr/>
        </p:nvSpPr>
        <p:spPr>
          <a:xfrm>
            <a:off x="4292600" y="5203230"/>
            <a:ext cx="1447800"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CEFA-HGE</a:t>
            </a:r>
            <a:endParaRPr lang="en-US" sz="1200" dirty="0"/>
          </a:p>
        </p:txBody>
      </p:sp>
      <p:sp>
        <p:nvSpPr>
          <p:cNvPr id="57" name="Shape 55"/>
          <p:cNvSpPr/>
          <p:nvPr/>
        </p:nvSpPr>
        <p:spPr>
          <a:xfrm>
            <a:off x="5842000" y="5226050"/>
            <a:ext cx="692150" cy="152400"/>
          </a:xfrm>
          <a:prstGeom prst="rect">
            <a:avLst/>
          </a:prstGeom>
          <a:solidFill>
            <a:srgbClr val="B9C3CC"/>
          </a:solidFill>
          <a:ln/>
        </p:spPr>
      </p:sp>
      <p:sp>
        <p:nvSpPr>
          <p:cNvPr id="58" name="Text 56"/>
          <p:cNvSpPr/>
          <p:nvPr/>
        </p:nvSpPr>
        <p:spPr>
          <a:xfrm>
            <a:off x="6635750" y="5203230"/>
            <a:ext cx="378976"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0,51</a:t>
            </a:r>
            <a:endParaRPr lang="en-US" sz="1200" dirty="0"/>
          </a:p>
        </p:txBody>
      </p:sp>
      <p:sp>
        <p:nvSpPr>
          <p:cNvPr id="59" name="Text 57"/>
          <p:cNvSpPr/>
          <p:nvPr/>
        </p:nvSpPr>
        <p:spPr>
          <a:xfrm>
            <a:off x="4292600" y="5426670"/>
            <a:ext cx="1447800"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ORL-DPC</a:t>
            </a:r>
            <a:endParaRPr lang="en-US" sz="1200" dirty="0"/>
          </a:p>
        </p:txBody>
      </p:sp>
      <p:sp>
        <p:nvSpPr>
          <p:cNvPr id="60" name="Shape 58"/>
          <p:cNvSpPr/>
          <p:nvPr/>
        </p:nvSpPr>
        <p:spPr>
          <a:xfrm>
            <a:off x="5842000" y="5449491"/>
            <a:ext cx="679450" cy="152400"/>
          </a:xfrm>
          <a:prstGeom prst="rect">
            <a:avLst/>
          </a:prstGeom>
          <a:solidFill>
            <a:srgbClr val="B9C3CC"/>
          </a:solidFill>
          <a:ln/>
        </p:spPr>
      </p:sp>
      <p:sp>
        <p:nvSpPr>
          <p:cNvPr id="61" name="Text 59"/>
          <p:cNvSpPr/>
          <p:nvPr/>
        </p:nvSpPr>
        <p:spPr>
          <a:xfrm>
            <a:off x="6623050" y="5426670"/>
            <a:ext cx="378976"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0,50</a:t>
            </a:r>
            <a:endParaRPr lang="en-US" sz="1200" dirty="0"/>
          </a:p>
        </p:txBody>
      </p:sp>
      <p:sp>
        <p:nvSpPr>
          <p:cNvPr id="62" name="Text 60"/>
          <p:cNvSpPr/>
          <p:nvPr/>
        </p:nvSpPr>
        <p:spPr>
          <a:xfrm>
            <a:off x="812800" y="6238280"/>
            <a:ext cx="98107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85"/>
                </a:solidFill>
                <a:latin typeface="IBM Plex Sans" pitchFamily="34" charset="0"/>
                <a:ea typeface="IBM Plex Sans" pitchFamily="34" charset="-122"/>
                <a:cs typeface="IBM Plex Sans" pitchFamily="34" charset="-120"/>
              </a:rPr>
              <a:t>EIAS acceptés / médecins actifs (DPC-réa, 1re année, non représenté) · Source : HAS, calculs</a:t>
            </a:r>
            <a:endParaRPr lang="en-US" sz="1200" dirty="0"/>
          </a:p>
        </p:txBody>
      </p:sp>
      <p:sp>
        <p:nvSpPr>
          <p:cNvPr id="63" name="Text 61"/>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B7785"/>
                </a:solidFill>
                <a:latin typeface="IBM Plex Sans" pitchFamily="34" charset="0"/>
                <a:ea typeface="IBM Plex Sans" pitchFamily="34" charset="-122"/>
                <a:cs typeface="IBM Plex Sans" pitchFamily="34" charset="-120"/>
              </a:rPr>
              <a:t>9 / 21</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6F4E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1C6E9C"/>
                </a:solidFill>
                <a:latin typeface="IBM Plex Sans" pitchFamily="34" charset="0"/>
                <a:ea typeface="IBM Plex Sans" pitchFamily="34" charset="-122"/>
                <a:cs typeface="IBM Plex Sans" pitchFamily="34" charset="-120"/>
              </a:rPr>
              <a:t>BASE REX UROLOGIE · CUMUL AU 31/12/2025</a:t>
            </a:r>
            <a:endParaRPr lang="en-US" sz="1200" dirty="0"/>
          </a:p>
        </p:txBody>
      </p:sp>
      <p:sp>
        <p:nvSpPr>
          <p:cNvPr id="3" name="Text 1"/>
          <p:cNvSpPr/>
          <p:nvPr>
            <p:ph type="title"/>
          </p:nvPr>
        </p:nvSpPr>
        <p:spPr>
          <a:xfrm>
            <a:off x="812800" y="1102320"/>
            <a:ext cx="10883392" cy="919361"/>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83C"/>
                </a:solidFill>
                <a:latin typeface="Source Serif 4" pitchFamily="18" charset="0"/>
                <a:ea typeface="Source Serif 4" pitchFamily="18" charset="-122"/>
                <a:cs typeface="Source Serif 4" pitchFamily="18" charset="-120"/>
              </a:rPr>
              <a:t>Laser, effet tunnel et numérique en tête des situations à risque</a:t>
            </a:r>
            <a:endParaRPr lang="en-US" sz="3200" dirty="0"/>
          </a:p>
        </p:txBody>
      </p:sp>
      <p:sp>
        <p:nvSpPr>
          <p:cNvPr id="4" name="Text 2"/>
          <p:cNvSpPr/>
          <p:nvPr/>
        </p:nvSpPr>
        <p:spPr>
          <a:xfrm>
            <a:off x="812800" y="2250281"/>
            <a:ext cx="6802120"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283C"/>
                </a:solidFill>
                <a:latin typeface="IBM Plex Sans" pitchFamily="34" charset="0"/>
                <a:ea typeface="IBM Plex Sans" pitchFamily="34" charset="-122"/>
                <a:cs typeface="IBM Plex Sans" pitchFamily="34" charset="-120"/>
              </a:rPr>
              <a:t>Situations à risque sous veille (nombre d’EIAS)</a:t>
            </a:r>
            <a:endParaRPr lang="en-US" sz="1500" dirty="0"/>
          </a:p>
        </p:txBody>
      </p:sp>
      <p:sp>
        <p:nvSpPr>
          <p:cNvPr id="5" name="Text 3"/>
          <p:cNvSpPr/>
          <p:nvPr/>
        </p:nvSpPr>
        <p:spPr>
          <a:xfrm>
            <a:off x="749935" y="2605881"/>
            <a:ext cx="2158365"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Énergies laser</a:t>
            </a:r>
            <a:endParaRPr lang="en-US" sz="1200" dirty="0"/>
          </a:p>
        </p:txBody>
      </p:sp>
      <p:sp>
        <p:nvSpPr>
          <p:cNvPr id="6" name="Shape 4"/>
          <p:cNvSpPr/>
          <p:nvPr/>
        </p:nvSpPr>
        <p:spPr>
          <a:xfrm>
            <a:off x="3009900" y="2616002"/>
            <a:ext cx="3302000" cy="177800"/>
          </a:xfrm>
          <a:prstGeom prst="rect">
            <a:avLst/>
          </a:prstGeom>
          <a:solidFill>
            <a:srgbClr val="1C6E9C"/>
          </a:solidFill>
          <a:ln/>
        </p:spPr>
      </p:sp>
      <p:sp>
        <p:nvSpPr>
          <p:cNvPr id="7" name="Text 5"/>
          <p:cNvSpPr/>
          <p:nvPr/>
        </p:nvSpPr>
        <p:spPr>
          <a:xfrm>
            <a:off x="6413500" y="2605881"/>
            <a:ext cx="329208"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135</a:t>
            </a:r>
            <a:endParaRPr lang="en-US" sz="1200" dirty="0"/>
          </a:p>
        </p:txBody>
      </p:sp>
      <p:sp>
        <p:nvSpPr>
          <p:cNvPr id="8" name="Text 6"/>
          <p:cNvSpPr/>
          <p:nvPr/>
        </p:nvSpPr>
        <p:spPr>
          <a:xfrm>
            <a:off x="749935" y="2854722"/>
            <a:ext cx="2158365"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Effet tunnel</a:t>
            </a:r>
            <a:endParaRPr lang="en-US" sz="1200" dirty="0"/>
          </a:p>
        </p:txBody>
      </p:sp>
      <p:sp>
        <p:nvSpPr>
          <p:cNvPr id="9" name="Shape 7"/>
          <p:cNvSpPr/>
          <p:nvPr/>
        </p:nvSpPr>
        <p:spPr>
          <a:xfrm>
            <a:off x="3009900" y="2864842"/>
            <a:ext cx="2565400" cy="177800"/>
          </a:xfrm>
          <a:prstGeom prst="rect">
            <a:avLst/>
          </a:prstGeom>
          <a:solidFill>
            <a:srgbClr val="1C6E9C"/>
          </a:solidFill>
          <a:ln/>
        </p:spPr>
      </p:sp>
      <p:sp>
        <p:nvSpPr>
          <p:cNvPr id="10" name="Text 8"/>
          <p:cNvSpPr/>
          <p:nvPr/>
        </p:nvSpPr>
        <p:spPr>
          <a:xfrm>
            <a:off x="5676900" y="2854722"/>
            <a:ext cx="329208"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105</a:t>
            </a:r>
            <a:endParaRPr lang="en-US" sz="1200" dirty="0"/>
          </a:p>
        </p:txBody>
      </p:sp>
      <p:sp>
        <p:nvSpPr>
          <p:cNvPr id="11" name="Text 9"/>
          <p:cNvSpPr/>
          <p:nvPr/>
        </p:nvSpPr>
        <p:spPr>
          <a:xfrm>
            <a:off x="749935" y="3103563"/>
            <a:ext cx="2158365"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Informatisation des données</a:t>
            </a:r>
            <a:endParaRPr lang="en-US" sz="1200" dirty="0"/>
          </a:p>
        </p:txBody>
      </p:sp>
      <p:sp>
        <p:nvSpPr>
          <p:cNvPr id="12" name="Shape 10"/>
          <p:cNvSpPr/>
          <p:nvPr/>
        </p:nvSpPr>
        <p:spPr>
          <a:xfrm>
            <a:off x="3009900" y="3113683"/>
            <a:ext cx="1835150" cy="177800"/>
          </a:xfrm>
          <a:prstGeom prst="rect">
            <a:avLst/>
          </a:prstGeom>
          <a:solidFill>
            <a:srgbClr val="1C6E9C"/>
          </a:solidFill>
          <a:ln/>
        </p:spPr>
      </p:sp>
      <p:sp>
        <p:nvSpPr>
          <p:cNvPr id="13" name="Text 11"/>
          <p:cNvSpPr/>
          <p:nvPr/>
        </p:nvSpPr>
        <p:spPr>
          <a:xfrm>
            <a:off x="4946650" y="3103563"/>
            <a:ext cx="233759"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75</a:t>
            </a:r>
            <a:endParaRPr lang="en-US" sz="1200" dirty="0"/>
          </a:p>
        </p:txBody>
      </p:sp>
      <p:sp>
        <p:nvSpPr>
          <p:cNvPr id="14" name="Text 12"/>
          <p:cNvSpPr/>
          <p:nvPr/>
        </p:nvSpPr>
        <p:spPr>
          <a:xfrm>
            <a:off x="749935" y="3352403"/>
            <a:ext cx="2158365"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Chirurgie robotisée</a:t>
            </a:r>
            <a:endParaRPr lang="en-US" sz="1200" dirty="0"/>
          </a:p>
        </p:txBody>
      </p:sp>
      <p:sp>
        <p:nvSpPr>
          <p:cNvPr id="15" name="Shape 13"/>
          <p:cNvSpPr/>
          <p:nvPr/>
        </p:nvSpPr>
        <p:spPr>
          <a:xfrm>
            <a:off x="3009900" y="3362523"/>
            <a:ext cx="1689100" cy="177800"/>
          </a:xfrm>
          <a:prstGeom prst="rect">
            <a:avLst/>
          </a:prstGeom>
          <a:solidFill>
            <a:srgbClr val="1C6E9C"/>
          </a:solidFill>
          <a:ln/>
        </p:spPr>
      </p:sp>
      <p:sp>
        <p:nvSpPr>
          <p:cNvPr id="16" name="Text 14"/>
          <p:cNvSpPr/>
          <p:nvPr/>
        </p:nvSpPr>
        <p:spPr>
          <a:xfrm>
            <a:off x="4800600" y="3352403"/>
            <a:ext cx="233759"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69</a:t>
            </a:r>
            <a:endParaRPr lang="en-US" sz="1200" dirty="0"/>
          </a:p>
        </p:txBody>
      </p:sp>
      <p:sp>
        <p:nvSpPr>
          <p:cNvPr id="17" name="Text 15"/>
          <p:cNvSpPr/>
          <p:nvPr/>
        </p:nvSpPr>
        <p:spPr>
          <a:xfrm>
            <a:off x="749935" y="3601244"/>
            <a:ext cx="2158365"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Électrochirurgie</a:t>
            </a:r>
            <a:endParaRPr lang="en-US" sz="1200" dirty="0"/>
          </a:p>
        </p:txBody>
      </p:sp>
      <p:sp>
        <p:nvSpPr>
          <p:cNvPr id="18" name="Shape 16"/>
          <p:cNvSpPr/>
          <p:nvPr/>
        </p:nvSpPr>
        <p:spPr>
          <a:xfrm>
            <a:off x="3009900" y="3611364"/>
            <a:ext cx="1663700" cy="177800"/>
          </a:xfrm>
          <a:prstGeom prst="rect">
            <a:avLst/>
          </a:prstGeom>
          <a:solidFill>
            <a:srgbClr val="1C6E9C"/>
          </a:solidFill>
          <a:ln/>
        </p:spPr>
      </p:sp>
      <p:sp>
        <p:nvSpPr>
          <p:cNvPr id="19" name="Text 17"/>
          <p:cNvSpPr/>
          <p:nvPr/>
        </p:nvSpPr>
        <p:spPr>
          <a:xfrm>
            <a:off x="4775200" y="3601244"/>
            <a:ext cx="233759"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68</a:t>
            </a:r>
            <a:endParaRPr lang="en-US" sz="1200" dirty="0"/>
          </a:p>
        </p:txBody>
      </p:sp>
      <p:sp>
        <p:nvSpPr>
          <p:cNvPr id="20" name="Text 18"/>
          <p:cNvSpPr/>
          <p:nvPr/>
        </p:nvSpPr>
        <p:spPr>
          <a:xfrm>
            <a:off x="749935" y="3850084"/>
            <a:ext cx="2158365"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Covid</a:t>
            </a:r>
            <a:endParaRPr lang="en-US" sz="1200" dirty="0"/>
          </a:p>
        </p:txBody>
      </p:sp>
      <p:sp>
        <p:nvSpPr>
          <p:cNvPr id="21" name="Shape 19"/>
          <p:cNvSpPr/>
          <p:nvPr/>
        </p:nvSpPr>
        <p:spPr>
          <a:xfrm>
            <a:off x="3009900" y="3860205"/>
            <a:ext cx="1416050" cy="177800"/>
          </a:xfrm>
          <a:prstGeom prst="rect">
            <a:avLst/>
          </a:prstGeom>
          <a:solidFill>
            <a:srgbClr val="9CC6DE"/>
          </a:solidFill>
          <a:ln/>
        </p:spPr>
      </p:sp>
      <p:sp>
        <p:nvSpPr>
          <p:cNvPr id="22" name="Text 20"/>
          <p:cNvSpPr/>
          <p:nvPr/>
        </p:nvSpPr>
        <p:spPr>
          <a:xfrm>
            <a:off x="4527550" y="3850084"/>
            <a:ext cx="233759"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58</a:t>
            </a:r>
            <a:endParaRPr lang="en-US" sz="1200" dirty="0"/>
          </a:p>
        </p:txBody>
      </p:sp>
      <p:sp>
        <p:nvSpPr>
          <p:cNvPr id="23" name="Text 21"/>
          <p:cNvSpPr/>
          <p:nvPr/>
        </p:nvSpPr>
        <p:spPr>
          <a:xfrm>
            <a:off x="749935" y="4098925"/>
            <a:ext cx="2158365"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Urgences chirurgicales</a:t>
            </a:r>
            <a:endParaRPr lang="en-US" sz="1200" dirty="0"/>
          </a:p>
        </p:txBody>
      </p:sp>
      <p:sp>
        <p:nvSpPr>
          <p:cNvPr id="24" name="Shape 22"/>
          <p:cNvSpPr/>
          <p:nvPr/>
        </p:nvSpPr>
        <p:spPr>
          <a:xfrm>
            <a:off x="3009900" y="4109045"/>
            <a:ext cx="755650" cy="177800"/>
          </a:xfrm>
          <a:prstGeom prst="rect">
            <a:avLst/>
          </a:prstGeom>
          <a:solidFill>
            <a:srgbClr val="9CC6DE"/>
          </a:solidFill>
          <a:ln/>
        </p:spPr>
      </p:sp>
      <p:sp>
        <p:nvSpPr>
          <p:cNvPr id="25" name="Text 23"/>
          <p:cNvSpPr/>
          <p:nvPr/>
        </p:nvSpPr>
        <p:spPr>
          <a:xfrm>
            <a:off x="3867150" y="4098925"/>
            <a:ext cx="233759"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31</a:t>
            </a:r>
            <a:endParaRPr lang="en-US" sz="1200" dirty="0"/>
          </a:p>
        </p:txBody>
      </p:sp>
      <p:sp>
        <p:nvSpPr>
          <p:cNvPr id="26" name="Text 24"/>
          <p:cNvSpPr/>
          <p:nvPr/>
        </p:nvSpPr>
        <p:spPr>
          <a:xfrm>
            <a:off x="749935" y="4347766"/>
            <a:ext cx="2158365"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Communication patient</a:t>
            </a:r>
            <a:endParaRPr lang="en-US" sz="1200" dirty="0"/>
          </a:p>
        </p:txBody>
      </p:sp>
      <p:sp>
        <p:nvSpPr>
          <p:cNvPr id="27" name="Shape 25"/>
          <p:cNvSpPr/>
          <p:nvPr/>
        </p:nvSpPr>
        <p:spPr>
          <a:xfrm>
            <a:off x="3009900" y="4357886"/>
            <a:ext cx="609600" cy="177800"/>
          </a:xfrm>
          <a:prstGeom prst="rect">
            <a:avLst/>
          </a:prstGeom>
          <a:solidFill>
            <a:srgbClr val="9CC6DE"/>
          </a:solidFill>
          <a:ln/>
        </p:spPr>
      </p:sp>
      <p:sp>
        <p:nvSpPr>
          <p:cNvPr id="28" name="Text 26"/>
          <p:cNvSpPr/>
          <p:nvPr/>
        </p:nvSpPr>
        <p:spPr>
          <a:xfrm>
            <a:off x="3721100" y="4347766"/>
            <a:ext cx="233759"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25</a:t>
            </a:r>
            <a:endParaRPr lang="en-US" sz="1200" dirty="0"/>
          </a:p>
        </p:txBody>
      </p:sp>
      <p:sp>
        <p:nvSpPr>
          <p:cNvPr id="29" name="Text 27"/>
          <p:cNvSpPr/>
          <p:nvPr/>
        </p:nvSpPr>
        <p:spPr>
          <a:xfrm>
            <a:off x="749935" y="4596606"/>
            <a:ext cx="2158365" cy="223441"/>
          </a:xfrm>
          <a:prstGeom prst="rect">
            <a:avLst/>
          </a:prstGeom>
          <a:noFill/>
          <a:ln/>
        </p:spPr>
        <p:txBody>
          <a:bodyPr wrap="square" lIns="0" tIns="0" rIns="0" bIns="0" rtlCol="0" anchor="t">
            <a:normAutofit/>
          </a:bodyPr>
          <a:lstStyle/>
          <a:p>
            <a:pPr algn="r"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Installation au bloc</a:t>
            </a:r>
            <a:endParaRPr lang="en-US" sz="1200" dirty="0"/>
          </a:p>
        </p:txBody>
      </p:sp>
      <p:sp>
        <p:nvSpPr>
          <p:cNvPr id="30" name="Shape 28"/>
          <p:cNvSpPr/>
          <p:nvPr/>
        </p:nvSpPr>
        <p:spPr>
          <a:xfrm>
            <a:off x="3009900" y="4606727"/>
            <a:ext cx="463550" cy="177800"/>
          </a:xfrm>
          <a:prstGeom prst="rect">
            <a:avLst/>
          </a:prstGeom>
          <a:solidFill>
            <a:srgbClr val="9CC6DE"/>
          </a:solidFill>
          <a:ln/>
        </p:spPr>
      </p:sp>
      <p:sp>
        <p:nvSpPr>
          <p:cNvPr id="31" name="Text 29"/>
          <p:cNvSpPr/>
          <p:nvPr/>
        </p:nvSpPr>
        <p:spPr>
          <a:xfrm>
            <a:off x="3575050" y="4596606"/>
            <a:ext cx="233759" cy="223441"/>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19</a:t>
            </a:r>
            <a:endParaRPr lang="en-US" sz="1200" dirty="0"/>
          </a:p>
        </p:txBody>
      </p:sp>
      <p:sp>
        <p:nvSpPr>
          <p:cNvPr id="32" name="Text 30"/>
          <p:cNvSpPr/>
          <p:nvPr/>
        </p:nvSpPr>
        <p:spPr>
          <a:xfrm>
            <a:off x="7823200" y="2250281"/>
            <a:ext cx="3662680"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283C"/>
                </a:solidFill>
                <a:latin typeface="IBM Plex Sans" pitchFamily="34" charset="0"/>
                <a:ea typeface="IBM Plex Sans" pitchFamily="34" charset="-122"/>
                <a:cs typeface="IBM Plex Sans" pitchFamily="34" charset="-120"/>
              </a:rPr>
              <a:t>Gravité des 10 231 EIAS</a:t>
            </a:r>
            <a:endParaRPr lang="en-US" sz="1500" dirty="0"/>
          </a:p>
        </p:txBody>
      </p:sp>
      <p:graphicFrame>
        <p:nvGraphicFramePr>
          <p:cNvPr id="33" name="Table 0"/>
          <p:cNvGraphicFramePr>
            <a:graphicFrameLocks noGrp="1"/>
          </p:cNvGraphicFramePr>
          <p:nvPr>
            <p:extLst>
              <p:ext uri="{D42A27DB-BD31-4B8C-83A1-F6EECF244321}">
                <p14:modId xmlns:p14="http://schemas.microsoft.com/office/powerpoint/2010/main" val="1579011935"/>
              </p:ext>
            </p:extLst>
          </p:nvPr>
        </p:nvGraphicFramePr>
        <p:xfrm>
          <a:off x="7835900" y="2593181"/>
          <a:ext cx="3543300" cy="2328069"/>
        </p:xfrm>
        <a:graphic>
          <a:graphicData uri="http://schemas.openxmlformats.org/drawingml/2006/table">
            <a:tbl>
              <a:tblPr/>
              <a:tblGrid>
                <a:gridCol w="1984248"/>
                <a:gridCol w="779526"/>
                <a:gridCol w="779526"/>
              </a:tblGrid>
              <a:tr h="332581">
                <a:tc>
                  <a:txBody>
                    <a:bodyPr/>
                    <a:lstStyle/>
                    <a:p>
                      <a:pPr indent="0" marL="0">
                        <a:lnSpc>
                          <a:spcPts val="1680"/>
                        </a:lnSpc>
                        <a:buNone/>
                      </a:pPr>
                      <a:r>
                        <a:rPr lang="en-US" sz="1200" b="1" dirty="0">
                          <a:solidFill>
                            <a:srgbClr val="F6F4EF"/>
                          </a:solidFill>
                          <a:latin typeface="IBM Plex Sans" pitchFamily="34" charset="0"/>
                          <a:ea typeface="IBM Plex Sans" pitchFamily="34" charset="-122"/>
                          <a:cs typeface="IBM Plex Sans" pitchFamily="34" charset="-120"/>
                        </a:rPr>
                        <a:t>Niveau</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3BF"/>
                      </a:solidFill>
                      <a:prstDash val="solid"/>
                      <a:round/>
                      <a:headEnd type="none" w="med" len="med"/>
                      <a:tailEnd type="none" w="med" len="med"/>
                    </a:lnL>
                    <a:lnR w="12700" cap="flat" cmpd="sng" algn="ctr">
                      <a:solidFill>
                        <a:srgbClr val="142433"/>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142433"/>
                      </a:solidFill>
                      <a:prstDash val="solid"/>
                      <a:round/>
                      <a:headEnd type="none" w="med" len="med"/>
                      <a:tailEnd type="none" w="med" len="med"/>
                    </a:lnB>
                    <a:solidFill>
                      <a:srgbClr val="14283C"/>
                    </a:solidFill>
                  </a:tcPr>
                </a:tc>
                <a:tc>
                  <a:txBody>
                    <a:bodyPr/>
                    <a:lstStyle/>
                    <a:p>
                      <a:pPr algn="r" indent="0" marL="0">
                        <a:lnSpc>
                          <a:spcPts val="1680"/>
                        </a:lnSpc>
                        <a:buNone/>
                      </a:pPr>
                      <a:r>
                        <a:rPr lang="en-US" sz="1200" b="1" dirty="0">
                          <a:solidFill>
                            <a:srgbClr val="F6F4EF"/>
                          </a:solidFill>
                          <a:latin typeface="IBM Plex Sans" pitchFamily="34" charset="0"/>
                          <a:ea typeface="IBM Plex Sans" pitchFamily="34" charset="-122"/>
                          <a:cs typeface="IBM Plex Sans" pitchFamily="34" charset="-120"/>
                        </a:rPr>
                        <a:t>EIAS</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142433"/>
                      </a:solidFill>
                      <a:prstDash val="solid"/>
                      <a:round/>
                      <a:headEnd type="none" w="med" len="med"/>
                      <a:tailEnd type="none" w="med" len="med"/>
                    </a:lnL>
                    <a:lnR w="12700" cap="flat" cmpd="sng" algn="ctr">
                      <a:solidFill>
                        <a:srgbClr val="142433"/>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142433"/>
                      </a:solidFill>
                      <a:prstDash val="solid"/>
                      <a:round/>
                      <a:headEnd type="none" w="med" len="med"/>
                      <a:tailEnd type="none" w="med" len="med"/>
                    </a:lnB>
                    <a:solidFill>
                      <a:srgbClr val="14283C"/>
                    </a:solidFill>
                  </a:tcPr>
                </a:tc>
                <a:tc>
                  <a:txBody>
                    <a:bodyPr/>
                    <a:lstStyle/>
                    <a:p>
                      <a:pPr algn="r" indent="0" marL="0">
                        <a:lnSpc>
                          <a:spcPts val="1680"/>
                        </a:lnSpc>
                        <a:buNone/>
                      </a:pPr>
                      <a:r>
                        <a:rPr lang="en-US" sz="1200" b="1" dirty="0">
                          <a:solidFill>
                            <a:srgbClr val="F6F4EF"/>
                          </a:solidFill>
                          <a:latin typeface="IBM Plex Sans" pitchFamily="34" charset="0"/>
                          <a:ea typeface="IBM Plex Sans" pitchFamily="34" charset="-122"/>
                          <a:cs typeface="IBM Plex Sans" pitchFamily="34" charset="-120"/>
                        </a:rPr>
                        <a:t>Part</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142433"/>
                      </a:solidFill>
                      <a:prstDash val="solid"/>
                      <a:round/>
                      <a:headEnd type="none" w="med" len="med"/>
                      <a:tailEnd type="none" w="med" len="med"/>
                    </a:lnL>
                    <a:lnR w="12700" cap="flat" cmpd="sng" algn="ctr">
                      <a:solidFill>
                        <a:srgbClr val="142433"/>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142433"/>
                      </a:solidFill>
                      <a:prstDash val="solid"/>
                      <a:round/>
                      <a:headEnd type="none" w="med" len="med"/>
                      <a:tailEnd type="none" w="med" len="med"/>
                    </a:lnB>
                    <a:solidFill>
                      <a:srgbClr val="14283C"/>
                    </a:solidFill>
                  </a:tcPr>
                </a:tc>
              </a:tr>
              <a:tr h="332581">
                <a:tc>
                  <a:txBody>
                    <a:bodyPr/>
                    <a:lstStyle/>
                    <a:p>
                      <a:pP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Catastrophique</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3BF"/>
                      </a:solidFill>
                      <a:prstDash val="solid"/>
                      <a:round/>
                      <a:headEnd type="none" w="med" len="med"/>
                      <a:tailEnd type="none" w="med" len="med"/>
                    </a:lnL>
                    <a:lnR w="12700" cap="flat" cmpd="sng" algn="ctr">
                      <a:solidFill>
                        <a:srgbClr val="C4C3BF"/>
                      </a:solidFill>
                      <a:prstDash val="solid"/>
                      <a:round/>
                      <a:headEnd type="none" w="med" len="med"/>
                      <a:tailEnd type="none" w="med" len="med"/>
                    </a:lnR>
                    <a:lnT w="12700" cap="flat" cmpd="sng" algn="ctr">
                      <a:solidFill>
                        <a:srgbClr val="142433"/>
                      </a:solidFill>
                      <a:prstDash val="solid"/>
                      <a:round/>
                      <a:headEnd type="none" w="med" len="med"/>
                      <a:tailEnd type="none" w="med" len="med"/>
                    </a:lnT>
                    <a:lnB w="12700" cap="flat" cmpd="sng" algn="ctr">
                      <a:solidFill>
                        <a:srgbClr val="C4C3BF"/>
                      </a:solidFill>
                      <a:prstDash val="solid"/>
                      <a:round/>
                      <a:headEnd type="none" w="med" len="med"/>
                      <a:tailEnd type="none" w="med" len="med"/>
                    </a:lnB>
                  </a:tcPr>
                </a:tc>
                <a:tc>
                  <a:txBody>
                    <a:bodyPr/>
                    <a:lstStyle/>
                    <a:p>
                      <a:pPr algn="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162</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3BF"/>
                      </a:solidFill>
                      <a:prstDash val="solid"/>
                      <a:round/>
                      <a:headEnd type="none" w="med" len="med"/>
                      <a:tailEnd type="none" w="med" len="med"/>
                    </a:lnL>
                    <a:lnR w="12700" cap="flat" cmpd="sng" algn="ctr">
                      <a:solidFill>
                        <a:srgbClr val="C4C3BF"/>
                      </a:solidFill>
                      <a:prstDash val="solid"/>
                      <a:round/>
                      <a:headEnd type="none" w="med" len="med"/>
                      <a:tailEnd type="none" w="med" len="med"/>
                    </a:lnR>
                    <a:lnT w="12700" cap="flat" cmpd="sng" algn="ctr">
                      <a:solidFill>
                        <a:srgbClr val="142433"/>
                      </a:solidFill>
                      <a:prstDash val="solid"/>
                      <a:round/>
                      <a:headEnd type="none" w="med" len="med"/>
                      <a:tailEnd type="none" w="med" len="med"/>
                    </a:lnT>
                    <a:lnB w="12700" cap="flat" cmpd="sng" algn="ctr">
                      <a:solidFill>
                        <a:srgbClr val="C4C3BF"/>
                      </a:solidFill>
                      <a:prstDash val="solid"/>
                      <a:round/>
                      <a:headEnd type="none" w="med" len="med"/>
                      <a:tailEnd type="none" w="med" len="med"/>
                    </a:lnB>
                  </a:tcPr>
                </a:tc>
                <a:tc>
                  <a:txBody>
                    <a:bodyPr/>
                    <a:lstStyle/>
                    <a:p>
                      <a:pPr algn="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1,6 %</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3BF"/>
                      </a:solidFill>
                      <a:prstDash val="solid"/>
                      <a:round/>
                      <a:headEnd type="none" w="med" len="med"/>
                      <a:tailEnd type="none" w="med" len="med"/>
                    </a:lnL>
                    <a:lnR w="12700" cap="flat" cmpd="sng" algn="ctr">
                      <a:solidFill>
                        <a:srgbClr val="C4C3BF"/>
                      </a:solidFill>
                      <a:prstDash val="solid"/>
                      <a:round/>
                      <a:headEnd type="none" w="med" len="med"/>
                      <a:tailEnd type="none" w="med" len="med"/>
                    </a:lnR>
                    <a:lnT w="12700" cap="flat" cmpd="sng" algn="ctr">
                      <a:solidFill>
                        <a:srgbClr val="142433"/>
                      </a:solidFill>
                      <a:prstDash val="solid"/>
                      <a:round/>
                      <a:headEnd type="none" w="med" len="med"/>
                      <a:tailEnd type="none" w="med" len="med"/>
                    </a:lnT>
                    <a:lnB w="12700" cap="flat" cmpd="sng" algn="ctr">
                      <a:solidFill>
                        <a:srgbClr val="C4C3BF"/>
                      </a:solidFill>
                      <a:prstDash val="solid"/>
                      <a:round/>
                      <a:headEnd type="none" w="med" len="med"/>
                      <a:tailEnd type="none" w="med" len="med"/>
                    </a:lnB>
                  </a:tcPr>
                </a:tc>
              </a:tr>
              <a:tr h="332581">
                <a:tc>
                  <a:txBody>
                    <a:bodyPr/>
                    <a:lstStyle/>
                    <a:p>
                      <a:pP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Grave à critique</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3BF"/>
                      </a:solidFill>
                      <a:prstDash val="solid"/>
                      <a:round/>
                      <a:headEnd type="none" w="med" len="med"/>
                      <a:tailEnd type="none" w="med" len="med"/>
                    </a:lnL>
                    <a:lnR w="12700" cap="flat" cmpd="sng" algn="ctr">
                      <a:solidFill>
                        <a:srgbClr val="BFBCB7"/>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BFBCB7"/>
                      </a:solidFill>
                      <a:prstDash val="solid"/>
                      <a:round/>
                      <a:headEnd type="none" w="med" len="med"/>
                      <a:tailEnd type="none" w="med" len="med"/>
                    </a:lnB>
                    <a:solidFill>
                      <a:srgbClr val="EFECE5"/>
                    </a:solidFill>
                  </a:tcPr>
                </a:tc>
                <a:tc>
                  <a:txBody>
                    <a:bodyPr/>
                    <a:lstStyle/>
                    <a:p>
                      <a:pPr algn="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192</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BFBCB7"/>
                      </a:solidFill>
                      <a:prstDash val="solid"/>
                      <a:round/>
                      <a:headEnd type="none" w="med" len="med"/>
                      <a:tailEnd type="none" w="med" len="med"/>
                    </a:lnL>
                    <a:lnR w="12700" cap="flat" cmpd="sng" algn="ctr">
                      <a:solidFill>
                        <a:srgbClr val="BFBCB7"/>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BFBCB7"/>
                      </a:solidFill>
                      <a:prstDash val="solid"/>
                      <a:round/>
                      <a:headEnd type="none" w="med" len="med"/>
                      <a:tailEnd type="none" w="med" len="med"/>
                    </a:lnB>
                    <a:solidFill>
                      <a:srgbClr val="EFECE5"/>
                    </a:solidFill>
                  </a:tcPr>
                </a:tc>
                <a:tc>
                  <a:txBody>
                    <a:bodyPr/>
                    <a:lstStyle/>
                    <a:p>
                      <a:pPr algn="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1,9 %</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BFBCB7"/>
                      </a:solidFill>
                      <a:prstDash val="solid"/>
                      <a:round/>
                      <a:headEnd type="none" w="med" len="med"/>
                      <a:tailEnd type="none" w="med" len="med"/>
                    </a:lnL>
                    <a:lnR w="12700" cap="flat" cmpd="sng" algn="ctr">
                      <a:solidFill>
                        <a:srgbClr val="BFBCB7"/>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BFBCB7"/>
                      </a:solidFill>
                      <a:prstDash val="solid"/>
                      <a:round/>
                      <a:headEnd type="none" w="med" len="med"/>
                      <a:tailEnd type="none" w="med" len="med"/>
                    </a:lnB>
                    <a:solidFill>
                      <a:srgbClr val="EFECE5"/>
                    </a:solidFill>
                  </a:tcPr>
                </a:tc>
              </a:tr>
              <a:tr h="332581">
                <a:tc>
                  <a:txBody>
                    <a:bodyPr/>
                    <a:lstStyle/>
                    <a:p>
                      <a:pP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Majeur</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3BF"/>
                      </a:solidFill>
                      <a:prstDash val="solid"/>
                      <a:round/>
                      <a:headEnd type="none" w="med" len="med"/>
                      <a:tailEnd type="none" w="med" len="med"/>
                    </a:lnL>
                    <a:lnR w="12700" cap="flat" cmpd="sng" algn="ctr">
                      <a:solidFill>
                        <a:srgbClr val="C4C3BF"/>
                      </a:solidFill>
                      <a:prstDash val="solid"/>
                      <a:round/>
                      <a:headEnd type="none" w="med" len="med"/>
                      <a:tailEnd type="none" w="med" len="med"/>
                    </a:lnR>
                    <a:lnT w="12700" cap="flat" cmpd="sng" algn="ctr">
                      <a:solidFill>
                        <a:srgbClr val="BFBCB7"/>
                      </a:solidFill>
                      <a:prstDash val="solid"/>
                      <a:round/>
                      <a:headEnd type="none" w="med" len="med"/>
                      <a:tailEnd type="none" w="med" len="med"/>
                    </a:lnT>
                    <a:lnB w="12700" cap="flat" cmpd="sng" algn="ctr">
                      <a:solidFill>
                        <a:srgbClr val="C4C3BF"/>
                      </a:solidFill>
                      <a:prstDash val="solid"/>
                      <a:round/>
                      <a:headEnd type="none" w="med" len="med"/>
                      <a:tailEnd type="none" w="med" len="med"/>
                    </a:lnB>
                  </a:tcPr>
                </a:tc>
                <a:tc>
                  <a:txBody>
                    <a:bodyPr/>
                    <a:lstStyle/>
                    <a:p>
                      <a:pPr algn="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426</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3BF"/>
                      </a:solidFill>
                      <a:prstDash val="solid"/>
                      <a:round/>
                      <a:headEnd type="none" w="med" len="med"/>
                      <a:tailEnd type="none" w="med" len="med"/>
                    </a:lnL>
                    <a:lnR w="12700" cap="flat" cmpd="sng" algn="ctr">
                      <a:solidFill>
                        <a:srgbClr val="C4C3BF"/>
                      </a:solidFill>
                      <a:prstDash val="solid"/>
                      <a:round/>
                      <a:headEnd type="none" w="med" len="med"/>
                      <a:tailEnd type="none" w="med" len="med"/>
                    </a:lnR>
                    <a:lnT w="12700" cap="flat" cmpd="sng" algn="ctr">
                      <a:solidFill>
                        <a:srgbClr val="BFBCB7"/>
                      </a:solidFill>
                      <a:prstDash val="solid"/>
                      <a:round/>
                      <a:headEnd type="none" w="med" len="med"/>
                      <a:tailEnd type="none" w="med" len="med"/>
                    </a:lnT>
                    <a:lnB w="12700" cap="flat" cmpd="sng" algn="ctr">
                      <a:solidFill>
                        <a:srgbClr val="C4C3BF"/>
                      </a:solidFill>
                      <a:prstDash val="solid"/>
                      <a:round/>
                      <a:headEnd type="none" w="med" len="med"/>
                      <a:tailEnd type="none" w="med" len="med"/>
                    </a:lnB>
                  </a:tcPr>
                </a:tc>
                <a:tc>
                  <a:txBody>
                    <a:bodyPr/>
                    <a:lstStyle/>
                    <a:p>
                      <a:pPr algn="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4,2 %</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3BF"/>
                      </a:solidFill>
                      <a:prstDash val="solid"/>
                      <a:round/>
                      <a:headEnd type="none" w="med" len="med"/>
                      <a:tailEnd type="none" w="med" len="med"/>
                    </a:lnL>
                    <a:lnR w="12700" cap="flat" cmpd="sng" algn="ctr">
                      <a:solidFill>
                        <a:srgbClr val="C4C3BF"/>
                      </a:solidFill>
                      <a:prstDash val="solid"/>
                      <a:round/>
                      <a:headEnd type="none" w="med" len="med"/>
                      <a:tailEnd type="none" w="med" len="med"/>
                    </a:lnR>
                    <a:lnT w="12700" cap="flat" cmpd="sng" algn="ctr">
                      <a:solidFill>
                        <a:srgbClr val="BFBCB7"/>
                      </a:solidFill>
                      <a:prstDash val="solid"/>
                      <a:round/>
                      <a:headEnd type="none" w="med" len="med"/>
                      <a:tailEnd type="none" w="med" len="med"/>
                    </a:lnT>
                    <a:lnB w="12700" cap="flat" cmpd="sng" algn="ctr">
                      <a:solidFill>
                        <a:srgbClr val="C4C3BF"/>
                      </a:solidFill>
                      <a:prstDash val="solid"/>
                      <a:round/>
                      <a:headEnd type="none" w="med" len="med"/>
                      <a:tailEnd type="none" w="med" len="med"/>
                    </a:lnB>
                  </a:tcPr>
                </a:tc>
              </a:tr>
              <a:tr h="332581">
                <a:tc>
                  <a:txBody>
                    <a:bodyPr/>
                    <a:lstStyle/>
                    <a:p>
                      <a:pP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Significatif</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3BF"/>
                      </a:solidFill>
                      <a:prstDash val="solid"/>
                      <a:round/>
                      <a:headEnd type="none" w="med" len="med"/>
                      <a:tailEnd type="none" w="med" len="med"/>
                    </a:lnL>
                    <a:lnR w="12700" cap="flat" cmpd="sng" algn="ctr">
                      <a:solidFill>
                        <a:srgbClr val="BFBCB7"/>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BFBCB7"/>
                      </a:solidFill>
                      <a:prstDash val="solid"/>
                      <a:round/>
                      <a:headEnd type="none" w="med" len="med"/>
                      <a:tailEnd type="none" w="med" len="med"/>
                    </a:lnB>
                    <a:solidFill>
                      <a:srgbClr val="EFECE5"/>
                    </a:solidFill>
                  </a:tcPr>
                </a:tc>
                <a:tc>
                  <a:txBody>
                    <a:bodyPr/>
                    <a:lstStyle/>
                    <a:p>
                      <a:pPr algn="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1 359</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BFBCB7"/>
                      </a:solidFill>
                      <a:prstDash val="solid"/>
                      <a:round/>
                      <a:headEnd type="none" w="med" len="med"/>
                      <a:tailEnd type="none" w="med" len="med"/>
                    </a:lnL>
                    <a:lnR w="12700" cap="flat" cmpd="sng" algn="ctr">
                      <a:solidFill>
                        <a:srgbClr val="BFBCB7"/>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BFBCB7"/>
                      </a:solidFill>
                      <a:prstDash val="solid"/>
                      <a:round/>
                      <a:headEnd type="none" w="med" len="med"/>
                      <a:tailEnd type="none" w="med" len="med"/>
                    </a:lnB>
                    <a:solidFill>
                      <a:srgbClr val="EFECE5"/>
                    </a:solidFill>
                  </a:tcPr>
                </a:tc>
                <a:tc>
                  <a:txBody>
                    <a:bodyPr/>
                    <a:lstStyle/>
                    <a:p>
                      <a:pPr algn="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13,3 %</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BFBCB7"/>
                      </a:solidFill>
                      <a:prstDash val="solid"/>
                      <a:round/>
                      <a:headEnd type="none" w="med" len="med"/>
                      <a:tailEnd type="none" w="med" len="med"/>
                    </a:lnL>
                    <a:lnR w="12700" cap="flat" cmpd="sng" algn="ctr">
                      <a:solidFill>
                        <a:srgbClr val="BFBCB7"/>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BFBCB7"/>
                      </a:solidFill>
                      <a:prstDash val="solid"/>
                      <a:round/>
                      <a:headEnd type="none" w="med" len="med"/>
                      <a:tailEnd type="none" w="med" len="med"/>
                    </a:lnB>
                    <a:solidFill>
                      <a:srgbClr val="EFECE5"/>
                    </a:solidFill>
                  </a:tcPr>
                </a:tc>
              </a:tr>
              <a:tr h="332581">
                <a:tc>
                  <a:txBody>
                    <a:bodyPr/>
                    <a:lstStyle/>
                    <a:p>
                      <a:pP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Mineur</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3BF"/>
                      </a:solidFill>
                      <a:prstDash val="solid"/>
                      <a:round/>
                      <a:headEnd type="none" w="med" len="med"/>
                      <a:tailEnd type="none" w="med" len="med"/>
                    </a:lnL>
                    <a:lnR w="12700" cap="flat" cmpd="sng" algn="ctr">
                      <a:solidFill>
                        <a:srgbClr val="C4C3BF"/>
                      </a:solidFill>
                      <a:prstDash val="solid"/>
                      <a:round/>
                      <a:headEnd type="none" w="med" len="med"/>
                      <a:tailEnd type="none" w="med" len="med"/>
                    </a:lnR>
                    <a:lnT w="12700" cap="flat" cmpd="sng" algn="ctr">
                      <a:solidFill>
                        <a:srgbClr val="BFBCB7"/>
                      </a:solidFill>
                      <a:prstDash val="solid"/>
                      <a:round/>
                      <a:headEnd type="none" w="med" len="med"/>
                      <a:tailEnd type="none" w="med" len="med"/>
                    </a:lnT>
                    <a:lnB w="12700" cap="flat" cmpd="sng" algn="ctr">
                      <a:solidFill>
                        <a:srgbClr val="C4C3BF"/>
                      </a:solidFill>
                      <a:prstDash val="solid"/>
                      <a:round/>
                      <a:headEnd type="none" w="med" len="med"/>
                      <a:tailEnd type="none" w="med" len="med"/>
                    </a:lnB>
                  </a:tcPr>
                </a:tc>
                <a:tc>
                  <a:txBody>
                    <a:bodyPr/>
                    <a:lstStyle/>
                    <a:p>
                      <a:pPr algn="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2 109</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3BF"/>
                      </a:solidFill>
                      <a:prstDash val="solid"/>
                      <a:round/>
                      <a:headEnd type="none" w="med" len="med"/>
                      <a:tailEnd type="none" w="med" len="med"/>
                    </a:lnL>
                    <a:lnR w="12700" cap="flat" cmpd="sng" algn="ctr">
                      <a:solidFill>
                        <a:srgbClr val="C4C3BF"/>
                      </a:solidFill>
                      <a:prstDash val="solid"/>
                      <a:round/>
                      <a:headEnd type="none" w="med" len="med"/>
                      <a:tailEnd type="none" w="med" len="med"/>
                    </a:lnR>
                    <a:lnT w="12700" cap="flat" cmpd="sng" algn="ctr">
                      <a:solidFill>
                        <a:srgbClr val="BFBCB7"/>
                      </a:solidFill>
                      <a:prstDash val="solid"/>
                      <a:round/>
                      <a:headEnd type="none" w="med" len="med"/>
                      <a:tailEnd type="none" w="med" len="med"/>
                    </a:lnT>
                    <a:lnB w="12700" cap="flat" cmpd="sng" algn="ctr">
                      <a:solidFill>
                        <a:srgbClr val="C4C3BF"/>
                      </a:solidFill>
                      <a:prstDash val="solid"/>
                      <a:round/>
                      <a:headEnd type="none" w="med" len="med"/>
                      <a:tailEnd type="none" w="med" len="med"/>
                    </a:lnB>
                  </a:tcPr>
                </a:tc>
                <a:tc>
                  <a:txBody>
                    <a:bodyPr/>
                    <a:lstStyle/>
                    <a:p>
                      <a:pPr algn="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20,6 %</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3BF"/>
                      </a:solidFill>
                      <a:prstDash val="solid"/>
                      <a:round/>
                      <a:headEnd type="none" w="med" len="med"/>
                      <a:tailEnd type="none" w="med" len="med"/>
                    </a:lnL>
                    <a:lnR w="12700" cap="flat" cmpd="sng" algn="ctr">
                      <a:solidFill>
                        <a:srgbClr val="C4C3BF"/>
                      </a:solidFill>
                      <a:prstDash val="solid"/>
                      <a:round/>
                      <a:headEnd type="none" w="med" len="med"/>
                      <a:tailEnd type="none" w="med" len="med"/>
                    </a:lnR>
                    <a:lnT w="12700" cap="flat" cmpd="sng" algn="ctr">
                      <a:solidFill>
                        <a:srgbClr val="BFBCB7"/>
                      </a:solidFill>
                      <a:prstDash val="solid"/>
                      <a:round/>
                      <a:headEnd type="none" w="med" len="med"/>
                      <a:tailEnd type="none" w="med" len="med"/>
                    </a:lnT>
                    <a:lnB w="12700" cap="flat" cmpd="sng" algn="ctr">
                      <a:solidFill>
                        <a:srgbClr val="C4C3BF"/>
                      </a:solidFill>
                      <a:prstDash val="solid"/>
                      <a:round/>
                      <a:headEnd type="none" w="med" len="med"/>
                      <a:tailEnd type="none" w="med" len="med"/>
                    </a:lnB>
                  </a:tcPr>
                </a:tc>
              </a:tr>
              <a:tr h="332581">
                <a:tc>
                  <a:txBody>
                    <a:bodyPr/>
                    <a:lstStyle/>
                    <a:p>
                      <a:pP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Non classé</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3BF"/>
                      </a:solidFill>
                      <a:prstDash val="solid"/>
                      <a:round/>
                      <a:headEnd type="none" w="med" len="med"/>
                      <a:tailEnd type="none" w="med" len="med"/>
                    </a:lnL>
                    <a:lnR w="12700" cap="flat" cmpd="sng" algn="ctr">
                      <a:solidFill>
                        <a:srgbClr val="C8BCB1"/>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C8BCB1"/>
                      </a:solidFill>
                      <a:prstDash val="solid"/>
                      <a:round/>
                      <a:headEnd type="none" w="med" len="med"/>
                      <a:tailEnd type="none" w="med" len="med"/>
                    </a:lnB>
                    <a:solidFill>
                      <a:srgbClr val="FBEBDD"/>
                    </a:solidFill>
                  </a:tcPr>
                </a:tc>
                <a:tc>
                  <a:txBody>
                    <a:bodyPr/>
                    <a:lstStyle/>
                    <a:p>
                      <a:pPr algn="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5 983</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8BCB1"/>
                      </a:solidFill>
                      <a:prstDash val="solid"/>
                      <a:round/>
                      <a:headEnd type="none" w="med" len="med"/>
                      <a:tailEnd type="none" w="med" len="med"/>
                    </a:lnL>
                    <a:lnR w="12700" cap="flat" cmpd="sng" algn="ctr">
                      <a:solidFill>
                        <a:srgbClr val="C8BCB1"/>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C8BCB1"/>
                      </a:solidFill>
                      <a:prstDash val="solid"/>
                      <a:round/>
                      <a:headEnd type="none" w="med" len="med"/>
                      <a:tailEnd type="none" w="med" len="med"/>
                    </a:lnB>
                    <a:solidFill>
                      <a:srgbClr val="FBEBDD"/>
                    </a:solidFill>
                  </a:tcPr>
                </a:tc>
                <a:tc>
                  <a:txBody>
                    <a:bodyPr/>
                    <a:lstStyle/>
                    <a:p>
                      <a:pPr algn="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58,5 %</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8BCB1"/>
                      </a:solidFill>
                      <a:prstDash val="solid"/>
                      <a:round/>
                      <a:headEnd type="none" w="med" len="med"/>
                      <a:tailEnd type="none" w="med" len="med"/>
                    </a:lnL>
                    <a:lnR w="12700" cap="flat" cmpd="sng" algn="ctr">
                      <a:solidFill>
                        <a:srgbClr val="C8BCB1"/>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C8BCB1"/>
                      </a:solidFill>
                      <a:prstDash val="solid"/>
                      <a:round/>
                      <a:headEnd type="none" w="med" len="med"/>
                      <a:tailEnd type="none" w="med" len="med"/>
                    </a:lnB>
                    <a:solidFill>
                      <a:srgbClr val="FBEBDD"/>
                    </a:solidFill>
                  </a:tcPr>
                </a:tc>
              </a:tr>
            </a:tbl>
          </a:graphicData>
        </a:graphic>
      </p:graphicFrame>
      <p:sp>
        <p:nvSpPr>
          <p:cNvPr id="34" name="Text 31"/>
          <p:cNvSpPr/>
          <p:nvPr/>
        </p:nvSpPr>
        <p:spPr>
          <a:xfrm>
            <a:off x="7823200" y="5022850"/>
            <a:ext cx="3662680"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2E3D4C"/>
                </a:solidFill>
                <a:latin typeface="IBM Plex Sans" pitchFamily="34" charset="0"/>
                <a:ea typeface="IBM Plex Sans" pitchFamily="34" charset="-122"/>
                <a:cs typeface="IBM Plex Sans" pitchFamily="34" charset="-120"/>
              </a:rPr>
              <a:t>Retex publiés : robot (2024), sondes JJ (2025), informatisation et check-list (2026).</a:t>
            </a:r>
            <a:endParaRPr lang="en-US" sz="1200" dirty="0"/>
          </a:p>
        </p:txBody>
      </p:sp>
      <p:sp>
        <p:nvSpPr>
          <p:cNvPr id="35" name="Text 32"/>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85"/>
                </a:solidFill>
                <a:latin typeface="IBM Plex Sans" pitchFamily="34" charset="0"/>
                <a:ea typeface="IBM Plex Sans" pitchFamily="34" charset="-122"/>
                <a:cs typeface="IBM Plex Sans" pitchFamily="34" charset="-120"/>
              </a:rPr>
              <a:t>Source : contribution de l’OA-AFU au rapport HAS 2023-2025 · non classés et parts calculés</a:t>
            </a:r>
            <a:endParaRPr lang="en-US" sz="1200" dirty="0"/>
          </a:p>
        </p:txBody>
      </p:sp>
      <p:sp>
        <p:nvSpPr>
          <p:cNvPr id="36" name="Text 33"/>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B7785"/>
                </a:solidFill>
                <a:latin typeface="IBM Plex Sans" pitchFamily="34" charset="0"/>
                <a:ea typeface="IBM Plex Sans" pitchFamily="34" charset="-122"/>
                <a:cs typeface="IBM Plex Sans" pitchFamily="34" charset="-120"/>
              </a:rPr>
              <a:t>10 / 21</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6F4E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1C6E9C"/>
                </a:solidFill>
                <a:latin typeface="IBM Plex Sans" pitchFamily="34" charset="0"/>
                <a:ea typeface="IBM Plex Sans" pitchFamily="34" charset="-122"/>
                <a:cs typeface="IBM Plex Sans" pitchFamily="34" charset="-120"/>
              </a:rPr>
              <a:t>PERFORMANCE DE GESTION · 2025</a:t>
            </a:r>
            <a:endParaRPr lang="en-US" sz="1200" dirty="0"/>
          </a:p>
        </p:txBody>
      </p:sp>
      <p:sp>
        <p:nvSpPr>
          <p:cNvPr id="3" name="Text 1"/>
          <p:cNvSpPr/>
          <p:nvPr>
            <p:ph type="title"/>
          </p:nvPr>
        </p:nvSpPr>
        <p:spPr>
          <a:xfrm>
            <a:off x="812800" y="1102320"/>
            <a:ext cx="10883392" cy="47238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83C"/>
                </a:solidFill>
                <a:latin typeface="Source Serif 4" pitchFamily="18" charset="0"/>
                <a:ea typeface="Source Serif 4" pitchFamily="18" charset="-122"/>
                <a:cs typeface="Source Serif 4" pitchFamily="18" charset="-120"/>
              </a:rPr>
              <a:t>Engagements rapides, bilans trop lents</a:t>
            </a:r>
            <a:endParaRPr lang="en-US" sz="32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866801"/>
          <a:ext cx="10553700" cy="1792684"/>
        </p:xfrm>
        <a:graphic>
          <a:graphicData uri="http://schemas.openxmlformats.org/drawingml/2006/table">
            <a:tbl>
              <a:tblPr/>
              <a:tblGrid>
                <a:gridCol w="4221480"/>
                <a:gridCol w="1477518"/>
                <a:gridCol w="1899666"/>
                <a:gridCol w="2955036"/>
              </a:tblGrid>
              <a:tr h="385961">
                <a:tc>
                  <a:txBody>
                    <a:bodyPr/>
                    <a:lstStyle/>
                    <a:p>
                      <a:pPr indent="0" marL="0">
                        <a:lnSpc>
                          <a:spcPts val="1960"/>
                        </a:lnSpc>
                        <a:buNone/>
                      </a:pPr>
                      <a:r>
                        <a:rPr lang="en-US" sz="1400" b="1" dirty="0">
                          <a:solidFill>
                            <a:srgbClr val="F6F4EF"/>
                          </a:solidFill>
                          <a:latin typeface="IBM Plex Sans" pitchFamily="34" charset="0"/>
                          <a:ea typeface="IBM Plex Sans" pitchFamily="34" charset="-122"/>
                          <a:cs typeface="IBM Plex Sans" pitchFamily="34" charset="-120"/>
                        </a:rPr>
                        <a:t>Indicateur de délai (≤ 30 jours)</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4C3BF"/>
                      </a:solidFill>
                      <a:prstDash val="solid"/>
                      <a:round/>
                      <a:headEnd type="none" w="med" len="med"/>
                      <a:tailEnd type="none" w="med" len="med"/>
                    </a:lnL>
                    <a:lnR w="12700" cap="flat" cmpd="sng" algn="ctr">
                      <a:solidFill>
                        <a:srgbClr val="142433"/>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142433"/>
                      </a:solidFill>
                      <a:prstDash val="solid"/>
                      <a:round/>
                      <a:headEnd type="none" w="med" len="med"/>
                      <a:tailEnd type="none" w="med" len="med"/>
                    </a:lnB>
                    <a:solidFill>
                      <a:srgbClr val="14283C"/>
                    </a:solidFill>
                  </a:tcPr>
                </a:tc>
                <a:tc>
                  <a:txBody>
                    <a:bodyPr/>
                    <a:lstStyle/>
                    <a:p>
                      <a:pPr algn="r" indent="0" marL="0">
                        <a:lnSpc>
                          <a:spcPts val="1960"/>
                        </a:lnSpc>
                        <a:buNone/>
                      </a:pPr>
                      <a:r>
                        <a:rPr lang="en-US" sz="1400" b="1" dirty="0">
                          <a:solidFill>
                            <a:srgbClr val="F6F4EF"/>
                          </a:solidFill>
                          <a:latin typeface="IBM Plex Sans" pitchFamily="34" charset="0"/>
                          <a:ea typeface="IBM Plex Sans" pitchFamily="34" charset="-122"/>
                          <a:cs typeface="IBM Plex Sans" pitchFamily="34" charset="-120"/>
                        </a:rPr>
                        <a:t>AFU</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142433"/>
                      </a:solidFill>
                      <a:prstDash val="solid"/>
                      <a:round/>
                      <a:headEnd type="none" w="med" len="med"/>
                      <a:tailEnd type="none" w="med" len="med"/>
                    </a:lnL>
                    <a:lnR w="12700" cap="flat" cmpd="sng" algn="ctr">
                      <a:solidFill>
                        <a:srgbClr val="142433"/>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142433"/>
                      </a:solidFill>
                      <a:prstDash val="solid"/>
                      <a:round/>
                      <a:headEnd type="none" w="med" len="med"/>
                      <a:tailEnd type="none" w="med" len="med"/>
                    </a:lnB>
                    <a:solidFill>
                      <a:srgbClr val="14283C"/>
                    </a:solidFill>
                  </a:tcPr>
                </a:tc>
                <a:tc>
                  <a:txBody>
                    <a:bodyPr/>
                    <a:lstStyle/>
                    <a:p>
                      <a:pPr algn="r" indent="0" marL="0">
                        <a:lnSpc>
                          <a:spcPts val="1960"/>
                        </a:lnSpc>
                        <a:buNone/>
                      </a:pPr>
                      <a:r>
                        <a:rPr lang="en-US" sz="1400" b="1" dirty="0">
                          <a:solidFill>
                            <a:srgbClr val="F6F4EF"/>
                          </a:solidFill>
                          <a:latin typeface="IBM Plex Sans" pitchFamily="34" charset="0"/>
                          <a:ea typeface="IBM Plex Sans" pitchFamily="34" charset="-122"/>
                          <a:cs typeface="IBM Plex Sans" pitchFamily="34" charset="-120"/>
                        </a:rPr>
                        <a:t>Médiane 16 OA</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142433"/>
                      </a:solidFill>
                      <a:prstDash val="solid"/>
                      <a:round/>
                      <a:headEnd type="none" w="med" len="med"/>
                      <a:tailEnd type="none" w="med" len="med"/>
                    </a:lnL>
                    <a:lnR w="12700" cap="flat" cmpd="sng" algn="ctr">
                      <a:solidFill>
                        <a:srgbClr val="142433"/>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142433"/>
                      </a:solidFill>
                      <a:prstDash val="solid"/>
                      <a:round/>
                      <a:headEnd type="none" w="med" len="med"/>
                      <a:tailEnd type="none" w="med" len="med"/>
                    </a:lnB>
                    <a:solidFill>
                      <a:srgbClr val="14283C"/>
                    </a:solidFill>
                  </a:tcPr>
                </a:tc>
                <a:tc>
                  <a:txBody>
                    <a:bodyPr/>
                    <a:lstStyle/>
                    <a:p>
                      <a:pPr indent="0" marL="0">
                        <a:lnSpc>
                          <a:spcPts val="1960"/>
                        </a:lnSpc>
                        <a:buNone/>
                      </a:pPr>
                      <a:r>
                        <a:rPr lang="en-US" sz="1400" b="1" dirty="0">
                          <a:solidFill>
                            <a:srgbClr val="F6F4EF"/>
                          </a:solidFill>
                          <a:latin typeface="IBM Plex Sans" pitchFamily="34" charset="0"/>
                          <a:ea typeface="IBM Plex Sans" pitchFamily="34" charset="-122"/>
                          <a:cs typeface="IBM Plex Sans" pitchFamily="34" charset="-120"/>
                        </a:rPr>
                        <a:t>Position de l’AFU</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142433"/>
                      </a:solidFill>
                      <a:prstDash val="solid"/>
                      <a:round/>
                      <a:headEnd type="none" w="med" len="med"/>
                      <a:tailEnd type="none" w="med" len="med"/>
                    </a:lnL>
                    <a:lnR w="12700" cap="flat" cmpd="sng" algn="ctr">
                      <a:solidFill>
                        <a:srgbClr val="142433"/>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142433"/>
                      </a:solidFill>
                      <a:prstDash val="solid"/>
                      <a:round/>
                      <a:headEnd type="none" w="med" len="med"/>
                      <a:tailEnd type="none" w="med" len="med"/>
                    </a:lnB>
                    <a:solidFill>
                      <a:srgbClr val="14283C"/>
                    </a:solidFill>
                  </a:tcPr>
                </a:tc>
              </a:tr>
              <a:tr h="385961">
                <a:tc>
                  <a:txBody>
                    <a:bodyPr/>
                    <a:lstStyle/>
                    <a:p>
                      <a:pPr indent="0" marL="0">
                        <a:lnSpc>
                          <a:spcPts val="1960"/>
                        </a:lnSpc>
                        <a:buNone/>
                      </a:pPr>
                      <a:r>
                        <a:rPr lang="en-US" sz="1400" dirty="0">
                          <a:solidFill>
                            <a:srgbClr val="14283C"/>
                          </a:solidFill>
                          <a:latin typeface="IBM Plex Sans" pitchFamily="34" charset="0"/>
                          <a:ea typeface="IBM Plex Sans" pitchFamily="34" charset="-122"/>
                          <a:cs typeface="IBM Plex Sans" pitchFamily="34" charset="-120"/>
                        </a:rPr>
                        <a:t>Engagements traités (cible HAS ≥ 75 %)</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4C3BF"/>
                      </a:solidFill>
                      <a:prstDash val="solid"/>
                      <a:round/>
                      <a:headEnd type="none" w="med" len="med"/>
                      <a:tailEnd type="none" w="med" len="med"/>
                    </a:lnL>
                    <a:lnR w="12700" cap="flat" cmpd="sng" algn="ctr">
                      <a:solidFill>
                        <a:srgbClr val="C4C3BF"/>
                      </a:solidFill>
                      <a:prstDash val="solid"/>
                      <a:round/>
                      <a:headEnd type="none" w="med" len="med"/>
                      <a:tailEnd type="none" w="med" len="med"/>
                    </a:lnR>
                    <a:lnT w="12700" cap="flat" cmpd="sng" algn="ctr">
                      <a:solidFill>
                        <a:srgbClr val="142433"/>
                      </a:solidFill>
                      <a:prstDash val="solid"/>
                      <a:round/>
                      <a:headEnd type="none" w="med" len="med"/>
                      <a:tailEnd type="none" w="med" len="med"/>
                    </a:lnT>
                    <a:lnB w="12700" cap="flat" cmpd="sng" algn="ctr">
                      <a:solidFill>
                        <a:srgbClr val="C4C3BF"/>
                      </a:solidFill>
                      <a:prstDash val="solid"/>
                      <a:round/>
                      <a:headEnd type="none" w="med" len="med"/>
                      <a:tailEnd type="none" w="med" len="med"/>
                    </a:lnB>
                  </a:tcPr>
                </a:tc>
                <a:tc>
                  <a:txBody>
                    <a:bodyPr/>
                    <a:lstStyle/>
                    <a:p>
                      <a:pPr algn="r" indent="0" marL="0">
                        <a:lnSpc>
                          <a:spcPts val="1960"/>
                        </a:lnSpc>
                        <a:buNone/>
                      </a:pPr>
                      <a:r>
                        <a:rPr lang="en-US" sz="1400" dirty="0">
                          <a:solidFill>
                            <a:srgbClr val="14283C"/>
                          </a:solidFill>
                          <a:latin typeface="IBM Plex Sans" pitchFamily="34" charset="0"/>
                          <a:ea typeface="IBM Plex Sans" pitchFamily="34" charset="-122"/>
                          <a:cs typeface="IBM Plex Sans" pitchFamily="34" charset="-120"/>
                        </a:rPr>
                        <a:t>98 %</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4C3BF"/>
                      </a:solidFill>
                      <a:prstDash val="solid"/>
                      <a:round/>
                      <a:headEnd type="none" w="med" len="med"/>
                      <a:tailEnd type="none" w="med" len="med"/>
                    </a:lnL>
                    <a:lnR w="12700" cap="flat" cmpd="sng" algn="ctr">
                      <a:solidFill>
                        <a:srgbClr val="C4C3BF"/>
                      </a:solidFill>
                      <a:prstDash val="solid"/>
                      <a:round/>
                      <a:headEnd type="none" w="med" len="med"/>
                      <a:tailEnd type="none" w="med" len="med"/>
                    </a:lnR>
                    <a:lnT w="12700" cap="flat" cmpd="sng" algn="ctr">
                      <a:solidFill>
                        <a:srgbClr val="142433"/>
                      </a:solidFill>
                      <a:prstDash val="solid"/>
                      <a:round/>
                      <a:headEnd type="none" w="med" len="med"/>
                      <a:tailEnd type="none" w="med" len="med"/>
                    </a:lnT>
                    <a:lnB w="12700" cap="flat" cmpd="sng" algn="ctr">
                      <a:solidFill>
                        <a:srgbClr val="C4C3BF"/>
                      </a:solidFill>
                      <a:prstDash val="solid"/>
                      <a:round/>
                      <a:headEnd type="none" w="med" len="med"/>
                      <a:tailEnd type="none" w="med" len="med"/>
                    </a:lnB>
                  </a:tcPr>
                </a:tc>
                <a:tc>
                  <a:txBody>
                    <a:bodyPr/>
                    <a:lstStyle/>
                    <a:p>
                      <a:pPr algn="r" indent="0" marL="0">
                        <a:lnSpc>
                          <a:spcPts val="1960"/>
                        </a:lnSpc>
                        <a:buNone/>
                      </a:pPr>
                      <a:r>
                        <a:rPr lang="en-US" sz="1400" dirty="0">
                          <a:solidFill>
                            <a:srgbClr val="14283C"/>
                          </a:solidFill>
                          <a:latin typeface="IBM Plex Sans" pitchFamily="34" charset="0"/>
                          <a:ea typeface="IBM Plex Sans" pitchFamily="34" charset="-122"/>
                          <a:cs typeface="IBM Plex Sans" pitchFamily="34" charset="-120"/>
                        </a:rPr>
                        <a:t>100 %</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4C3BF"/>
                      </a:solidFill>
                      <a:prstDash val="solid"/>
                      <a:round/>
                      <a:headEnd type="none" w="med" len="med"/>
                      <a:tailEnd type="none" w="med" len="med"/>
                    </a:lnL>
                    <a:lnR w="12700" cap="flat" cmpd="sng" algn="ctr">
                      <a:solidFill>
                        <a:srgbClr val="C4C3BF"/>
                      </a:solidFill>
                      <a:prstDash val="solid"/>
                      <a:round/>
                      <a:headEnd type="none" w="med" len="med"/>
                      <a:tailEnd type="none" w="med" len="med"/>
                    </a:lnR>
                    <a:lnT w="12700" cap="flat" cmpd="sng" algn="ctr">
                      <a:solidFill>
                        <a:srgbClr val="142433"/>
                      </a:solidFill>
                      <a:prstDash val="solid"/>
                      <a:round/>
                      <a:headEnd type="none" w="med" len="med"/>
                      <a:tailEnd type="none" w="med" len="med"/>
                    </a:lnT>
                    <a:lnB w="12700" cap="flat" cmpd="sng" algn="ctr">
                      <a:solidFill>
                        <a:srgbClr val="C4C3BF"/>
                      </a:solidFill>
                      <a:prstDash val="solid"/>
                      <a:round/>
                      <a:headEnd type="none" w="med" len="med"/>
                      <a:tailEnd type="none" w="med" len="med"/>
                    </a:lnB>
                  </a:tcPr>
                </a:tc>
                <a:tc>
                  <a:txBody>
                    <a:bodyPr/>
                    <a:lstStyle/>
                    <a:p>
                      <a:pPr indent="0" marL="0">
                        <a:lnSpc>
                          <a:spcPts val="1960"/>
                        </a:lnSpc>
                        <a:buNone/>
                      </a:pPr>
                      <a:r>
                        <a:rPr lang="en-US" sz="1400" dirty="0">
                          <a:solidFill>
                            <a:srgbClr val="14283C"/>
                          </a:solidFill>
                          <a:latin typeface="IBM Plex Sans" pitchFamily="34" charset="0"/>
                          <a:ea typeface="IBM Plex Sans" pitchFamily="34" charset="-122"/>
                          <a:cs typeface="IBM Plex Sans" pitchFamily="34" charset="-120"/>
                        </a:rPr>
                        <a:t>Cible atteinte · 8e ex aequo</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4C3BF"/>
                      </a:solidFill>
                      <a:prstDash val="solid"/>
                      <a:round/>
                      <a:headEnd type="none" w="med" len="med"/>
                      <a:tailEnd type="none" w="med" len="med"/>
                    </a:lnL>
                    <a:lnR w="12700" cap="flat" cmpd="sng" algn="ctr">
                      <a:solidFill>
                        <a:srgbClr val="C4C3BF"/>
                      </a:solidFill>
                      <a:prstDash val="solid"/>
                      <a:round/>
                      <a:headEnd type="none" w="med" len="med"/>
                      <a:tailEnd type="none" w="med" len="med"/>
                    </a:lnR>
                    <a:lnT w="12700" cap="flat" cmpd="sng" algn="ctr">
                      <a:solidFill>
                        <a:srgbClr val="142433"/>
                      </a:solidFill>
                      <a:prstDash val="solid"/>
                      <a:round/>
                      <a:headEnd type="none" w="med" len="med"/>
                      <a:tailEnd type="none" w="med" len="med"/>
                    </a:lnT>
                    <a:lnB w="12700" cap="flat" cmpd="sng" algn="ctr">
                      <a:solidFill>
                        <a:srgbClr val="C4C3BF"/>
                      </a:solidFill>
                      <a:prstDash val="solid"/>
                      <a:round/>
                      <a:headEnd type="none" w="med" len="med"/>
                      <a:tailEnd type="none" w="med" len="med"/>
                    </a:lnB>
                  </a:tcPr>
                </a:tc>
              </a:tr>
              <a:tr h="634802">
                <a:tc>
                  <a:txBody>
                    <a:bodyPr/>
                    <a:lstStyle/>
                    <a:p>
                      <a:pPr indent="0" marL="0">
                        <a:lnSpc>
                          <a:spcPts val="1960"/>
                        </a:lnSpc>
                        <a:buNone/>
                      </a:pPr>
                      <a:r>
                        <a:rPr lang="en-US" sz="1400" dirty="0">
                          <a:solidFill>
                            <a:srgbClr val="14283C"/>
                          </a:solidFill>
                          <a:latin typeface="IBM Plex Sans" pitchFamily="34" charset="0"/>
                          <a:ea typeface="IBM Plex Sans" pitchFamily="34" charset="-122"/>
                          <a:cs typeface="IBM Plex Sans" pitchFamily="34" charset="-120"/>
                        </a:rPr>
                        <a:t>EIAS traités</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4C3BF"/>
                      </a:solidFill>
                      <a:prstDash val="solid"/>
                      <a:round/>
                      <a:headEnd type="none" w="med" len="med"/>
                      <a:tailEnd type="none" w="med" len="med"/>
                    </a:lnL>
                    <a:lnR w="12700" cap="flat" cmpd="sng" algn="ctr">
                      <a:solidFill>
                        <a:srgbClr val="BFBCB7"/>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BFBCB7"/>
                      </a:solidFill>
                      <a:prstDash val="solid"/>
                      <a:round/>
                      <a:headEnd type="none" w="med" len="med"/>
                      <a:tailEnd type="none" w="med" len="med"/>
                    </a:lnB>
                    <a:solidFill>
                      <a:srgbClr val="EFECE5"/>
                    </a:solidFill>
                  </a:tcPr>
                </a:tc>
                <a:tc>
                  <a:txBody>
                    <a:bodyPr/>
                    <a:lstStyle/>
                    <a:p>
                      <a:pPr algn="r" indent="0" marL="0">
                        <a:lnSpc>
                          <a:spcPts val="1960"/>
                        </a:lnSpc>
                        <a:buNone/>
                      </a:pPr>
                      <a:r>
                        <a:rPr lang="en-US" sz="1400" dirty="0">
                          <a:solidFill>
                            <a:srgbClr val="14283C"/>
                          </a:solidFill>
                          <a:latin typeface="IBM Plex Sans" pitchFamily="34" charset="0"/>
                          <a:ea typeface="IBM Plex Sans" pitchFamily="34" charset="-122"/>
                          <a:cs typeface="IBM Plex Sans" pitchFamily="34" charset="-120"/>
                        </a:rPr>
                        <a:t>81 %</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BFBCB7"/>
                      </a:solidFill>
                      <a:prstDash val="solid"/>
                      <a:round/>
                      <a:headEnd type="none" w="med" len="med"/>
                      <a:tailEnd type="none" w="med" len="med"/>
                    </a:lnL>
                    <a:lnR w="12700" cap="flat" cmpd="sng" algn="ctr">
                      <a:solidFill>
                        <a:srgbClr val="BFBCB7"/>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BFBCB7"/>
                      </a:solidFill>
                      <a:prstDash val="solid"/>
                      <a:round/>
                      <a:headEnd type="none" w="med" len="med"/>
                      <a:tailEnd type="none" w="med" len="med"/>
                    </a:lnB>
                    <a:solidFill>
                      <a:srgbClr val="EFECE5"/>
                    </a:solidFill>
                  </a:tcPr>
                </a:tc>
                <a:tc>
                  <a:txBody>
                    <a:bodyPr/>
                    <a:lstStyle/>
                    <a:p>
                      <a:pPr algn="r" indent="0" marL="0">
                        <a:lnSpc>
                          <a:spcPts val="1960"/>
                        </a:lnSpc>
                        <a:buNone/>
                      </a:pPr>
                      <a:r>
                        <a:rPr lang="en-US" sz="1400" dirty="0">
                          <a:solidFill>
                            <a:srgbClr val="14283C"/>
                          </a:solidFill>
                          <a:latin typeface="IBM Plex Sans" pitchFamily="34" charset="0"/>
                          <a:ea typeface="IBM Plex Sans" pitchFamily="34" charset="-122"/>
                          <a:cs typeface="IBM Plex Sans" pitchFamily="34" charset="-120"/>
                        </a:rPr>
                        <a:t>83 %</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BFBCB7"/>
                      </a:solidFill>
                      <a:prstDash val="solid"/>
                      <a:round/>
                      <a:headEnd type="none" w="med" len="med"/>
                      <a:tailEnd type="none" w="med" len="med"/>
                    </a:lnL>
                    <a:lnR w="12700" cap="flat" cmpd="sng" algn="ctr">
                      <a:solidFill>
                        <a:srgbClr val="BFBCB7"/>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BFBCB7"/>
                      </a:solidFill>
                      <a:prstDash val="solid"/>
                      <a:round/>
                      <a:headEnd type="none" w="med" len="med"/>
                      <a:tailEnd type="none" w="med" len="med"/>
                    </a:lnB>
                    <a:solidFill>
                      <a:srgbClr val="EFECE5"/>
                    </a:solidFill>
                  </a:tcPr>
                </a:tc>
                <a:tc>
                  <a:txBody>
                    <a:bodyPr/>
                    <a:lstStyle/>
                    <a:p>
                      <a:pPr indent="0" marL="0">
                        <a:lnSpc>
                          <a:spcPts val="1960"/>
                        </a:lnSpc>
                        <a:buNone/>
                      </a:pPr>
                      <a:r>
                        <a:rPr lang="en-US" sz="1400" dirty="0">
                          <a:solidFill>
                            <a:srgbClr val="14283C"/>
                          </a:solidFill>
                          <a:latin typeface="IBM Plex Sans" pitchFamily="34" charset="0"/>
                          <a:ea typeface="IBM Plex Sans" pitchFamily="34" charset="-122"/>
                          <a:cs typeface="IBM Plex Sans" pitchFamily="34" charset="-120"/>
                        </a:rPr>
                        <a:t>Proche de la médiane · 10e ex aequo</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BFBCB7"/>
                      </a:solidFill>
                      <a:prstDash val="solid"/>
                      <a:round/>
                      <a:headEnd type="none" w="med" len="med"/>
                      <a:tailEnd type="none" w="med" len="med"/>
                    </a:lnL>
                    <a:lnR w="12700" cap="flat" cmpd="sng" algn="ctr">
                      <a:solidFill>
                        <a:srgbClr val="BFBCB7"/>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BFBCB7"/>
                      </a:solidFill>
                      <a:prstDash val="solid"/>
                      <a:round/>
                      <a:headEnd type="none" w="med" len="med"/>
                      <a:tailEnd type="none" w="med" len="med"/>
                    </a:lnB>
                    <a:solidFill>
                      <a:srgbClr val="EFECE5"/>
                    </a:solidFill>
                  </a:tcPr>
                </a:tc>
              </a:tr>
              <a:tr h="385961">
                <a:tc>
                  <a:txBody>
                    <a:bodyPr/>
                    <a:lstStyle/>
                    <a:p>
                      <a:pPr indent="0" marL="0">
                        <a:lnSpc>
                          <a:spcPts val="1960"/>
                        </a:lnSpc>
                        <a:buNone/>
                      </a:pPr>
                      <a:r>
                        <a:rPr lang="en-US" sz="1400" dirty="0">
                          <a:solidFill>
                            <a:srgbClr val="14283C"/>
                          </a:solidFill>
                          <a:latin typeface="IBM Plex Sans" pitchFamily="34" charset="0"/>
                          <a:ea typeface="IBM Plex Sans" pitchFamily="34" charset="-122"/>
                          <a:cs typeface="IBM Plex Sans" pitchFamily="34" charset="-120"/>
                        </a:rPr>
                        <a:t>Bilans traités</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4C3BF"/>
                      </a:solidFill>
                      <a:prstDash val="solid"/>
                      <a:round/>
                      <a:headEnd type="none" w="med" len="med"/>
                      <a:tailEnd type="none" w="med" len="med"/>
                    </a:lnL>
                    <a:lnR w="12700" cap="flat" cmpd="sng" algn="ctr">
                      <a:solidFill>
                        <a:srgbClr val="C8BCB1"/>
                      </a:solidFill>
                      <a:prstDash val="solid"/>
                      <a:round/>
                      <a:headEnd type="none" w="med" len="med"/>
                      <a:tailEnd type="none" w="med" len="med"/>
                    </a:lnR>
                    <a:lnT w="12700" cap="flat" cmpd="sng" algn="ctr">
                      <a:solidFill>
                        <a:srgbClr val="BFBCB7"/>
                      </a:solidFill>
                      <a:prstDash val="solid"/>
                      <a:round/>
                      <a:headEnd type="none" w="med" len="med"/>
                      <a:tailEnd type="none" w="med" len="med"/>
                    </a:lnT>
                    <a:lnB w="12700" cap="flat" cmpd="sng" algn="ctr">
                      <a:solidFill>
                        <a:srgbClr val="C8BCB1"/>
                      </a:solidFill>
                      <a:prstDash val="solid"/>
                      <a:round/>
                      <a:headEnd type="none" w="med" len="med"/>
                      <a:tailEnd type="none" w="med" len="med"/>
                    </a:lnB>
                    <a:solidFill>
                      <a:srgbClr val="FBEBDD"/>
                    </a:solidFill>
                  </a:tcPr>
                </a:tc>
                <a:tc>
                  <a:txBody>
                    <a:bodyPr/>
                    <a:lstStyle/>
                    <a:p>
                      <a:pPr algn="r" indent="0" marL="0">
                        <a:lnSpc>
                          <a:spcPts val="1960"/>
                        </a:lnSpc>
                        <a:buNone/>
                      </a:pPr>
                      <a:r>
                        <a:rPr lang="en-US" sz="1400" dirty="0">
                          <a:solidFill>
                            <a:srgbClr val="14283C"/>
                          </a:solidFill>
                          <a:latin typeface="IBM Plex Sans" pitchFamily="34" charset="0"/>
                          <a:ea typeface="IBM Plex Sans" pitchFamily="34" charset="-122"/>
                          <a:cs typeface="IBM Plex Sans" pitchFamily="34" charset="-120"/>
                        </a:rPr>
                        <a:t>45 %</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8BCB1"/>
                      </a:solidFill>
                      <a:prstDash val="solid"/>
                      <a:round/>
                      <a:headEnd type="none" w="med" len="med"/>
                      <a:tailEnd type="none" w="med" len="med"/>
                    </a:lnL>
                    <a:lnR w="12700" cap="flat" cmpd="sng" algn="ctr">
                      <a:solidFill>
                        <a:srgbClr val="C8BCB1"/>
                      </a:solidFill>
                      <a:prstDash val="solid"/>
                      <a:round/>
                      <a:headEnd type="none" w="med" len="med"/>
                      <a:tailEnd type="none" w="med" len="med"/>
                    </a:lnR>
                    <a:lnT w="12700" cap="flat" cmpd="sng" algn="ctr">
                      <a:solidFill>
                        <a:srgbClr val="BFBCB7"/>
                      </a:solidFill>
                      <a:prstDash val="solid"/>
                      <a:round/>
                      <a:headEnd type="none" w="med" len="med"/>
                      <a:tailEnd type="none" w="med" len="med"/>
                    </a:lnT>
                    <a:lnB w="12700" cap="flat" cmpd="sng" algn="ctr">
                      <a:solidFill>
                        <a:srgbClr val="C8BCB1"/>
                      </a:solidFill>
                      <a:prstDash val="solid"/>
                      <a:round/>
                      <a:headEnd type="none" w="med" len="med"/>
                      <a:tailEnd type="none" w="med" len="med"/>
                    </a:lnB>
                    <a:solidFill>
                      <a:srgbClr val="FBEBDD"/>
                    </a:solidFill>
                  </a:tcPr>
                </a:tc>
                <a:tc>
                  <a:txBody>
                    <a:bodyPr/>
                    <a:lstStyle/>
                    <a:p>
                      <a:pPr algn="r" indent="0" marL="0">
                        <a:lnSpc>
                          <a:spcPts val="1960"/>
                        </a:lnSpc>
                        <a:buNone/>
                      </a:pPr>
                      <a:r>
                        <a:rPr lang="en-US" sz="1400" dirty="0">
                          <a:solidFill>
                            <a:srgbClr val="14283C"/>
                          </a:solidFill>
                          <a:latin typeface="IBM Plex Sans" pitchFamily="34" charset="0"/>
                          <a:ea typeface="IBM Plex Sans" pitchFamily="34" charset="-122"/>
                          <a:cs typeface="IBM Plex Sans" pitchFamily="34" charset="-120"/>
                        </a:rPr>
                        <a:t>75 %</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8BCB1"/>
                      </a:solidFill>
                      <a:prstDash val="solid"/>
                      <a:round/>
                      <a:headEnd type="none" w="med" len="med"/>
                      <a:tailEnd type="none" w="med" len="med"/>
                    </a:lnL>
                    <a:lnR w="12700" cap="flat" cmpd="sng" algn="ctr">
                      <a:solidFill>
                        <a:srgbClr val="C8BCB1"/>
                      </a:solidFill>
                      <a:prstDash val="solid"/>
                      <a:round/>
                      <a:headEnd type="none" w="med" len="med"/>
                      <a:tailEnd type="none" w="med" len="med"/>
                    </a:lnR>
                    <a:lnT w="12700" cap="flat" cmpd="sng" algn="ctr">
                      <a:solidFill>
                        <a:srgbClr val="BFBCB7"/>
                      </a:solidFill>
                      <a:prstDash val="solid"/>
                      <a:round/>
                      <a:headEnd type="none" w="med" len="med"/>
                      <a:tailEnd type="none" w="med" len="med"/>
                    </a:lnT>
                    <a:lnB w="12700" cap="flat" cmpd="sng" algn="ctr">
                      <a:solidFill>
                        <a:srgbClr val="C8BCB1"/>
                      </a:solidFill>
                      <a:prstDash val="solid"/>
                      <a:round/>
                      <a:headEnd type="none" w="med" len="med"/>
                      <a:tailEnd type="none" w="med" len="med"/>
                    </a:lnB>
                    <a:solidFill>
                      <a:srgbClr val="FBEBDD"/>
                    </a:solidFill>
                  </a:tcPr>
                </a:tc>
                <a:tc>
                  <a:txBody>
                    <a:bodyPr/>
                    <a:lstStyle/>
                    <a:p>
                      <a:pPr indent="0" marL="0">
                        <a:lnSpc>
                          <a:spcPts val="1960"/>
                        </a:lnSpc>
                        <a:buNone/>
                      </a:pPr>
                      <a:r>
                        <a:rPr lang="en-US" sz="1400" dirty="0">
                          <a:solidFill>
                            <a:srgbClr val="14283C"/>
                          </a:solidFill>
                          <a:latin typeface="IBM Plex Sans" pitchFamily="34" charset="0"/>
                          <a:ea typeface="IBM Plex Sans" pitchFamily="34" charset="-122"/>
                          <a:cs typeface="IBM Plex Sans" pitchFamily="34" charset="-120"/>
                        </a:rPr>
                        <a:t>Dernier rang · 16e</a:t>
                      </a:r>
                      <a:endParaRPr lang="en-US" sz="1400" dirty="0">
                        <a:latin typeface="IBM Plex Sans" charset="0"/>
                        <a:ea typeface="IBM Plex Sans" charset="0"/>
                        <a:cs typeface="IBM Plex Sans" charset="0"/>
                      </a:endParaRPr>
                    </a:p>
                  </a:txBody>
                  <a:tcPr marL="62230" marR="62230" marT="62230" marB="62230" anchor="t">
                    <a:lnL w="12700" cap="flat" cmpd="sng" algn="ctr">
                      <a:solidFill>
                        <a:srgbClr val="C8BCB1"/>
                      </a:solidFill>
                      <a:prstDash val="solid"/>
                      <a:round/>
                      <a:headEnd type="none" w="med" len="med"/>
                      <a:tailEnd type="none" w="med" len="med"/>
                    </a:lnL>
                    <a:lnR w="12700" cap="flat" cmpd="sng" algn="ctr">
                      <a:solidFill>
                        <a:srgbClr val="C8BCB1"/>
                      </a:solidFill>
                      <a:prstDash val="solid"/>
                      <a:round/>
                      <a:headEnd type="none" w="med" len="med"/>
                      <a:tailEnd type="none" w="med" len="med"/>
                    </a:lnR>
                    <a:lnT w="12700" cap="flat" cmpd="sng" algn="ctr">
                      <a:solidFill>
                        <a:srgbClr val="BFBCB7"/>
                      </a:solidFill>
                      <a:prstDash val="solid"/>
                      <a:round/>
                      <a:headEnd type="none" w="med" len="med"/>
                      <a:tailEnd type="none" w="med" len="med"/>
                    </a:lnT>
                    <a:lnB w="12700" cap="flat" cmpd="sng" algn="ctr">
                      <a:solidFill>
                        <a:srgbClr val="C8BCB1"/>
                      </a:solidFill>
                      <a:prstDash val="solid"/>
                      <a:round/>
                      <a:headEnd type="none" w="med" len="med"/>
                      <a:tailEnd type="none" w="med" len="med"/>
                    </a:lnB>
                    <a:solidFill>
                      <a:srgbClr val="FBEBDD"/>
                    </a:solidFill>
                  </a:tcPr>
                </a:tc>
              </a:tr>
            </a:tbl>
          </a:graphicData>
        </a:graphic>
      </p:graphicFrame>
      <p:sp>
        <p:nvSpPr>
          <p:cNvPr id="5" name="Shape 2"/>
          <p:cNvSpPr/>
          <p:nvPr/>
        </p:nvSpPr>
        <p:spPr>
          <a:xfrm>
            <a:off x="812800" y="3964285"/>
            <a:ext cx="3403600" cy="1348680"/>
          </a:xfrm>
          <a:prstGeom prst="roundRect">
            <a:avLst>
              <a:gd name="adj" fmla="val 7533"/>
            </a:avLst>
          </a:prstGeom>
          <a:solidFill>
            <a:srgbClr val="EAEFF2"/>
          </a:solidFill>
          <a:ln/>
        </p:spPr>
      </p:sp>
      <p:sp>
        <p:nvSpPr>
          <p:cNvPr id="6" name="Text 3"/>
          <p:cNvSpPr/>
          <p:nvPr/>
        </p:nvSpPr>
        <p:spPr>
          <a:xfrm>
            <a:off x="1016000" y="4167485"/>
            <a:ext cx="3087116"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283C"/>
                </a:solidFill>
                <a:latin typeface="IBM Plex Sans" pitchFamily="34" charset="0"/>
                <a:ea typeface="IBM Plex Sans" pitchFamily="34" charset="-122"/>
                <a:cs typeface="IBM Plex Sans" pitchFamily="34" charset="-120"/>
              </a:rPr>
              <a:t>398 bilans acceptés</a:t>
            </a:r>
            <a:endParaRPr lang="en-US" sz="1500" dirty="0"/>
          </a:p>
        </p:txBody>
      </p:sp>
      <p:sp>
        <p:nvSpPr>
          <p:cNvPr id="7" name="Text 4"/>
          <p:cNvSpPr/>
          <p:nvPr/>
        </p:nvSpPr>
        <p:spPr>
          <a:xfrm>
            <a:off x="1016000" y="4446885"/>
            <a:ext cx="3087116" cy="68828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2E3D4C"/>
                </a:solidFill>
                <a:latin typeface="IBM Plex Sans" pitchFamily="34" charset="0"/>
                <a:ea typeface="IBM Plex Sans" pitchFamily="34" charset="-122"/>
                <a:cs typeface="IBM Plex Sans" pitchFamily="34" charset="-120"/>
              </a:rPr>
              <a:t>157 bilans d’accréditation et 241 bilans annuels, soit un volume élevé pour un OA de cette taille.</a:t>
            </a:r>
            <a:endParaRPr lang="en-US" sz="1200" dirty="0"/>
          </a:p>
        </p:txBody>
      </p:sp>
      <p:sp>
        <p:nvSpPr>
          <p:cNvPr id="8" name="Shape 5"/>
          <p:cNvSpPr/>
          <p:nvPr/>
        </p:nvSpPr>
        <p:spPr>
          <a:xfrm>
            <a:off x="4394200" y="3964285"/>
            <a:ext cx="3403600" cy="1348680"/>
          </a:xfrm>
          <a:prstGeom prst="roundRect">
            <a:avLst>
              <a:gd name="adj" fmla="val 7533"/>
            </a:avLst>
          </a:prstGeom>
          <a:solidFill>
            <a:srgbClr val="EAEFF2"/>
          </a:solidFill>
          <a:ln/>
        </p:spPr>
      </p:sp>
      <p:sp>
        <p:nvSpPr>
          <p:cNvPr id="9" name="Text 6"/>
          <p:cNvSpPr/>
          <p:nvPr/>
        </p:nvSpPr>
        <p:spPr>
          <a:xfrm>
            <a:off x="4597400" y="4167485"/>
            <a:ext cx="3087116"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283C"/>
                </a:solidFill>
                <a:latin typeface="IBM Plex Sans" pitchFamily="34" charset="0"/>
                <a:ea typeface="IBM Plex Sans" pitchFamily="34" charset="-122"/>
                <a:cs typeface="IBM Plex Sans" pitchFamily="34" charset="-120"/>
              </a:rPr>
              <a:t>Lecture de la HAS</a:t>
            </a:r>
            <a:endParaRPr lang="en-US" sz="1500" dirty="0"/>
          </a:p>
        </p:txBody>
      </p:sp>
      <p:sp>
        <p:nvSpPr>
          <p:cNvPr id="10" name="Text 7"/>
          <p:cNvSpPr/>
          <p:nvPr/>
        </p:nvSpPr>
        <p:spPr>
          <a:xfrm>
            <a:off x="4597400" y="4446885"/>
            <a:ext cx="3087116" cy="68828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2E3D4C"/>
                </a:solidFill>
                <a:latin typeface="IBM Plex Sans" pitchFamily="34" charset="0"/>
                <a:ea typeface="IBM Plex Sans" pitchFamily="34" charset="-122"/>
                <a:cs typeface="IBM Plex Sans" pitchFamily="34" charset="-120"/>
              </a:rPr>
              <a:t>Délais allongés par l’organisation collégiale des avis ; un indicateur complémentaire est envisagé pour ne pas pénaliser ces OA.</a:t>
            </a:r>
            <a:endParaRPr lang="en-US" sz="1200" dirty="0"/>
          </a:p>
        </p:txBody>
      </p:sp>
      <p:sp>
        <p:nvSpPr>
          <p:cNvPr id="11" name="Shape 8"/>
          <p:cNvSpPr/>
          <p:nvPr/>
        </p:nvSpPr>
        <p:spPr>
          <a:xfrm>
            <a:off x="7975600" y="3964285"/>
            <a:ext cx="3403600" cy="1348680"/>
          </a:xfrm>
          <a:prstGeom prst="roundRect">
            <a:avLst>
              <a:gd name="adj" fmla="val 7533"/>
            </a:avLst>
          </a:prstGeom>
          <a:solidFill>
            <a:srgbClr val="EAEFF2"/>
          </a:solidFill>
          <a:ln/>
        </p:spPr>
      </p:sp>
      <p:sp>
        <p:nvSpPr>
          <p:cNvPr id="12" name="Text 9"/>
          <p:cNvSpPr/>
          <p:nvPr/>
        </p:nvSpPr>
        <p:spPr>
          <a:xfrm>
            <a:off x="8178800" y="4167485"/>
            <a:ext cx="3087116"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283C"/>
                </a:solidFill>
                <a:latin typeface="IBM Plex Sans" pitchFamily="34" charset="0"/>
                <a:ea typeface="IBM Plex Sans" pitchFamily="34" charset="-122"/>
                <a:cs typeface="IBM Plex Sans" pitchFamily="34" charset="-120"/>
              </a:rPr>
              <a:t>Contrôles renforcés</a:t>
            </a:r>
            <a:endParaRPr lang="en-US" sz="1500" dirty="0"/>
          </a:p>
        </p:txBody>
      </p:sp>
      <p:sp>
        <p:nvSpPr>
          <p:cNvPr id="13" name="Text 10"/>
          <p:cNvSpPr/>
          <p:nvPr/>
        </p:nvSpPr>
        <p:spPr>
          <a:xfrm>
            <a:off x="8178800" y="4446885"/>
            <a:ext cx="3087116" cy="68828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2E3D4C"/>
                </a:solidFill>
                <a:latin typeface="IBM Plex Sans" pitchFamily="34" charset="0"/>
                <a:ea typeface="IBM Plex Sans" pitchFamily="34" charset="-122"/>
                <a:cs typeface="IBM Plex Sans" pitchFamily="34" charset="-120"/>
              </a:rPr>
              <a:t>Depuis 2025 : 20 dossiers tirés au sort par séance du Collège, bilans d’équipe relus systématiquement.</a:t>
            </a:r>
            <a:endParaRPr lang="en-US" sz="1200" dirty="0"/>
          </a:p>
        </p:txBody>
      </p:sp>
      <p:sp>
        <p:nvSpPr>
          <p:cNvPr id="14" name="Text 11"/>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85"/>
                </a:solidFill>
                <a:latin typeface="IBM Plex Sans" pitchFamily="34" charset="0"/>
                <a:ea typeface="IBM Plex Sans" pitchFamily="34" charset="-122"/>
                <a:cs typeface="IBM Plex Sans" pitchFamily="34" charset="-120"/>
              </a:rPr>
              <a:t>Source : HAS, rapport d’activité 2023-2025 des OA · médianes et rangs calculés</a:t>
            </a:r>
            <a:endParaRPr lang="en-US" sz="1200" dirty="0"/>
          </a:p>
        </p:txBody>
      </p:sp>
      <p:sp>
        <p:nvSpPr>
          <p:cNvPr id="15" name="Text 12"/>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B7785"/>
                </a:solidFill>
                <a:latin typeface="IBM Plex Sans" pitchFamily="34" charset="0"/>
                <a:ea typeface="IBM Plex Sans" pitchFamily="34" charset="-122"/>
                <a:cs typeface="IBM Plex Sans" pitchFamily="34" charset="-120"/>
              </a:rPr>
              <a:t>11 / 21</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EAEFF2"/>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1C6E9C"/>
                </a:solidFill>
                <a:latin typeface="IBM Plex Sans" pitchFamily="34" charset="0"/>
                <a:ea typeface="IBM Plex Sans" pitchFamily="34" charset="-122"/>
                <a:cs typeface="IBM Plex Sans" pitchFamily="34" charset="-120"/>
              </a:rPr>
              <a:t>DÉVELOPPEMENT · ORGANISATION INTERNE</a:t>
            </a:r>
            <a:endParaRPr lang="en-US" sz="1200" dirty="0"/>
          </a:p>
        </p:txBody>
      </p:sp>
      <p:sp>
        <p:nvSpPr>
          <p:cNvPr id="3" name="Text 1"/>
          <p:cNvSpPr/>
          <p:nvPr>
            <p:ph type="title"/>
          </p:nvPr>
        </p:nvSpPr>
        <p:spPr>
          <a:xfrm>
            <a:off x="812800" y="1102320"/>
            <a:ext cx="10883392" cy="919361"/>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83C"/>
                </a:solidFill>
                <a:latin typeface="Source Serif 4" pitchFamily="18" charset="0"/>
                <a:ea typeface="Source Serif 4" pitchFamily="18" charset="-122"/>
                <a:cs typeface="Source Serif 4" pitchFamily="18" charset="-120"/>
              </a:rPr>
              <a:t>Une organisation renouvelée et ancrée dans la spécialité</a:t>
            </a:r>
            <a:endParaRPr lang="en-US" sz="3200" dirty="0"/>
          </a:p>
        </p:txBody>
      </p:sp>
      <p:sp>
        <p:nvSpPr>
          <p:cNvPr id="4" name="Shape 2"/>
          <p:cNvSpPr/>
          <p:nvPr/>
        </p:nvSpPr>
        <p:spPr>
          <a:xfrm>
            <a:off x="812800" y="2301081"/>
            <a:ext cx="3403600" cy="2722761"/>
          </a:xfrm>
          <a:prstGeom prst="roundRect">
            <a:avLst>
              <a:gd name="adj" fmla="val 3732"/>
            </a:avLst>
          </a:prstGeom>
          <a:solidFill>
            <a:srgbClr val="FDFCF9"/>
          </a:solidFill>
          <a:ln/>
        </p:spPr>
      </p:sp>
      <p:pic>
        <p:nvPicPr>
          <p:cNvPr id="5" name="Image 0" descr="Users">    </p:cNvPr>
          <p:cNvPicPr>
            <a:picLocks noChangeAspect="1"/>
          </p:cNvPicPr>
          <p:nvPr/>
        </p:nvPicPr>
        <p:blipFill>
          <a:blip r:embed="rId1"/>
          <a:srcRect l="0" r="0" t="0" b="0"/>
          <a:stretch/>
        </p:blipFill>
        <p:spPr>
          <a:xfrm>
            <a:off x="1066800" y="2555081"/>
            <a:ext cx="355600" cy="355600"/>
          </a:xfrm>
          <a:prstGeom prst="rect">
            <a:avLst/>
          </a:prstGeom>
        </p:spPr>
      </p:pic>
      <p:sp>
        <p:nvSpPr>
          <p:cNvPr id="6" name="Text 3"/>
          <p:cNvSpPr/>
          <p:nvPr/>
        </p:nvSpPr>
        <p:spPr>
          <a:xfrm>
            <a:off x="1066800" y="3012281"/>
            <a:ext cx="2982468"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283C"/>
                </a:solidFill>
                <a:latin typeface="IBM Plex Sans" pitchFamily="34" charset="0"/>
                <a:ea typeface="IBM Plex Sans" pitchFamily="34" charset="-122"/>
                <a:cs typeface="IBM Plex Sans" pitchFamily="34" charset="-120"/>
              </a:rPr>
              <a:t>Équipe de gestion</a:t>
            </a:r>
            <a:endParaRPr lang="en-US" sz="1500" dirty="0"/>
          </a:p>
        </p:txBody>
      </p:sp>
      <p:sp>
        <p:nvSpPr>
          <p:cNvPr id="7" name="Text 4"/>
          <p:cNvSpPr/>
          <p:nvPr/>
        </p:nvSpPr>
        <p:spPr>
          <a:xfrm>
            <a:off x="1066800" y="3342481"/>
            <a:ext cx="2982468" cy="46732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2E3D4C"/>
                </a:solidFill>
                <a:latin typeface="IBM Plex Sans" pitchFamily="34" charset="0"/>
                <a:ea typeface="IBM Plex Sans" pitchFamily="34" charset="-122"/>
                <a:cs typeface="IBM Plex Sans" pitchFamily="34" charset="-120"/>
              </a:rPr>
              <a:t>Cynthia Mabou chargée de projet depuis juin 2024, après Vanessa Avrillon.</a:t>
            </a:r>
            <a:endParaRPr lang="en-US" sz="1200" dirty="0"/>
          </a:p>
        </p:txBody>
      </p:sp>
      <p:sp>
        <p:nvSpPr>
          <p:cNvPr id="8" name="Text 5"/>
          <p:cNvSpPr/>
          <p:nvPr/>
        </p:nvSpPr>
        <p:spPr>
          <a:xfrm>
            <a:off x="1066800" y="3886002"/>
            <a:ext cx="2982468" cy="909241"/>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2E3D4C"/>
                </a:solidFill>
                <a:latin typeface="IBM Plex Sans" pitchFamily="34" charset="0"/>
                <a:ea typeface="IBM Plex Sans" pitchFamily="34" charset="-122"/>
                <a:cs typeface="IBM Plex Sans" pitchFamily="34" charset="-120"/>
              </a:rPr>
              <a:t>Relais progressif du Dr Bertrand Pogu, gestionnaire historique, par le Dr Stéphane Bart ; arrivée du Dr Catalin Ciuta.</a:t>
            </a:r>
            <a:endParaRPr lang="en-US" sz="1200" dirty="0"/>
          </a:p>
        </p:txBody>
      </p:sp>
      <p:sp>
        <p:nvSpPr>
          <p:cNvPr id="9" name="Shape 6"/>
          <p:cNvSpPr/>
          <p:nvPr/>
        </p:nvSpPr>
        <p:spPr>
          <a:xfrm>
            <a:off x="4394200" y="2301081"/>
            <a:ext cx="3403600" cy="2722761"/>
          </a:xfrm>
          <a:prstGeom prst="roundRect">
            <a:avLst>
              <a:gd name="adj" fmla="val 3732"/>
            </a:avLst>
          </a:prstGeom>
          <a:solidFill>
            <a:srgbClr val="FDFCF9"/>
          </a:solidFill>
          <a:ln/>
        </p:spPr>
      </p:sp>
      <p:pic>
        <p:nvPicPr>
          <p:cNvPr id="10" name="Image 1" descr="Link">    </p:cNvPr>
          <p:cNvPicPr>
            <a:picLocks noChangeAspect="1"/>
          </p:cNvPicPr>
          <p:nvPr/>
        </p:nvPicPr>
        <p:blipFill>
          <a:blip r:embed="rId2"/>
          <a:srcRect l="0" r="0" t="0" b="0"/>
          <a:stretch/>
        </p:blipFill>
        <p:spPr>
          <a:xfrm>
            <a:off x="4648200" y="2555081"/>
            <a:ext cx="355600" cy="355600"/>
          </a:xfrm>
          <a:prstGeom prst="rect">
            <a:avLst/>
          </a:prstGeom>
        </p:spPr>
      </p:pic>
      <p:sp>
        <p:nvSpPr>
          <p:cNvPr id="11" name="Text 7"/>
          <p:cNvSpPr/>
          <p:nvPr/>
        </p:nvSpPr>
        <p:spPr>
          <a:xfrm>
            <a:off x="4648200" y="3012281"/>
            <a:ext cx="2982468"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283C"/>
                </a:solidFill>
                <a:latin typeface="IBM Plex Sans" pitchFamily="34" charset="0"/>
                <a:ea typeface="IBM Plex Sans" pitchFamily="34" charset="-122"/>
                <a:cs typeface="IBM Plex Sans" pitchFamily="34" charset="-120"/>
              </a:rPr>
              <a:t>Intégration</a:t>
            </a:r>
            <a:endParaRPr lang="en-US" sz="1500" dirty="0"/>
          </a:p>
        </p:txBody>
      </p:sp>
      <p:sp>
        <p:nvSpPr>
          <p:cNvPr id="12" name="Text 8"/>
          <p:cNvSpPr/>
          <p:nvPr/>
        </p:nvSpPr>
        <p:spPr>
          <a:xfrm>
            <a:off x="4648200" y="3342481"/>
            <a:ext cx="2982468" cy="68828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2E3D4C"/>
                </a:solidFill>
                <a:latin typeface="IBM Plex Sans" pitchFamily="34" charset="0"/>
                <a:ea typeface="IBM Plex Sans" pitchFamily="34" charset="-122"/>
                <a:cs typeface="IBM Plex Sans" pitchFamily="34" charset="-120"/>
              </a:rPr>
              <a:t>Commission Urorisq intégrée aux comités scientifiques de l’AFU et de l’AFUF (urologues en formation).</a:t>
            </a:r>
            <a:endParaRPr lang="en-US" sz="1200" dirty="0"/>
          </a:p>
        </p:txBody>
      </p:sp>
      <p:sp>
        <p:nvSpPr>
          <p:cNvPr id="13" name="Text 9"/>
          <p:cNvSpPr/>
          <p:nvPr/>
        </p:nvSpPr>
        <p:spPr>
          <a:xfrm>
            <a:off x="4648200" y="4106962"/>
            <a:ext cx="2982468" cy="46732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2E3D4C"/>
                </a:solidFill>
                <a:latin typeface="IBM Plex Sans" pitchFamily="34" charset="0"/>
                <a:ea typeface="IBM Plex Sans" pitchFamily="34" charset="-122"/>
                <a:cs typeface="IBM Plex Sans" pitchFamily="34" charset="-120"/>
              </a:rPr>
              <a:t>Participation des gestionnaires au Conseil national professionnel d’urologie.</a:t>
            </a:r>
            <a:endParaRPr lang="en-US" sz="1200" dirty="0"/>
          </a:p>
        </p:txBody>
      </p:sp>
      <p:sp>
        <p:nvSpPr>
          <p:cNvPr id="14" name="Shape 10"/>
          <p:cNvSpPr/>
          <p:nvPr/>
        </p:nvSpPr>
        <p:spPr>
          <a:xfrm>
            <a:off x="7975600" y="2301081"/>
            <a:ext cx="3403600" cy="2722761"/>
          </a:xfrm>
          <a:prstGeom prst="roundRect">
            <a:avLst>
              <a:gd name="adj" fmla="val 3732"/>
            </a:avLst>
          </a:prstGeom>
          <a:solidFill>
            <a:srgbClr val="FDFCF9"/>
          </a:solidFill>
          <a:ln/>
        </p:spPr>
      </p:sp>
      <p:pic>
        <p:nvPicPr>
          <p:cNvPr id="15" name="Image 2" descr="Settings">    </p:cNvPr>
          <p:cNvPicPr>
            <a:picLocks noChangeAspect="1"/>
          </p:cNvPicPr>
          <p:nvPr/>
        </p:nvPicPr>
        <p:blipFill>
          <a:blip r:embed="rId3"/>
          <a:srcRect l="0" r="0" t="0" b="0"/>
          <a:stretch/>
        </p:blipFill>
        <p:spPr>
          <a:xfrm>
            <a:off x="8229600" y="2555081"/>
            <a:ext cx="355600" cy="355600"/>
          </a:xfrm>
          <a:prstGeom prst="rect">
            <a:avLst/>
          </a:prstGeom>
        </p:spPr>
      </p:pic>
      <p:sp>
        <p:nvSpPr>
          <p:cNvPr id="16" name="Text 11"/>
          <p:cNvSpPr/>
          <p:nvPr/>
        </p:nvSpPr>
        <p:spPr>
          <a:xfrm>
            <a:off x="8229600" y="3012281"/>
            <a:ext cx="2982468"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283C"/>
                </a:solidFill>
                <a:latin typeface="IBM Plex Sans" pitchFamily="34" charset="0"/>
                <a:ea typeface="IBM Plex Sans" pitchFamily="34" charset="-122"/>
                <a:cs typeface="IBM Plex Sans" pitchFamily="34" charset="-120"/>
              </a:rPr>
              <a:t>Programmes et experts</a:t>
            </a:r>
            <a:endParaRPr lang="en-US" sz="1500" dirty="0"/>
          </a:p>
        </p:txBody>
      </p:sp>
      <p:sp>
        <p:nvSpPr>
          <p:cNvPr id="17" name="Text 12"/>
          <p:cNvSpPr/>
          <p:nvPr/>
        </p:nvSpPr>
        <p:spPr>
          <a:xfrm>
            <a:off x="8229600" y="3342481"/>
            <a:ext cx="2982468" cy="46732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2E3D4C"/>
                </a:solidFill>
                <a:latin typeface="IBM Plex Sans" pitchFamily="34" charset="0"/>
                <a:ea typeface="IBM Plex Sans" pitchFamily="34" charset="-122"/>
                <a:cs typeface="IBM Plex Sans" pitchFamily="34" charset="-120"/>
              </a:rPr>
              <a:t>Programmes D « 5 piliers » en équipe (mai 2024) et en individuel (octobre 2024).</a:t>
            </a:r>
            <a:endParaRPr lang="en-US" sz="1200" dirty="0"/>
          </a:p>
        </p:txBody>
      </p:sp>
      <p:sp>
        <p:nvSpPr>
          <p:cNvPr id="18" name="Text 13"/>
          <p:cNvSpPr/>
          <p:nvPr/>
        </p:nvSpPr>
        <p:spPr>
          <a:xfrm>
            <a:off x="8229600" y="3886002"/>
            <a:ext cx="2982468" cy="68828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2E3D4C"/>
                </a:solidFill>
                <a:latin typeface="IBM Plex Sans" pitchFamily="34" charset="0"/>
                <a:ea typeface="IBM Plex Sans" pitchFamily="34" charset="-122"/>
                <a:cs typeface="IBM Plex Sans" pitchFamily="34" charset="-120"/>
              </a:rPr>
              <a:t>Renouvellement continu du vivier d’experts ; gestion active des dossiers en retard.</a:t>
            </a:r>
            <a:endParaRPr lang="en-US" sz="1200" dirty="0"/>
          </a:p>
        </p:txBody>
      </p:sp>
      <p:sp>
        <p:nvSpPr>
          <p:cNvPr id="19" name="Text 14"/>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85"/>
                </a:solidFill>
                <a:latin typeface="IBM Plex Sans" pitchFamily="34" charset="0"/>
                <a:ea typeface="IBM Plex Sans" pitchFamily="34" charset="-122"/>
                <a:cs typeface="IBM Plex Sans" pitchFamily="34" charset="-120"/>
              </a:rPr>
              <a:t>Source : contribution de l’OA-AFU au rapport HAS 2023-2025</a:t>
            </a:r>
            <a:endParaRPr lang="en-US" sz="1200" dirty="0"/>
          </a:p>
        </p:txBody>
      </p:sp>
      <p:sp>
        <p:nvSpPr>
          <p:cNvPr id="20" name="Text 15"/>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B7785"/>
                </a:solidFill>
                <a:latin typeface="IBM Plex Sans" pitchFamily="34" charset="0"/>
                <a:ea typeface="IBM Plex Sans" pitchFamily="34" charset="-122"/>
                <a:cs typeface="IBM Plex Sans" pitchFamily="34" charset="-120"/>
              </a:rPr>
              <a:t>12 / 21</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EAEFF2"/>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1C6E9C"/>
                </a:solidFill>
                <a:latin typeface="IBM Plex Sans" pitchFamily="34" charset="0"/>
                <a:ea typeface="IBM Plex Sans" pitchFamily="34" charset="-122"/>
                <a:cs typeface="IBM Plex Sans" pitchFamily="34" charset="-120"/>
              </a:rPr>
              <a:t>DÉVELOPPEMENT · PRODUCTION ET FORMATION</a:t>
            </a:r>
            <a:endParaRPr lang="en-US" sz="1200" dirty="0"/>
          </a:p>
        </p:txBody>
      </p:sp>
      <p:sp>
        <p:nvSpPr>
          <p:cNvPr id="3" name="Text 1"/>
          <p:cNvSpPr/>
          <p:nvPr>
            <p:ph type="title"/>
          </p:nvPr>
        </p:nvSpPr>
        <p:spPr>
          <a:xfrm>
            <a:off x="812800" y="1102320"/>
            <a:ext cx="10883392" cy="47238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83C"/>
                </a:solidFill>
                <a:latin typeface="Source Serif 4" pitchFamily="18" charset="0"/>
                <a:ea typeface="Source Serif 4" pitchFamily="18" charset="-122"/>
                <a:cs typeface="Source Serif 4" pitchFamily="18" charset="-120"/>
              </a:rPr>
              <a:t>Une production parmi les plus riches des OA</a:t>
            </a:r>
            <a:endParaRPr lang="en-US" sz="3200" dirty="0"/>
          </a:p>
        </p:txBody>
      </p:sp>
      <p:sp>
        <p:nvSpPr>
          <p:cNvPr id="4" name="Shape 2"/>
          <p:cNvSpPr/>
          <p:nvPr/>
        </p:nvSpPr>
        <p:spPr>
          <a:xfrm>
            <a:off x="812800" y="1803301"/>
            <a:ext cx="5207000" cy="1287661"/>
          </a:xfrm>
          <a:prstGeom prst="roundRect">
            <a:avLst>
              <a:gd name="adj" fmla="val 5918"/>
            </a:avLst>
          </a:prstGeom>
          <a:solidFill>
            <a:srgbClr val="FDFCF9"/>
          </a:solidFill>
          <a:ln/>
        </p:spPr>
      </p:sp>
      <p:sp>
        <p:nvSpPr>
          <p:cNvPr id="5" name="Shape 3"/>
          <p:cNvSpPr/>
          <p:nvPr/>
        </p:nvSpPr>
        <p:spPr>
          <a:xfrm>
            <a:off x="812800" y="1803301"/>
            <a:ext cx="5207000" cy="1287661"/>
          </a:xfrm>
          <a:custGeom>
            <a:avLst/>
            <a:gdLst/>
            <a:ahLst/>
            <a:cxnLst/>
            <a:rect l="l" t="t" r="r" b="b"/>
            <a:pathLst>
              <a:path w="5207000" h="1287661">
                <a:moveTo>
                  <a:pt x="76200" y="1287661"/>
                </a:moveTo>
                <a:lnTo>
                  <a:pt x="76200" y="1287661"/>
                </a:lnTo>
                <a:arcTo hR="76200" wR="76200" stAng="5400000" swAng="5400000"/>
                <a:lnTo>
                  <a:pt x="0" y="76200"/>
                </a:lnTo>
                <a:arcTo hR="76200" wR="76200" stAng="10800000" swAng="5400000"/>
                <a:lnTo>
                  <a:pt x="76200" y="0"/>
                </a:lnTo>
                <a:arcTo hR="76200" wR="25400" stAng="16200000" swAng="-5400000"/>
                <a:lnTo>
                  <a:pt x="50800" y="1211461"/>
                </a:lnTo>
                <a:arcTo hR="76200" wR="25400" stAng="10800000" swAng="-5400000"/>
                <a:close/>
              </a:path>
            </a:pathLst>
          </a:custGeom>
          <a:solidFill>
            <a:srgbClr val="D07A2C"/>
          </a:solidFill>
          <a:ln/>
        </p:spPr>
      </p:sp>
      <p:sp>
        <p:nvSpPr>
          <p:cNvPr id="6" name="Text 4"/>
          <p:cNvSpPr/>
          <p:nvPr/>
        </p:nvSpPr>
        <p:spPr>
          <a:xfrm>
            <a:off x="1066800" y="1981101"/>
            <a:ext cx="4892294"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283C"/>
                </a:solidFill>
                <a:latin typeface="IBM Plex Sans" pitchFamily="34" charset="0"/>
                <a:ea typeface="IBM Plex Sans" pitchFamily="34" charset="-122"/>
                <a:cs typeface="IBM Plex Sans" pitchFamily="34" charset="-120"/>
              </a:rPr>
              <a:t>Solutions pour la sécurité du patient</a:t>
            </a:r>
            <a:endParaRPr lang="en-US" sz="1500" dirty="0"/>
          </a:p>
        </p:txBody>
      </p:sp>
      <p:sp>
        <p:nvSpPr>
          <p:cNvPr id="7" name="Text 5"/>
          <p:cNvSpPr/>
          <p:nvPr/>
        </p:nvSpPr>
        <p:spPr>
          <a:xfrm>
            <a:off x="1066800" y="2273201"/>
            <a:ext cx="4892294"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2E3D4C"/>
                </a:solidFill>
                <a:latin typeface="IBM Plex Sans" pitchFamily="34" charset="0"/>
                <a:ea typeface="IBM Plex Sans" pitchFamily="34" charset="-122"/>
                <a:cs typeface="IBM Plex Sans" pitchFamily="34" charset="-120"/>
              </a:rPr>
              <a:t>SSP « Énergies laser en urologie » labellisée HAS (2024) : seuls l’AFU et Orthorisq ont une SSP labellisée sur 2023-2024. SSP check-list bloc personnalisée en urologie attendue en 2026.</a:t>
            </a:r>
            <a:endParaRPr lang="en-US" sz="1200" dirty="0"/>
          </a:p>
        </p:txBody>
      </p:sp>
      <p:sp>
        <p:nvSpPr>
          <p:cNvPr id="8" name="Shape 6"/>
          <p:cNvSpPr/>
          <p:nvPr/>
        </p:nvSpPr>
        <p:spPr>
          <a:xfrm>
            <a:off x="6172200" y="1803301"/>
            <a:ext cx="5207000" cy="1287661"/>
          </a:xfrm>
          <a:prstGeom prst="roundRect">
            <a:avLst>
              <a:gd name="adj" fmla="val 5918"/>
            </a:avLst>
          </a:prstGeom>
          <a:solidFill>
            <a:srgbClr val="FDFCF9"/>
          </a:solidFill>
          <a:ln/>
        </p:spPr>
      </p:sp>
      <p:sp>
        <p:nvSpPr>
          <p:cNvPr id="9" name="Shape 7"/>
          <p:cNvSpPr/>
          <p:nvPr/>
        </p:nvSpPr>
        <p:spPr>
          <a:xfrm>
            <a:off x="6172200" y="1803301"/>
            <a:ext cx="5207000" cy="1287661"/>
          </a:xfrm>
          <a:custGeom>
            <a:avLst/>
            <a:gdLst/>
            <a:ahLst/>
            <a:cxnLst/>
            <a:rect l="l" t="t" r="r" b="b"/>
            <a:pathLst>
              <a:path w="5207000" h="1287661">
                <a:moveTo>
                  <a:pt x="76200" y="1287661"/>
                </a:moveTo>
                <a:lnTo>
                  <a:pt x="76200" y="1287661"/>
                </a:lnTo>
                <a:arcTo hR="76200" wR="76200" stAng="5400000" swAng="5400000"/>
                <a:lnTo>
                  <a:pt x="0" y="76200"/>
                </a:lnTo>
                <a:arcTo hR="76200" wR="76200" stAng="10800000" swAng="5400000"/>
                <a:lnTo>
                  <a:pt x="76200" y="0"/>
                </a:lnTo>
                <a:arcTo hR="76200" wR="25400" stAng="16200000" swAng="-5400000"/>
                <a:lnTo>
                  <a:pt x="50800" y="1211461"/>
                </a:lnTo>
                <a:arcTo hR="76200" wR="25400" stAng="10800000" swAng="-5400000"/>
                <a:close/>
              </a:path>
            </a:pathLst>
          </a:custGeom>
          <a:solidFill>
            <a:srgbClr val="1C6E9C"/>
          </a:solidFill>
          <a:ln/>
        </p:spPr>
      </p:sp>
      <p:sp>
        <p:nvSpPr>
          <p:cNvPr id="10" name="Text 8"/>
          <p:cNvSpPr/>
          <p:nvPr/>
        </p:nvSpPr>
        <p:spPr>
          <a:xfrm>
            <a:off x="6426200" y="1981101"/>
            <a:ext cx="4892294"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283C"/>
                </a:solidFill>
                <a:latin typeface="IBM Plex Sans" pitchFamily="34" charset="0"/>
                <a:ea typeface="IBM Plex Sans" pitchFamily="34" charset="-122"/>
                <a:cs typeface="IBM Plex Sans" pitchFamily="34" charset="-120"/>
              </a:rPr>
              <a:t>Publications</a:t>
            </a:r>
            <a:endParaRPr lang="en-US" sz="1500" dirty="0"/>
          </a:p>
        </p:txBody>
      </p:sp>
      <p:sp>
        <p:nvSpPr>
          <p:cNvPr id="11" name="Text 9"/>
          <p:cNvSpPr/>
          <p:nvPr/>
        </p:nvSpPr>
        <p:spPr>
          <a:xfrm>
            <a:off x="6426200" y="2273201"/>
            <a:ext cx="4892294"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2E3D4C"/>
                </a:solidFill>
                <a:latin typeface="IBM Plex Sans" pitchFamily="34" charset="0"/>
                <a:ea typeface="IBM Plex Sans" pitchFamily="34" charset="-122"/>
                <a:cs typeface="IBM Plex Sans" pitchFamily="34" charset="-120"/>
              </a:rPr>
              <a:t>Front Urol 2025 (EIAS liés au laser), BJU Int 2022 (check-list), Progrès FMC 2024 et 2025, EMC électrochirurgie sous presse, 9 numéros d’UROjonction en 2024-2025.</a:t>
            </a:r>
            <a:endParaRPr lang="en-US" sz="1200" dirty="0"/>
          </a:p>
        </p:txBody>
      </p:sp>
      <p:sp>
        <p:nvSpPr>
          <p:cNvPr id="12" name="Shape 10"/>
          <p:cNvSpPr/>
          <p:nvPr/>
        </p:nvSpPr>
        <p:spPr>
          <a:xfrm>
            <a:off x="812800" y="3243362"/>
            <a:ext cx="5207000" cy="1287661"/>
          </a:xfrm>
          <a:prstGeom prst="roundRect">
            <a:avLst>
              <a:gd name="adj" fmla="val 5918"/>
            </a:avLst>
          </a:prstGeom>
          <a:solidFill>
            <a:srgbClr val="FDFCF9"/>
          </a:solidFill>
          <a:ln/>
        </p:spPr>
      </p:sp>
      <p:sp>
        <p:nvSpPr>
          <p:cNvPr id="13" name="Shape 11"/>
          <p:cNvSpPr/>
          <p:nvPr/>
        </p:nvSpPr>
        <p:spPr>
          <a:xfrm>
            <a:off x="812800" y="3243362"/>
            <a:ext cx="5207000" cy="1287661"/>
          </a:xfrm>
          <a:custGeom>
            <a:avLst/>
            <a:gdLst/>
            <a:ahLst/>
            <a:cxnLst/>
            <a:rect l="l" t="t" r="r" b="b"/>
            <a:pathLst>
              <a:path w="5207000" h="1287661">
                <a:moveTo>
                  <a:pt x="76200" y="1287661"/>
                </a:moveTo>
                <a:lnTo>
                  <a:pt x="76200" y="1287661"/>
                </a:lnTo>
                <a:arcTo hR="76200" wR="76200" stAng="5400000" swAng="5400000"/>
                <a:lnTo>
                  <a:pt x="0" y="76200"/>
                </a:lnTo>
                <a:arcTo hR="76200" wR="76200" stAng="10800000" swAng="5400000"/>
                <a:lnTo>
                  <a:pt x="76200" y="0"/>
                </a:lnTo>
                <a:arcTo hR="76200" wR="25400" stAng="16200000" swAng="-5400000"/>
                <a:lnTo>
                  <a:pt x="50800" y="1211461"/>
                </a:lnTo>
                <a:arcTo hR="76200" wR="25400" stAng="10800000" swAng="-5400000"/>
                <a:close/>
              </a:path>
            </a:pathLst>
          </a:custGeom>
          <a:solidFill>
            <a:srgbClr val="1C6E9C"/>
          </a:solidFill>
          <a:ln/>
        </p:spPr>
      </p:sp>
      <p:sp>
        <p:nvSpPr>
          <p:cNvPr id="14" name="Text 12"/>
          <p:cNvSpPr/>
          <p:nvPr/>
        </p:nvSpPr>
        <p:spPr>
          <a:xfrm>
            <a:off x="1066800" y="3421162"/>
            <a:ext cx="4892294"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283C"/>
                </a:solidFill>
                <a:latin typeface="IBM Plex Sans" pitchFamily="34" charset="0"/>
                <a:ea typeface="IBM Plex Sans" pitchFamily="34" charset="-122"/>
                <a:cs typeface="IBM Plex Sans" pitchFamily="34" charset="-120"/>
              </a:rPr>
              <a:t>Formation continue</a:t>
            </a:r>
            <a:endParaRPr lang="en-US" sz="1500" dirty="0"/>
          </a:p>
        </p:txBody>
      </p:sp>
      <p:sp>
        <p:nvSpPr>
          <p:cNvPr id="15" name="Text 13"/>
          <p:cNvSpPr/>
          <p:nvPr/>
        </p:nvSpPr>
        <p:spPr>
          <a:xfrm>
            <a:off x="1066800" y="3713262"/>
            <a:ext cx="4892294"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2E3D4C"/>
                </a:solidFill>
                <a:latin typeface="IBM Plex Sans" pitchFamily="34" charset="0"/>
                <a:ea typeface="IBM Plex Sans" pitchFamily="34" charset="-122"/>
                <a:cs typeface="IBM Plex Sans" pitchFamily="34" charset="-120"/>
              </a:rPr>
              <a:t>Webinaire mensuel, 14 modules en ligne AFU Académie (burn-out, conflits au bloc, robotique, briefing-débriefing, biais cognitifs), 15e à 17e Journées Urorisq, forum Urorisq au CFU 2024 et 2025.</a:t>
            </a:r>
            <a:endParaRPr lang="en-US" sz="1200" dirty="0"/>
          </a:p>
        </p:txBody>
      </p:sp>
      <p:sp>
        <p:nvSpPr>
          <p:cNvPr id="16" name="Shape 14"/>
          <p:cNvSpPr/>
          <p:nvPr/>
        </p:nvSpPr>
        <p:spPr>
          <a:xfrm>
            <a:off x="6172200" y="3243362"/>
            <a:ext cx="5207000" cy="1287661"/>
          </a:xfrm>
          <a:prstGeom prst="roundRect">
            <a:avLst>
              <a:gd name="adj" fmla="val 5918"/>
            </a:avLst>
          </a:prstGeom>
          <a:solidFill>
            <a:srgbClr val="FDFCF9"/>
          </a:solidFill>
          <a:ln/>
        </p:spPr>
      </p:sp>
      <p:sp>
        <p:nvSpPr>
          <p:cNvPr id="17" name="Shape 15"/>
          <p:cNvSpPr/>
          <p:nvPr/>
        </p:nvSpPr>
        <p:spPr>
          <a:xfrm>
            <a:off x="6172200" y="3243362"/>
            <a:ext cx="5207000" cy="1287661"/>
          </a:xfrm>
          <a:custGeom>
            <a:avLst/>
            <a:gdLst/>
            <a:ahLst/>
            <a:cxnLst/>
            <a:rect l="l" t="t" r="r" b="b"/>
            <a:pathLst>
              <a:path w="5207000" h="1287661">
                <a:moveTo>
                  <a:pt x="76200" y="1287661"/>
                </a:moveTo>
                <a:lnTo>
                  <a:pt x="76200" y="1287661"/>
                </a:lnTo>
                <a:arcTo hR="76200" wR="76200" stAng="5400000" swAng="5400000"/>
                <a:lnTo>
                  <a:pt x="0" y="76200"/>
                </a:lnTo>
                <a:arcTo hR="76200" wR="76200" stAng="10800000" swAng="5400000"/>
                <a:lnTo>
                  <a:pt x="76200" y="0"/>
                </a:lnTo>
                <a:arcTo hR="76200" wR="25400" stAng="16200000" swAng="-5400000"/>
                <a:lnTo>
                  <a:pt x="50800" y="1211461"/>
                </a:lnTo>
                <a:arcTo hR="76200" wR="25400" stAng="10800000" swAng="-5400000"/>
                <a:close/>
              </a:path>
            </a:pathLst>
          </a:custGeom>
          <a:solidFill>
            <a:srgbClr val="1C6E9C"/>
          </a:solidFill>
          <a:ln/>
        </p:spPr>
      </p:sp>
      <p:sp>
        <p:nvSpPr>
          <p:cNvPr id="18" name="Text 16"/>
          <p:cNvSpPr/>
          <p:nvPr/>
        </p:nvSpPr>
        <p:spPr>
          <a:xfrm>
            <a:off x="6426200" y="3421162"/>
            <a:ext cx="4892294"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283C"/>
                </a:solidFill>
                <a:latin typeface="IBM Plex Sans" pitchFamily="34" charset="0"/>
                <a:ea typeface="IBM Plex Sans" pitchFamily="34" charset="-122"/>
                <a:cs typeface="IBM Plex Sans" pitchFamily="34" charset="-120"/>
              </a:rPr>
              <a:t>Simulation et santé du professionnel</a:t>
            </a:r>
            <a:endParaRPr lang="en-US" sz="1500" dirty="0"/>
          </a:p>
        </p:txBody>
      </p:sp>
      <p:sp>
        <p:nvSpPr>
          <p:cNvPr id="19" name="Text 17"/>
          <p:cNvSpPr/>
          <p:nvPr/>
        </p:nvSpPr>
        <p:spPr>
          <a:xfrm>
            <a:off x="6426200" y="3713262"/>
            <a:ext cx="4892294"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2E3D4C"/>
                </a:solidFill>
                <a:latin typeface="IBM Plex Sans" pitchFamily="34" charset="0"/>
                <a:ea typeface="IBM Plex Sans" pitchFamily="34" charset="-122"/>
                <a:cs typeface="IBM Plex Sans" pitchFamily="34" charset="-120"/>
              </a:rPr>
              <a:t>Ateliers de simulation au CFU 2025, journée AFU-SoFraSimS le 2 octobre 2026, partenariat Safe Team Academy ; journées d’optimisation du potentiel (Maison de l’urologie, Pontoise, Lorient).</a:t>
            </a:r>
            <a:endParaRPr lang="en-US" sz="1200" dirty="0"/>
          </a:p>
        </p:txBody>
      </p:sp>
      <p:sp>
        <p:nvSpPr>
          <p:cNvPr id="20" name="Text 18"/>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85"/>
                </a:solidFill>
                <a:latin typeface="IBM Plex Sans" pitchFamily="34" charset="0"/>
                <a:ea typeface="IBM Plex Sans" pitchFamily="34" charset="-122"/>
                <a:cs typeface="IBM Plex Sans" pitchFamily="34" charset="-120"/>
              </a:rPr>
              <a:t>Source : contribution de l’OA-AFU au rapport HAS 2023-2025</a:t>
            </a:r>
            <a:endParaRPr lang="en-US" sz="1200" dirty="0"/>
          </a:p>
        </p:txBody>
      </p:sp>
      <p:sp>
        <p:nvSpPr>
          <p:cNvPr id="21" name="Text 19"/>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B7785"/>
                </a:solidFill>
                <a:latin typeface="IBM Plex Sans" pitchFamily="34" charset="0"/>
                <a:ea typeface="IBM Plex Sans" pitchFamily="34" charset="-122"/>
                <a:cs typeface="IBM Plex Sans" pitchFamily="34" charset="-120"/>
              </a:rPr>
              <a:t>13 / 21</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6F4E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1C6E9C"/>
                </a:solidFill>
                <a:latin typeface="IBM Plex Sans" pitchFamily="34" charset="0"/>
                <a:ea typeface="IBM Plex Sans" pitchFamily="34" charset="-122"/>
                <a:cs typeface="IBM Plex Sans" pitchFamily="34" charset="-120"/>
              </a:rPr>
              <a:t>TRAVAUX DE L’OA-AFU · 2023-2026</a:t>
            </a:r>
            <a:endParaRPr lang="en-US" sz="1200" dirty="0"/>
          </a:p>
        </p:txBody>
      </p:sp>
      <p:sp>
        <p:nvSpPr>
          <p:cNvPr id="3" name="Text 1"/>
          <p:cNvSpPr/>
          <p:nvPr>
            <p:ph type="title"/>
          </p:nvPr>
        </p:nvSpPr>
        <p:spPr>
          <a:xfrm>
            <a:off x="812800" y="1102320"/>
            <a:ext cx="10883392" cy="47238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83C"/>
                </a:solidFill>
                <a:latin typeface="Source Serif 4" pitchFamily="18" charset="0"/>
                <a:ea typeface="Source Serif 4" pitchFamily="18" charset="-122"/>
                <a:cs typeface="Source Serif 4" pitchFamily="18" charset="-120"/>
              </a:rPr>
              <a:t>Trois ans de travaux, année par année</a:t>
            </a:r>
            <a:endParaRPr lang="en-US" sz="3200" dirty="0"/>
          </a:p>
        </p:txBody>
      </p:sp>
      <p:sp>
        <p:nvSpPr>
          <p:cNvPr id="4" name="Shape 2"/>
          <p:cNvSpPr/>
          <p:nvPr/>
        </p:nvSpPr>
        <p:spPr>
          <a:xfrm>
            <a:off x="812800" y="1803301"/>
            <a:ext cx="2527300" cy="2681784"/>
          </a:xfrm>
          <a:prstGeom prst="roundRect">
            <a:avLst>
              <a:gd name="adj" fmla="val 3015"/>
            </a:avLst>
          </a:prstGeom>
          <a:solidFill>
            <a:srgbClr val="FDFCF9"/>
          </a:solidFill>
          <a:ln/>
        </p:spPr>
      </p:sp>
      <p:sp>
        <p:nvSpPr>
          <p:cNvPr id="5" name="Shape 3"/>
          <p:cNvSpPr/>
          <p:nvPr/>
        </p:nvSpPr>
        <p:spPr>
          <a:xfrm>
            <a:off x="812800" y="1803301"/>
            <a:ext cx="2527300" cy="2681784"/>
          </a:xfrm>
          <a:custGeom>
            <a:avLst/>
            <a:gdLst/>
            <a:ahLst/>
            <a:cxnLst/>
            <a:rect l="l" t="t" r="r" b="b"/>
            <a:pathLst>
              <a:path w="2527300" h="2681784">
                <a:moveTo>
                  <a:pt x="0" y="76200"/>
                </a:moveTo>
                <a:lnTo>
                  <a:pt x="0" y="76200"/>
                </a:lnTo>
                <a:arcTo hR="76200" wR="76200" stAng="10800000" swAng="5400000"/>
                <a:lnTo>
                  <a:pt x="2451100" y="0"/>
                </a:lnTo>
                <a:arcTo hR="76200" wR="76200" stAng="16200000" swAng="5400000"/>
                <a:lnTo>
                  <a:pt x="2527300" y="76200"/>
                </a:lnTo>
                <a:arcTo hR="25400" wR="76200" stAng="0" swAng="-5400000"/>
                <a:lnTo>
                  <a:pt x="76200" y="50800"/>
                </a:lnTo>
                <a:arcTo hR="25400" wR="76200" stAng="16200000" swAng="-5400000"/>
                <a:close/>
              </a:path>
            </a:pathLst>
          </a:custGeom>
          <a:solidFill>
            <a:srgbClr val="9CC6DE"/>
          </a:solidFill>
          <a:ln/>
        </p:spPr>
      </p:sp>
      <p:sp>
        <p:nvSpPr>
          <p:cNvPr id="6" name="Text 4"/>
          <p:cNvSpPr/>
          <p:nvPr/>
        </p:nvSpPr>
        <p:spPr>
          <a:xfrm>
            <a:off x="990600" y="2031901"/>
            <a:ext cx="2236851"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1C6E9C"/>
                </a:solidFill>
                <a:latin typeface="Source Serif 4" pitchFamily="18" charset="0"/>
                <a:ea typeface="Source Serif 4" pitchFamily="18" charset="-122"/>
                <a:cs typeface="Source Serif 4" pitchFamily="18" charset="-120"/>
              </a:rPr>
              <a:t>2023</a:t>
            </a:r>
            <a:endParaRPr lang="en-US" sz="2200" dirty="0"/>
          </a:p>
        </p:txBody>
      </p:sp>
      <p:sp>
        <p:nvSpPr>
          <p:cNvPr id="7" name="Text 5"/>
          <p:cNvSpPr/>
          <p:nvPr/>
        </p:nvSpPr>
        <p:spPr>
          <a:xfrm>
            <a:off x="990600" y="2511921"/>
            <a:ext cx="2236851" cy="231080"/>
          </a:xfrm>
          <a:prstGeom prst="rect">
            <a:avLst/>
          </a:prstGeom>
          <a:noFill/>
          <a:ln/>
        </p:spPr>
        <p:txBody>
          <a:bodyPr wrap="square" lIns="0" tIns="0" rIns="0" bIns="0" rtlCol="0" anchor="t">
            <a:normAutofit/>
          </a:bodyPr>
          <a:lstStyle/>
          <a:p>
            <a:pPr algn="l" indent="0" marL="0">
              <a:lnSpc>
                <a:spcPts val="1620"/>
              </a:lnSpc>
              <a:buNone/>
            </a:pPr>
            <a:r>
              <a:rPr lang="en-US" sz="1200" b="1" dirty="0">
                <a:solidFill>
                  <a:srgbClr val="2E3D4C"/>
                </a:solidFill>
                <a:latin typeface="IBM Plex Sans" pitchFamily="34" charset="0"/>
                <a:ea typeface="IBM Plex Sans" pitchFamily="34" charset="-122"/>
                <a:cs typeface="IBM Plex Sans" pitchFamily="34" charset="-120"/>
              </a:rPr>
              <a:t>Mars</a:t>
            </a:r>
            <a:r>
              <a:rPr lang="en-US" sz="1200" dirty="0">
                <a:solidFill>
                  <a:srgbClr val="2E3D4C"/>
                </a:solidFill>
                <a:latin typeface="IBM Plex Sans" pitchFamily="34" charset="0"/>
                <a:ea typeface="IBM Plex Sans" pitchFamily="34" charset="-122"/>
                <a:cs typeface="IBM Plex Sans" pitchFamily="34" charset="-120"/>
              </a:rPr>
              <a:t> · agrément renouvelé</a:t>
            </a:r>
            <a:endParaRPr lang="en-US" sz="1200" dirty="0"/>
          </a:p>
        </p:txBody>
      </p:sp>
      <p:sp>
        <p:nvSpPr>
          <p:cNvPr id="8" name="Text 6"/>
          <p:cNvSpPr/>
          <p:nvPr/>
        </p:nvSpPr>
        <p:spPr>
          <a:xfrm>
            <a:off x="990600" y="2806502"/>
            <a:ext cx="2236851" cy="436761"/>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2E3D4C"/>
                </a:solidFill>
                <a:latin typeface="IBM Plex Sans" pitchFamily="34" charset="0"/>
                <a:ea typeface="IBM Plex Sans" pitchFamily="34" charset="-122"/>
                <a:cs typeface="IBM Plex Sans" pitchFamily="34" charset="-120"/>
              </a:rPr>
              <a:t>133 urologues engagés dans l’année</a:t>
            </a:r>
            <a:endParaRPr lang="en-US" sz="1200" dirty="0"/>
          </a:p>
        </p:txBody>
      </p:sp>
      <p:sp>
        <p:nvSpPr>
          <p:cNvPr id="9" name="Text 7"/>
          <p:cNvSpPr/>
          <p:nvPr/>
        </p:nvSpPr>
        <p:spPr>
          <a:xfrm>
            <a:off x="990600" y="3306763"/>
            <a:ext cx="2236851" cy="436761"/>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2E3D4C"/>
                </a:solidFill>
                <a:latin typeface="IBM Plex Sans" pitchFamily="34" charset="0"/>
                <a:ea typeface="IBM Plex Sans" pitchFamily="34" charset="-122"/>
                <a:cs typeface="IBM Plex Sans" pitchFamily="34" charset="-120"/>
              </a:rPr>
              <a:t>Base : publication BJU Int sur la check-list (2022)</a:t>
            </a:r>
            <a:endParaRPr lang="en-US" sz="1200" dirty="0"/>
          </a:p>
        </p:txBody>
      </p:sp>
      <p:sp>
        <p:nvSpPr>
          <p:cNvPr id="10" name="Shape 8"/>
          <p:cNvSpPr/>
          <p:nvPr/>
        </p:nvSpPr>
        <p:spPr>
          <a:xfrm>
            <a:off x="3492500" y="1803301"/>
            <a:ext cx="2527300" cy="2681784"/>
          </a:xfrm>
          <a:prstGeom prst="roundRect">
            <a:avLst>
              <a:gd name="adj" fmla="val 3015"/>
            </a:avLst>
          </a:prstGeom>
          <a:solidFill>
            <a:srgbClr val="FDFCF9"/>
          </a:solidFill>
          <a:ln/>
        </p:spPr>
      </p:sp>
      <p:sp>
        <p:nvSpPr>
          <p:cNvPr id="11" name="Shape 9"/>
          <p:cNvSpPr/>
          <p:nvPr/>
        </p:nvSpPr>
        <p:spPr>
          <a:xfrm>
            <a:off x="3492500" y="1803301"/>
            <a:ext cx="2527300" cy="2681784"/>
          </a:xfrm>
          <a:custGeom>
            <a:avLst/>
            <a:gdLst/>
            <a:ahLst/>
            <a:cxnLst/>
            <a:rect l="l" t="t" r="r" b="b"/>
            <a:pathLst>
              <a:path w="2527300" h="2681784">
                <a:moveTo>
                  <a:pt x="0" y="76200"/>
                </a:moveTo>
                <a:lnTo>
                  <a:pt x="0" y="76200"/>
                </a:lnTo>
                <a:arcTo hR="76200" wR="76200" stAng="10800000" swAng="5400000"/>
                <a:lnTo>
                  <a:pt x="2451100" y="0"/>
                </a:lnTo>
                <a:arcTo hR="76200" wR="76200" stAng="16200000" swAng="5400000"/>
                <a:lnTo>
                  <a:pt x="2527300" y="76200"/>
                </a:lnTo>
                <a:arcTo hR="25400" wR="76200" stAng="0" swAng="-5400000"/>
                <a:lnTo>
                  <a:pt x="76200" y="50800"/>
                </a:lnTo>
                <a:arcTo hR="25400" wR="76200" stAng="16200000" swAng="-5400000"/>
                <a:close/>
              </a:path>
            </a:pathLst>
          </a:custGeom>
          <a:solidFill>
            <a:srgbClr val="1C6E9C"/>
          </a:solidFill>
          <a:ln/>
        </p:spPr>
      </p:sp>
      <p:sp>
        <p:nvSpPr>
          <p:cNvPr id="12" name="Text 10"/>
          <p:cNvSpPr/>
          <p:nvPr/>
        </p:nvSpPr>
        <p:spPr>
          <a:xfrm>
            <a:off x="3670300" y="2031901"/>
            <a:ext cx="2236851"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1C6E9C"/>
                </a:solidFill>
                <a:latin typeface="Source Serif 4" pitchFamily="18" charset="0"/>
                <a:ea typeface="Source Serif 4" pitchFamily="18" charset="-122"/>
                <a:cs typeface="Source Serif 4" pitchFamily="18" charset="-120"/>
              </a:rPr>
              <a:t>2024</a:t>
            </a:r>
            <a:endParaRPr lang="en-US" sz="2200" dirty="0"/>
          </a:p>
        </p:txBody>
      </p:sp>
      <p:sp>
        <p:nvSpPr>
          <p:cNvPr id="13" name="Text 11"/>
          <p:cNvSpPr/>
          <p:nvPr/>
        </p:nvSpPr>
        <p:spPr>
          <a:xfrm>
            <a:off x="3670300" y="2511921"/>
            <a:ext cx="2236851" cy="436761"/>
          </a:xfrm>
          <a:prstGeom prst="rect">
            <a:avLst/>
          </a:prstGeom>
          <a:noFill/>
          <a:ln/>
        </p:spPr>
        <p:txBody>
          <a:bodyPr wrap="square" lIns="0" tIns="0" rIns="0" bIns="0" rtlCol="0" anchor="t">
            <a:normAutofit/>
          </a:bodyPr>
          <a:lstStyle/>
          <a:p>
            <a:pPr algn="l" indent="0" marL="0">
              <a:lnSpc>
                <a:spcPts val="1620"/>
              </a:lnSpc>
              <a:buNone/>
            </a:pPr>
            <a:r>
              <a:rPr lang="en-US" sz="1200" b="1" dirty="0">
                <a:solidFill>
                  <a:srgbClr val="2E3D4C"/>
                </a:solidFill>
                <a:latin typeface="IBM Plex Sans" pitchFamily="34" charset="0"/>
                <a:ea typeface="IBM Plex Sans" pitchFamily="34" charset="-122"/>
                <a:cs typeface="IBM Plex Sans" pitchFamily="34" charset="-120"/>
              </a:rPr>
              <a:t>Janv.</a:t>
            </a:r>
            <a:r>
              <a:rPr lang="en-US" sz="1200" dirty="0">
                <a:solidFill>
                  <a:srgbClr val="2E3D4C"/>
                </a:solidFill>
                <a:latin typeface="IBM Plex Sans" pitchFamily="34" charset="0"/>
                <a:ea typeface="IBM Plex Sans" pitchFamily="34" charset="-122"/>
                <a:cs typeface="IBM Plex Sans" pitchFamily="34" charset="-120"/>
              </a:rPr>
              <a:t> · CRS ; dossier effet tunnel</a:t>
            </a:r>
            <a:endParaRPr lang="en-US" sz="1200" dirty="0"/>
          </a:p>
        </p:txBody>
      </p:sp>
      <p:sp>
        <p:nvSpPr>
          <p:cNvPr id="14" name="Text 12"/>
          <p:cNvSpPr/>
          <p:nvPr/>
        </p:nvSpPr>
        <p:spPr>
          <a:xfrm>
            <a:off x="3670300" y="3012182"/>
            <a:ext cx="2236851" cy="436761"/>
          </a:xfrm>
          <a:prstGeom prst="rect">
            <a:avLst/>
          </a:prstGeom>
          <a:noFill/>
          <a:ln/>
        </p:spPr>
        <p:txBody>
          <a:bodyPr wrap="square" lIns="0" tIns="0" rIns="0" bIns="0" rtlCol="0" anchor="t">
            <a:normAutofit/>
          </a:bodyPr>
          <a:lstStyle/>
          <a:p>
            <a:pPr algn="l" indent="0" marL="0">
              <a:lnSpc>
                <a:spcPts val="1620"/>
              </a:lnSpc>
              <a:buNone/>
            </a:pPr>
            <a:r>
              <a:rPr lang="en-US" sz="1200" b="1" dirty="0">
                <a:solidFill>
                  <a:srgbClr val="2E3D4C"/>
                </a:solidFill>
                <a:latin typeface="IBM Plex Sans" pitchFamily="34" charset="0"/>
                <a:ea typeface="IBM Plex Sans" pitchFamily="34" charset="-122"/>
                <a:cs typeface="IBM Plex Sans" pitchFamily="34" charset="-120"/>
              </a:rPr>
              <a:t>Mai · oct.</a:t>
            </a:r>
            <a:r>
              <a:rPr lang="en-US" sz="1200" dirty="0">
                <a:solidFill>
                  <a:srgbClr val="2E3D4C"/>
                </a:solidFill>
                <a:latin typeface="IBM Plex Sans" pitchFamily="34" charset="0"/>
                <a:ea typeface="IBM Plex Sans" pitchFamily="34" charset="-122"/>
                <a:cs typeface="IBM Plex Sans" pitchFamily="34" charset="-120"/>
              </a:rPr>
              <a:t> · programmes D équipe et individuel</a:t>
            </a:r>
            <a:endParaRPr lang="en-US" sz="1200" dirty="0"/>
          </a:p>
        </p:txBody>
      </p:sp>
      <p:sp>
        <p:nvSpPr>
          <p:cNvPr id="15" name="Text 13"/>
          <p:cNvSpPr/>
          <p:nvPr/>
        </p:nvSpPr>
        <p:spPr>
          <a:xfrm>
            <a:off x="3670300" y="3512443"/>
            <a:ext cx="2236851" cy="231080"/>
          </a:xfrm>
          <a:prstGeom prst="rect">
            <a:avLst/>
          </a:prstGeom>
          <a:noFill/>
          <a:ln/>
        </p:spPr>
        <p:txBody>
          <a:bodyPr wrap="square" lIns="0" tIns="0" rIns="0" bIns="0" rtlCol="0" anchor="t">
            <a:normAutofit/>
          </a:bodyPr>
          <a:lstStyle/>
          <a:p>
            <a:pPr algn="l" indent="0" marL="0">
              <a:lnSpc>
                <a:spcPts val="1620"/>
              </a:lnSpc>
              <a:buNone/>
            </a:pPr>
            <a:r>
              <a:rPr lang="en-US" sz="1200" b="1" dirty="0">
                <a:solidFill>
                  <a:srgbClr val="2E3D4C"/>
                </a:solidFill>
                <a:latin typeface="IBM Plex Sans" pitchFamily="34" charset="0"/>
                <a:ea typeface="IBM Plex Sans" pitchFamily="34" charset="-122"/>
                <a:cs typeface="IBM Plex Sans" pitchFamily="34" charset="-120"/>
              </a:rPr>
              <a:t>SSP laser</a:t>
            </a:r>
            <a:r>
              <a:rPr lang="en-US" sz="1200" dirty="0">
                <a:solidFill>
                  <a:srgbClr val="2E3D4C"/>
                </a:solidFill>
                <a:latin typeface="IBM Plex Sans" pitchFamily="34" charset="0"/>
                <a:ea typeface="IBM Plex Sans" pitchFamily="34" charset="-122"/>
                <a:cs typeface="IBM Plex Sans" pitchFamily="34" charset="-120"/>
              </a:rPr>
              <a:t> labellisée HAS</a:t>
            </a:r>
            <a:endParaRPr lang="en-US" sz="1200" dirty="0"/>
          </a:p>
        </p:txBody>
      </p:sp>
      <p:sp>
        <p:nvSpPr>
          <p:cNvPr id="16" name="Text 14"/>
          <p:cNvSpPr/>
          <p:nvPr/>
        </p:nvSpPr>
        <p:spPr>
          <a:xfrm>
            <a:off x="3670300" y="3807023"/>
            <a:ext cx="2236851" cy="23108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2E3D4C"/>
                </a:solidFill>
                <a:latin typeface="IBM Plex Sans" pitchFamily="34" charset="0"/>
                <a:ea typeface="IBM Plex Sans" pitchFamily="34" charset="-122"/>
                <a:cs typeface="IBM Plex Sans" pitchFamily="34" charset="-120"/>
              </a:rPr>
              <a:t>Retex chirurgie robot-assistée</a:t>
            </a:r>
            <a:endParaRPr lang="en-US" sz="1200" dirty="0"/>
          </a:p>
        </p:txBody>
      </p:sp>
      <p:sp>
        <p:nvSpPr>
          <p:cNvPr id="17" name="Text 15"/>
          <p:cNvSpPr/>
          <p:nvPr/>
        </p:nvSpPr>
        <p:spPr>
          <a:xfrm>
            <a:off x="3670300" y="4101604"/>
            <a:ext cx="2236851" cy="231080"/>
          </a:xfrm>
          <a:prstGeom prst="rect">
            <a:avLst/>
          </a:prstGeom>
          <a:noFill/>
          <a:ln/>
        </p:spPr>
        <p:txBody>
          <a:bodyPr wrap="square" lIns="0" tIns="0" rIns="0" bIns="0" rtlCol="0" anchor="t">
            <a:normAutofit/>
          </a:bodyPr>
          <a:lstStyle/>
          <a:p>
            <a:pPr algn="l" indent="0" marL="0">
              <a:lnSpc>
                <a:spcPts val="1620"/>
              </a:lnSpc>
              <a:buNone/>
            </a:pPr>
            <a:r>
              <a:rPr lang="en-US" sz="1200" b="1" dirty="0">
                <a:solidFill>
                  <a:srgbClr val="2E3D4C"/>
                </a:solidFill>
                <a:latin typeface="IBM Plex Sans" pitchFamily="34" charset="0"/>
                <a:ea typeface="IBM Plex Sans" pitchFamily="34" charset="-122"/>
                <a:cs typeface="IBM Plex Sans" pitchFamily="34" charset="-120"/>
              </a:rPr>
              <a:t>Nov.</a:t>
            </a:r>
            <a:r>
              <a:rPr lang="en-US" sz="1200" dirty="0">
                <a:solidFill>
                  <a:srgbClr val="2E3D4C"/>
                </a:solidFill>
                <a:latin typeface="IBM Plex Sans" pitchFamily="34" charset="0"/>
                <a:ea typeface="IBM Plex Sans" pitchFamily="34" charset="-122"/>
                <a:cs typeface="IBM Plex Sans" pitchFamily="34" charset="-120"/>
              </a:rPr>
              <a:t> · forum Urorisq au CFU</a:t>
            </a:r>
            <a:endParaRPr lang="en-US" sz="1200" dirty="0"/>
          </a:p>
        </p:txBody>
      </p:sp>
      <p:sp>
        <p:nvSpPr>
          <p:cNvPr id="18" name="Shape 16"/>
          <p:cNvSpPr/>
          <p:nvPr/>
        </p:nvSpPr>
        <p:spPr>
          <a:xfrm>
            <a:off x="6172200" y="1803301"/>
            <a:ext cx="2527300" cy="2681784"/>
          </a:xfrm>
          <a:prstGeom prst="roundRect">
            <a:avLst>
              <a:gd name="adj" fmla="val 3015"/>
            </a:avLst>
          </a:prstGeom>
          <a:solidFill>
            <a:srgbClr val="FDFCF9"/>
          </a:solidFill>
          <a:ln/>
        </p:spPr>
      </p:sp>
      <p:sp>
        <p:nvSpPr>
          <p:cNvPr id="19" name="Shape 17"/>
          <p:cNvSpPr/>
          <p:nvPr/>
        </p:nvSpPr>
        <p:spPr>
          <a:xfrm>
            <a:off x="6172200" y="1803301"/>
            <a:ext cx="2527300" cy="2681784"/>
          </a:xfrm>
          <a:custGeom>
            <a:avLst/>
            <a:gdLst/>
            <a:ahLst/>
            <a:cxnLst/>
            <a:rect l="l" t="t" r="r" b="b"/>
            <a:pathLst>
              <a:path w="2527300" h="2681784">
                <a:moveTo>
                  <a:pt x="0" y="76200"/>
                </a:moveTo>
                <a:lnTo>
                  <a:pt x="0" y="76200"/>
                </a:lnTo>
                <a:arcTo hR="76200" wR="76200" stAng="10800000" swAng="5400000"/>
                <a:lnTo>
                  <a:pt x="2451100" y="0"/>
                </a:lnTo>
                <a:arcTo hR="76200" wR="76200" stAng="16200000" swAng="5400000"/>
                <a:lnTo>
                  <a:pt x="2527300" y="76200"/>
                </a:lnTo>
                <a:arcTo hR="25400" wR="76200" stAng="0" swAng="-5400000"/>
                <a:lnTo>
                  <a:pt x="76200" y="50800"/>
                </a:lnTo>
                <a:arcTo hR="25400" wR="76200" stAng="16200000" swAng="-5400000"/>
                <a:close/>
              </a:path>
            </a:pathLst>
          </a:custGeom>
          <a:solidFill>
            <a:srgbClr val="1C6E9C"/>
          </a:solidFill>
          <a:ln/>
        </p:spPr>
      </p:sp>
      <p:sp>
        <p:nvSpPr>
          <p:cNvPr id="20" name="Text 18"/>
          <p:cNvSpPr/>
          <p:nvPr/>
        </p:nvSpPr>
        <p:spPr>
          <a:xfrm>
            <a:off x="6350000" y="2031901"/>
            <a:ext cx="2236851"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1C6E9C"/>
                </a:solidFill>
                <a:latin typeface="Source Serif 4" pitchFamily="18" charset="0"/>
                <a:ea typeface="Source Serif 4" pitchFamily="18" charset="-122"/>
                <a:cs typeface="Source Serif 4" pitchFamily="18" charset="-120"/>
              </a:rPr>
              <a:t>2025</a:t>
            </a:r>
            <a:endParaRPr lang="en-US" sz="2200" dirty="0"/>
          </a:p>
        </p:txBody>
      </p:sp>
      <p:sp>
        <p:nvSpPr>
          <p:cNvPr id="21" name="Text 19"/>
          <p:cNvSpPr/>
          <p:nvPr/>
        </p:nvSpPr>
        <p:spPr>
          <a:xfrm>
            <a:off x="6350000" y="2511921"/>
            <a:ext cx="2236851" cy="231080"/>
          </a:xfrm>
          <a:prstGeom prst="rect">
            <a:avLst/>
          </a:prstGeom>
          <a:noFill/>
          <a:ln/>
        </p:spPr>
        <p:txBody>
          <a:bodyPr wrap="square" lIns="0" tIns="0" rIns="0" bIns="0" rtlCol="0" anchor="t">
            <a:normAutofit/>
          </a:bodyPr>
          <a:lstStyle/>
          <a:p>
            <a:pPr algn="l" indent="0" marL="0">
              <a:lnSpc>
                <a:spcPts val="1620"/>
              </a:lnSpc>
              <a:buNone/>
            </a:pPr>
            <a:r>
              <a:rPr lang="en-US" sz="1200" b="1" dirty="0">
                <a:solidFill>
                  <a:srgbClr val="2E3D4C"/>
                </a:solidFill>
                <a:latin typeface="IBM Plex Sans" pitchFamily="34" charset="0"/>
                <a:ea typeface="IBM Plex Sans" pitchFamily="34" charset="-122"/>
                <a:cs typeface="IBM Plex Sans" pitchFamily="34" charset="-120"/>
              </a:rPr>
              <a:t>Mars</a:t>
            </a:r>
            <a:r>
              <a:rPr lang="en-US" sz="1200" dirty="0">
                <a:solidFill>
                  <a:srgbClr val="2E3D4C"/>
                </a:solidFill>
                <a:latin typeface="IBM Plex Sans" pitchFamily="34" charset="0"/>
                <a:ea typeface="IBM Plex Sans" pitchFamily="34" charset="-122"/>
                <a:cs typeface="IBM Plex Sans" pitchFamily="34" charset="-120"/>
              </a:rPr>
              <a:t> · Front Urol (EIAS laser)</a:t>
            </a:r>
            <a:endParaRPr lang="en-US" sz="1200" dirty="0"/>
          </a:p>
        </p:txBody>
      </p:sp>
      <p:sp>
        <p:nvSpPr>
          <p:cNvPr id="22" name="Text 20"/>
          <p:cNvSpPr/>
          <p:nvPr/>
        </p:nvSpPr>
        <p:spPr>
          <a:xfrm>
            <a:off x="6350000" y="2806502"/>
            <a:ext cx="2236851" cy="436761"/>
          </a:xfrm>
          <a:prstGeom prst="rect">
            <a:avLst/>
          </a:prstGeom>
          <a:noFill/>
          <a:ln/>
        </p:spPr>
        <p:txBody>
          <a:bodyPr wrap="square" lIns="0" tIns="0" rIns="0" bIns="0" rtlCol="0" anchor="t">
            <a:normAutofit/>
          </a:bodyPr>
          <a:lstStyle/>
          <a:p>
            <a:pPr algn="l" indent="0" marL="0">
              <a:lnSpc>
                <a:spcPts val="1620"/>
              </a:lnSpc>
              <a:buNone/>
            </a:pPr>
            <a:r>
              <a:rPr lang="en-US" sz="1200" b="1" dirty="0">
                <a:solidFill>
                  <a:srgbClr val="2E3D4C"/>
                </a:solidFill>
                <a:latin typeface="IBM Plex Sans" pitchFamily="34" charset="0"/>
                <a:ea typeface="IBM Plex Sans" pitchFamily="34" charset="-122"/>
                <a:cs typeface="IBM Plex Sans" pitchFamily="34" charset="-120"/>
              </a:rPr>
              <a:t>Juin</a:t>
            </a:r>
            <a:r>
              <a:rPr lang="en-US" sz="1200" dirty="0">
                <a:solidFill>
                  <a:srgbClr val="2E3D4C"/>
                </a:solidFill>
                <a:latin typeface="IBM Plex Sans" pitchFamily="34" charset="0"/>
                <a:ea typeface="IBM Plex Sans" pitchFamily="34" charset="-122"/>
                <a:cs typeface="IBM Plex Sans" pitchFamily="34" charset="-120"/>
              </a:rPr>
              <a:t> · 1re journée d’optimisation du potentiel</a:t>
            </a:r>
            <a:endParaRPr lang="en-US" sz="1200" dirty="0"/>
          </a:p>
        </p:txBody>
      </p:sp>
      <p:sp>
        <p:nvSpPr>
          <p:cNvPr id="23" name="Text 21"/>
          <p:cNvSpPr/>
          <p:nvPr/>
        </p:nvSpPr>
        <p:spPr>
          <a:xfrm>
            <a:off x="6350000" y="3306763"/>
            <a:ext cx="2236851" cy="436761"/>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2E3D4C"/>
                </a:solidFill>
                <a:latin typeface="IBM Plex Sans" pitchFamily="34" charset="0"/>
                <a:ea typeface="IBM Plex Sans" pitchFamily="34" charset="-122"/>
                <a:cs typeface="IBM Plex Sans" pitchFamily="34" charset="-120"/>
              </a:rPr>
              <a:t>Webinaire mensuel ; retex sondes JJ</a:t>
            </a:r>
            <a:endParaRPr lang="en-US" sz="1200" dirty="0"/>
          </a:p>
        </p:txBody>
      </p:sp>
      <p:sp>
        <p:nvSpPr>
          <p:cNvPr id="24" name="Text 22"/>
          <p:cNvSpPr/>
          <p:nvPr/>
        </p:nvSpPr>
        <p:spPr>
          <a:xfrm>
            <a:off x="6350000" y="3807023"/>
            <a:ext cx="2236851" cy="436761"/>
          </a:xfrm>
          <a:prstGeom prst="rect">
            <a:avLst/>
          </a:prstGeom>
          <a:noFill/>
          <a:ln/>
        </p:spPr>
        <p:txBody>
          <a:bodyPr wrap="square" lIns="0" tIns="0" rIns="0" bIns="0" rtlCol="0" anchor="t">
            <a:normAutofit/>
          </a:bodyPr>
          <a:lstStyle/>
          <a:p>
            <a:pPr algn="l" indent="0" marL="0">
              <a:lnSpc>
                <a:spcPts val="1620"/>
              </a:lnSpc>
              <a:buNone/>
            </a:pPr>
            <a:r>
              <a:rPr lang="en-US" sz="1200" b="1" dirty="0">
                <a:solidFill>
                  <a:srgbClr val="2E3D4C"/>
                </a:solidFill>
                <a:latin typeface="IBM Plex Sans" pitchFamily="34" charset="0"/>
                <a:ea typeface="IBM Plex Sans" pitchFamily="34" charset="-122"/>
                <a:cs typeface="IBM Plex Sans" pitchFamily="34" charset="-120"/>
              </a:rPr>
              <a:t>Nov.</a:t>
            </a:r>
            <a:r>
              <a:rPr lang="en-US" sz="1200" dirty="0">
                <a:solidFill>
                  <a:srgbClr val="2E3D4C"/>
                </a:solidFill>
                <a:latin typeface="IBM Plex Sans" pitchFamily="34" charset="0"/>
                <a:ea typeface="IBM Plex Sans" pitchFamily="34" charset="-122"/>
                <a:cs typeface="IBM Plex Sans" pitchFamily="34" charset="-120"/>
              </a:rPr>
              <a:t> · 8 ateliers de simulation au CFU</a:t>
            </a:r>
            <a:endParaRPr lang="en-US" sz="1200" dirty="0"/>
          </a:p>
        </p:txBody>
      </p:sp>
      <p:sp>
        <p:nvSpPr>
          <p:cNvPr id="25" name="Shape 23"/>
          <p:cNvSpPr/>
          <p:nvPr/>
        </p:nvSpPr>
        <p:spPr>
          <a:xfrm>
            <a:off x="8851900" y="1803301"/>
            <a:ext cx="2527300" cy="2681784"/>
          </a:xfrm>
          <a:prstGeom prst="roundRect">
            <a:avLst>
              <a:gd name="adj" fmla="val 3015"/>
            </a:avLst>
          </a:prstGeom>
          <a:solidFill>
            <a:srgbClr val="FDFCF9"/>
          </a:solidFill>
          <a:ln/>
        </p:spPr>
      </p:sp>
      <p:sp>
        <p:nvSpPr>
          <p:cNvPr id="26" name="Shape 24"/>
          <p:cNvSpPr/>
          <p:nvPr/>
        </p:nvSpPr>
        <p:spPr>
          <a:xfrm>
            <a:off x="8851900" y="1803301"/>
            <a:ext cx="2527300" cy="2681784"/>
          </a:xfrm>
          <a:custGeom>
            <a:avLst/>
            <a:gdLst/>
            <a:ahLst/>
            <a:cxnLst/>
            <a:rect l="l" t="t" r="r" b="b"/>
            <a:pathLst>
              <a:path w="2527300" h="2681784">
                <a:moveTo>
                  <a:pt x="0" y="76200"/>
                </a:moveTo>
                <a:lnTo>
                  <a:pt x="0" y="76200"/>
                </a:lnTo>
                <a:arcTo hR="76200" wR="76200" stAng="10800000" swAng="5400000"/>
                <a:lnTo>
                  <a:pt x="2451100" y="0"/>
                </a:lnTo>
                <a:arcTo hR="76200" wR="76200" stAng="16200000" swAng="5400000"/>
                <a:lnTo>
                  <a:pt x="2527300" y="76200"/>
                </a:lnTo>
                <a:arcTo hR="25400" wR="76200" stAng="0" swAng="-5400000"/>
                <a:lnTo>
                  <a:pt x="76200" y="50800"/>
                </a:lnTo>
                <a:arcTo hR="25400" wR="76200" stAng="16200000" swAng="-5400000"/>
                <a:close/>
              </a:path>
            </a:pathLst>
          </a:custGeom>
          <a:solidFill>
            <a:srgbClr val="D07A2C"/>
          </a:solidFill>
          <a:ln/>
        </p:spPr>
      </p:sp>
      <p:sp>
        <p:nvSpPr>
          <p:cNvPr id="27" name="Text 25"/>
          <p:cNvSpPr/>
          <p:nvPr/>
        </p:nvSpPr>
        <p:spPr>
          <a:xfrm>
            <a:off x="9029700" y="2031901"/>
            <a:ext cx="2236851"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B5631C"/>
                </a:solidFill>
                <a:latin typeface="Source Serif 4" pitchFamily="18" charset="0"/>
                <a:ea typeface="Source Serif 4" pitchFamily="18" charset="-122"/>
                <a:cs typeface="Source Serif 4" pitchFamily="18" charset="-120"/>
              </a:rPr>
              <a:t>2026</a:t>
            </a:r>
            <a:endParaRPr lang="en-US" sz="2200" dirty="0"/>
          </a:p>
        </p:txBody>
      </p:sp>
      <p:sp>
        <p:nvSpPr>
          <p:cNvPr id="28" name="Text 26"/>
          <p:cNvSpPr/>
          <p:nvPr/>
        </p:nvSpPr>
        <p:spPr>
          <a:xfrm>
            <a:off x="9029700" y="2511921"/>
            <a:ext cx="2236851" cy="642441"/>
          </a:xfrm>
          <a:prstGeom prst="rect">
            <a:avLst/>
          </a:prstGeom>
          <a:noFill/>
          <a:ln/>
        </p:spPr>
        <p:txBody>
          <a:bodyPr wrap="square" lIns="0" tIns="0" rIns="0" bIns="0" rtlCol="0" anchor="t">
            <a:normAutofit/>
          </a:bodyPr>
          <a:lstStyle/>
          <a:p>
            <a:pPr algn="l" indent="0" marL="0">
              <a:lnSpc>
                <a:spcPts val="1620"/>
              </a:lnSpc>
              <a:buNone/>
            </a:pPr>
            <a:r>
              <a:rPr lang="en-US" sz="1200" b="1" dirty="0">
                <a:solidFill>
                  <a:srgbClr val="2E3D4C"/>
                </a:solidFill>
                <a:latin typeface="IBM Plex Sans" pitchFamily="34" charset="0"/>
                <a:ea typeface="IBM Plex Sans" pitchFamily="34" charset="-122"/>
                <a:cs typeface="IBM Plex Sans" pitchFamily="34" charset="-120"/>
              </a:rPr>
              <a:t>Janv. · févr.</a:t>
            </a:r>
            <a:r>
              <a:rPr lang="en-US" sz="1200" dirty="0">
                <a:solidFill>
                  <a:srgbClr val="2E3D4C"/>
                </a:solidFill>
                <a:latin typeface="IBM Plex Sans" pitchFamily="34" charset="0"/>
                <a:ea typeface="IBM Plex Sans" pitchFamily="34" charset="-122"/>
                <a:cs typeface="IBM Plex Sans" pitchFamily="34" charset="-120"/>
              </a:rPr>
              <a:t> · optimisation du potentiel à Pontoise, Lorient, Paris</a:t>
            </a:r>
            <a:endParaRPr lang="en-US" sz="1200" dirty="0"/>
          </a:p>
        </p:txBody>
      </p:sp>
      <p:sp>
        <p:nvSpPr>
          <p:cNvPr id="29" name="Text 27"/>
          <p:cNvSpPr/>
          <p:nvPr/>
        </p:nvSpPr>
        <p:spPr>
          <a:xfrm>
            <a:off x="9029700" y="3217863"/>
            <a:ext cx="2236851" cy="23108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2E3D4C"/>
                </a:solidFill>
                <a:latin typeface="IBM Plex Sans" pitchFamily="34" charset="0"/>
                <a:ea typeface="IBM Plex Sans" pitchFamily="34" charset="-122"/>
                <a:cs typeface="IBM Plex Sans" pitchFamily="34" charset="-120"/>
              </a:rPr>
              <a:t>SSP check-list personnalisée</a:t>
            </a:r>
            <a:endParaRPr lang="en-US" sz="1200" dirty="0"/>
          </a:p>
        </p:txBody>
      </p:sp>
      <p:sp>
        <p:nvSpPr>
          <p:cNvPr id="30" name="Text 28"/>
          <p:cNvSpPr/>
          <p:nvPr/>
        </p:nvSpPr>
        <p:spPr>
          <a:xfrm>
            <a:off x="9029700" y="3512443"/>
            <a:ext cx="2236851" cy="23108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2E3D4C"/>
                </a:solidFill>
                <a:latin typeface="IBM Plex Sans" pitchFamily="34" charset="0"/>
                <a:ea typeface="IBM Plex Sans" pitchFamily="34" charset="-122"/>
                <a:cs typeface="IBM Plex Sans" pitchFamily="34" charset="-120"/>
              </a:rPr>
              <a:t>Retex informatisation</a:t>
            </a:r>
            <a:endParaRPr lang="en-US" sz="1200" dirty="0"/>
          </a:p>
        </p:txBody>
      </p:sp>
      <p:sp>
        <p:nvSpPr>
          <p:cNvPr id="31" name="Text 29"/>
          <p:cNvSpPr/>
          <p:nvPr/>
        </p:nvSpPr>
        <p:spPr>
          <a:xfrm>
            <a:off x="9029700" y="3807023"/>
            <a:ext cx="2236851" cy="436761"/>
          </a:xfrm>
          <a:prstGeom prst="rect">
            <a:avLst/>
          </a:prstGeom>
          <a:noFill/>
          <a:ln/>
        </p:spPr>
        <p:txBody>
          <a:bodyPr wrap="square" lIns="0" tIns="0" rIns="0" bIns="0" rtlCol="0" anchor="t">
            <a:normAutofit/>
          </a:bodyPr>
          <a:lstStyle/>
          <a:p>
            <a:pPr algn="l" indent="0" marL="0">
              <a:lnSpc>
                <a:spcPts val="1620"/>
              </a:lnSpc>
              <a:buNone/>
            </a:pPr>
            <a:r>
              <a:rPr lang="en-US" sz="1200" b="1" dirty="0">
                <a:solidFill>
                  <a:srgbClr val="2E3D4C"/>
                </a:solidFill>
                <a:latin typeface="IBM Plex Sans" pitchFamily="34" charset="0"/>
                <a:ea typeface="IBM Plex Sans" pitchFamily="34" charset="-122"/>
                <a:cs typeface="IBM Plex Sans" pitchFamily="34" charset="-120"/>
              </a:rPr>
              <a:t>2 oct.</a:t>
            </a:r>
            <a:r>
              <a:rPr lang="en-US" sz="1200" dirty="0">
                <a:solidFill>
                  <a:srgbClr val="2E3D4C"/>
                </a:solidFill>
                <a:latin typeface="IBM Plex Sans" pitchFamily="34" charset="0"/>
                <a:ea typeface="IBM Plex Sans" pitchFamily="34" charset="-122"/>
                <a:cs typeface="IBM Plex Sans" pitchFamily="34" charset="-120"/>
              </a:rPr>
              <a:t> · journée simulation SoFraSimS</a:t>
            </a:r>
            <a:endParaRPr lang="en-US" sz="1200" dirty="0"/>
          </a:p>
        </p:txBody>
      </p:sp>
      <p:sp>
        <p:nvSpPr>
          <p:cNvPr id="32" name="Text 30"/>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85"/>
                </a:solidFill>
                <a:latin typeface="IBM Plex Sans" pitchFamily="34" charset="0"/>
                <a:ea typeface="IBM Plex Sans" pitchFamily="34" charset="-122"/>
                <a:cs typeface="IBM Plex Sans" pitchFamily="34" charset="-120"/>
              </a:rPr>
              <a:t>Source : contribution de l’OA-AFU au rapport HAS 2023-2025</a:t>
            </a:r>
            <a:endParaRPr lang="en-US" sz="1200" dirty="0"/>
          </a:p>
        </p:txBody>
      </p:sp>
      <p:sp>
        <p:nvSpPr>
          <p:cNvPr id="33" name="Text 31"/>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B7785"/>
                </a:solidFill>
                <a:latin typeface="IBM Plex Sans" pitchFamily="34" charset="0"/>
                <a:ea typeface="IBM Plex Sans" pitchFamily="34" charset="-122"/>
                <a:cs typeface="IBM Plex Sans" pitchFamily="34" charset="-120"/>
              </a:rPr>
              <a:t>14 / 21</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6F4E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1C6E9C"/>
                </a:solidFill>
                <a:latin typeface="IBM Plex Sans" pitchFamily="34" charset="0"/>
                <a:ea typeface="IBM Plex Sans" pitchFamily="34" charset="-122"/>
                <a:cs typeface="IBM Plex Sans" pitchFamily="34" charset="-120"/>
              </a:rPr>
              <a:t>DU RETOUR D’EXPÉRIENCE AUX SOLUTIONS</a:t>
            </a:r>
            <a:endParaRPr lang="en-US" sz="1200" dirty="0"/>
          </a:p>
        </p:txBody>
      </p:sp>
      <p:sp>
        <p:nvSpPr>
          <p:cNvPr id="3" name="Text 1"/>
          <p:cNvSpPr/>
          <p:nvPr>
            <p:ph type="title"/>
          </p:nvPr>
        </p:nvSpPr>
        <p:spPr>
          <a:xfrm>
            <a:off x="812800" y="1102320"/>
            <a:ext cx="10883392" cy="919361"/>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83C"/>
                </a:solidFill>
                <a:latin typeface="Source Serif 4" pitchFamily="18" charset="0"/>
                <a:ea typeface="Source Serif 4" pitchFamily="18" charset="-122"/>
                <a:cs typeface="Source Serif 4" pitchFamily="18" charset="-120"/>
              </a:rPr>
              <a:t>Chaque situation à risque débouche sur une production</a:t>
            </a:r>
            <a:endParaRPr lang="en-US" sz="32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2262981"/>
          <a:ext cx="10553700" cy="2328069"/>
        </p:xfrm>
        <a:graphic>
          <a:graphicData uri="http://schemas.openxmlformats.org/drawingml/2006/table">
            <a:tbl>
              <a:tblPr/>
              <a:tblGrid>
                <a:gridCol w="2532888"/>
                <a:gridCol w="1055370"/>
                <a:gridCol w="6965442"/>
              </a:tblGrid>
              <a:tr h="332581">
                <a:tc>
                  <a:txBody>
                    <a:bodyPr/>
                    <a:lstStyle/>
                    <a:p>
                      <a:pPr indent="0" marL="0">
                        <a:lnSpc>
                          <a:spcPts val="1680"/>
                        </a:lnSpc>
                        <a:buNone/>
                      </a:pPr>
                      <a:r>
                        <a:rPr lang="en-US" sz="1200" b="1" dirty="0">
                          <a:solidFill>
                            <a:srgbClr val="F6F4EF"/>
                          </a:solidFill>
                          <a:latin typeface="IBM Plex Sans" pitchFamily="34" charset="0"/>
                          <a:ea typeface="IBM Plex Sans" pitchFamily="34" charset="-122"/>
                          <a:cs typeface="IBM Plex Sans" pitchFamily="34" charset="-120"/>
                        </a:rPr>
                        <a:t>Situation à risque</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3BF"/>
                      </a:solidFill>
                      <a:prstDash val="solid"/>
                      <a:round/>
                      <a:headEnd type="none" w="med" len="med"/>
                      <a:tailEnd type="none" w="med" len="med"/>
                    </a:lnL>
                    <a:lnR w="12700" cap="flat" cmpd="sng" algn="ctr">
                      <a:solidFill>
                        <a:srgbClr val="142433"/>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142433"/>
                      </a:solidFill>
                      <a:prstDash val="solid"/>
                      <a:round/>
                      <a:headEnd type="none" w="med" len="med"/>
                      <a:tailEnd type="none" w="med" len="med"/>
                    </a:lnB>
                    <a:solidFill>
                      <a:srgbClr val="14283C"/>
                    </a:solidFill>
                  </a:tcPr>
                </a:tc>
                <a:tc>
                  <a:txBody>
                    <a:bodyPr/>
                    <a:lstStyle/>
                    <a:p>
                      <a:pPr algn="r" indent="0" marL="0">
                        <a:lnSpc>
                          <a:spcPts val="1680"/>
                        </a:lnSpc>
                        <a:buNone/>
                      </a:pPr>
                      <a:r>
                        <a:rPr lang="en-US" sz="1200" b="1" dirty="0">
                          <a:solidFill>
                            <a:srgbClr val="F6F4EF"/>
                          </a:solidFill>
                          <a:latin typeface="IBM Plex Sans" pitchFamily="34" charset="0"/>
                          <a:ea typeface="IBM Plex Sans" pitchFamily="34" charset="-122"/>
                          <a:cs typeface="IBM Plex Sans" pitchFamily="34" charset="-120"/>
                        </a:rPr>
                        <a:t>EIAS</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142433"/>
                      </a:solidFill>
                      <a:prstDash val="solid"/>
                      <a:round/>
                      <a:headEnd type="none" w="med" len="med"/>
                      <a:tailEnd type="none" w="med" len="med"/>
                    </a:lnL>
                    <a:lnR w="12700" cap="flat" cmpd="sng" algn="ctr">
                      <a:solidFill>
                        <a:srgbClr val="142433"/>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142433"/>
                      </a:solidFill>
                      <a:prstDash val="solid"/>
                      <a:round/>
                      <a:headEnd type="none" w="med" len="med"/>
                      <a:tailEnd type="none" w="med" len="med"/>
                    </a:lnB>
                    <a:solidFill>
                      <a:srgbClr val="14283C"/>
                    </a:solidFill>
                  </a:tcPr>
                </a:tc>
                <a:tc>
                  <a:txBody>
                    <a:bodyPr/>
                    <a:lstStyle/>
                    <a:p>
                      <a:pPr indent="0" marL="0">
                        <a:lnSpc>
                          <a:spcPts val="1680"/>
                        </a:lnSpc>
                        <a:buNone/>
                      </a:pPr>
                      <a:r>
                        <a:rPr lang="en-US" sz="1200" b="1" dirty="0">
                          <a:solidFill>
                            <a:srgbClr val="F6F4EF"/>
                          </a:solidFill>
                          <a:latin typeface="IBM Plex Sans" pitchFamily="34" charset="0"/>
                          <a:ea typeface="IBM Plex Sans" pitchFamily="34" charset="-122"/>
                          <a:cs typeface="IBM Plex Sans" pitchFamily="34" charset="-120"/>
                        </a:rPr>
                        <a:t>Productions de l’OA-AFU</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142433"/>
                      </a:solidFill>
                      <a:prstDash val="solid"/>
                      <a:round/>
                      <a:headEnd type="none" w="med" len="med"/>
                      <a:tailEnd type="none" w="med" len="med"/>
                    </a:lnL>
                    <a:lnR w="12700" cap="flat" cmpd="sng" algn="ctr">
                      <a:solidFill>
                        <a:srgbClr val="142433"/>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142433"/>
                      </a:solidFill>
                      <a:prstDash val="solid"/>
                      <a:round/>
                      <a:headEnd type="none" w="med" len="med"/>
                      <a:tailEnd type="none" w="med" len="med"/>
                    </a:lnB>
                    <a:solidFill>
                      <a:srgbClr val="14283C"/>
                    </a:solidFill>
                  </a:tcPr>
                </a:tc>
              </a:tr>
              <a:tr h="332581">
                <a:tc>
                  <a:txBody>
                    <a:bodyPr/>
                    <a:lstStyle/>
                    <a:p>
                      <a:pP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Énergies laser</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3BF"/>
                      </a:solidFill>
                      <a:prstDash val="solid"/>
                      <a:round/>
                      <a:headEnd type="none" w="med" len="med"/>
                      <a:tailEnd type="none" w="med" len="med"/>
                    </a:lnL>
                    <a:lnR w="12700" cap="flat" cmpd="sng" algn="ctr">
                      <a:solidFill>
                        <a:srgbClr val="C8BCB1"/>
                      </a:solidFill>
                      <a:prstDash val="solid"/>
                      <a:round/>
                      <a:headEnd type="none" w="med" len="med"/>
                      <a:tailEnd type="none" w="med" len="med"/>
                    </a:lnR>
                    <a:lnT w="12700" cap="flat" cmpd="sng" algn="ctr">
                      <a:solidFill>
                        <a:srgbClr val="142433"/>
                      </a:solidFill>
                      <a:prstDash val="solid"/>
                      <a:round/>
                      <a:headEnd type="none" w="med" len="med"/>
                      <a:tailEnd type="none" w="med" len="med"/>
                    </a:lnT>
                    <a:lnB w="12700" cap="flat" cmpd="sng" algn="ctr">
                      <a:solidFill>
                        <a:srgbClr val="C8BCB1"/>
                      </a:solidFill>
                      <a:prstDash val="solid"/>
                      <a:round/>
                      <a:headEnd type="none" w="med" len="med"/>
                      <a:tailEnd type="none" w="med" len="med"/>
                    </a:lnB>
                    <a:solidFill>
                      <a:srgbClr val="FBEBDD"/>
                    </a:solidFill>
                  </a:tcPr>
                </a:tc>
                <a:tc>
                  <a:txBody>
                    <a:bodyPr/>
                    <a:lstStyle/>
                    <a:p>
                      <a:pPr algn="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135</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8BCB1"/>
                      </a:solidFill>
                      <a:prstDash val="solid"/>
                      <a:round/>
                      <a:headEnd type="none" w="med" len="med"/>
                      <a:tailEnd type="none" w="med" len="med"/>
                    </a:lnL>
                    <a:lnR w="12700" cap="flat" cmpd="sng" algn="ctr">
                      <a:solidFill>
                        <a:srgbClr val="C8BCB1"/>
                      </a:solidFill>
                      <a:prstDash val="solid"/>
                      <a:round/>
                      <a:headEnd type="none" w="med" len="med"/>
                      <a:tailEnd type="none" w="med" len="med"/>
                    </a:lnR>
                    <a:lnT w="12700" cap="flat" cmpd="sng" algn="ctr">
                      <a:solidFill>
                        <a:srgbClr val="142433"/>
                      </a:solidFill>
                      <a:prstDash val="solid"/>
                      <a:round/>
                      <a:headEnd type="none" w="med" len="med"/>
                      <a:tailEnd type="none" w="med" len="med"/>
                    </a:lnT>
                    <a:lnB w="12700" cap="flat" cmpd="sng" algn="ctr">
                      <a:solidFill>
                        <a:srgbClr val="C8BCB1"/>
                      </a:solidFill>
                      <a:prstDash val="solid"/>
                      <a:round/>
                      <a:headEnd type="none" w="med" len="med"/>
                      <a:tailEnd type="none" w="med" len="med"/>
                    </a:lnB>
                    <a:solidFill>
                      <a:srgbClr val="FBEBDD"/>
                    </a:solidFill>
                  </a:tcPr>
                </a:tc>
                <a:tc>
                  <a:txBody>
                    <a:bodyPr/>
                    <a:lstStyle/>
                    <a:p>
                      <a:pP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SSP labellisée HAS (2024) · article Front Urol (2025) · UROjonction nov. 2024</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8BCB1"/>
                      </a:solidFill>
                      <a:prstDash val="solid"/>
                      <a:round/>
                      <a:headEnd type="none" w="med" len="med"/>
                      <a:tailEnd type="none" w="med" len="med"/>
                    </a:lnL>
                    <a:lnR w="12700" cap="flat" cmpd="sng" algn="ctr">
                      <a:solidFill>
                        <a:srgbClr val="C8BCB1"/>
                      </a:solidFill>
                      <a:prstDash val="solid"/>
                      <a:round/>
                      <a:headEnd type="none" w="med" len="med"/>
                      <a:tailEnd type="none" w="med" len="med"/>
                    </a:lnR>
                    <a:lnT w="12700" cap="flat" cmpd="sng" algn="ctr">
                      <a:solidFill>
                        <a:srgbClr val="142433"/>
                      </a:solidFill>
                      <a:prstDash val="solid"/>
                      <a:round/>
                      <a:headEnd type="none" w="med" len="med"/>
                      <a:tailEnd type="none" w="med" len="med"/>
                    </a:lnT>
                    <a:lnB w="12700" cap="flat" cmpd="sng" algn="ctr">
                      <a:solidFill>
                        <a:srgbClr val="C8BCB1"/>
                      </a:solidFill>
                      <a:prstDash val="solid"/>
                      <a:round/>
                      <a:headEnd type="none" w="med" len="med"/>
                      <a:tailEnd type="none" w="med" len="med"/>
                    </a:lnB>
                    <a:solidFill>
                      <a:srgbClr val="FBEBDD"/>
                    </a:solidFill>
                  </a:tcPr>
                </a:tc>
              </a:tr>
              <a:tr h="332581">
                <a:tc>
                  <a:txBody>
                    <a:bodyPr/>
                    <a:lstStyle/>
                    <a:p>
                      <a:pP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Effet tunnel</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3BF"/>
                      </a:solidFill>
                      <a:prstDash val="solid"/>
                      <a:round/>
                      <a:headEnd type="none" w="med" len="med"/>
                      <a:tailEnd type="none" w="med" len="med"/>
                    </a:lnL>
                    <a:lnR w="12700" cap="flat" cmpd="sng" algn="ctr">
                      <a:solidFill>
                        <a:srgbClr val="C4C3BF"/>
                      </a:solidFill>
                      <a:prstDash val="solid"/>
                      <a:round/>
                      <a:headEnd type="none" w="med" len="med"/>
                      <a:tailEnd type="none" w="med" len="med"/>
                    </a:lnR>
                    <a:lnT w="12700" cap="flat" cmpd="sng" algn="ctr">
                      <a:solidFill>
                        <a:srgbClr val="C8BCB1"/>
                      </a:solidFill>
                      <a:prstDash val="solid"/>
                      <a:round/>
                      <a:headEnd type="none" w="med" len="med"/>
                      <a:tailEnd type="none" w="med" len="med"/>
                    </a:lnT>
                    <a:lnB w="12700" cap="flat" cmpd="sng" algn="ctr">
                      <a:solidFill>
                        <a:srgbClr val="C4C3BF"/>
                      </a:solidFill>
                      <a:prstDash val="solid"/>
                      <a:round/>
                      <a:headEnd type="none" w="med" len="med"/>
                      <a:tailEnd type="none" w="med" len="med"/>
                    </a:lnB>
                  </a:tcPr>
                </a:tc>
                <a:tc>
                  <a:txBody>
                    <a:bodyPr/>
                    <a:lstStyle/>
                    <a:p>
                      <a:pPr algn="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105</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3BF"/>
                      </a:solidFill>
                      <a:prstDash val="solid"/>
                      <a:round/>
                      <a:headEnd type="none" w="med" len="med"/>
                      <a:tailEnd type="none" w="med" len="med"/>
                    </a:lnL>
                    <a:lnR w="12700" cap="flat" cmpd="sng" algn="ctr">
                      <a:solidFill>
                        <a:srgbClr val="C4C3BF"/>
                      </a:solidFill>
                      <a:prstDash val="solid"/>
                      <a:round/>
                      <a:headEnd type="none" w="med" len="med"/>
                      <a:tailEnd type="none" w="med" len="med"/>
                    </a:lnR>
                    <a:lnT w="12700" cap="flat" cmpd="sng" algn="ctr">
                      <a:solidFill>
                        <a:srgbClr val="C8BCB1"/>
                      </a:solidFill>
                      <a:prstDash val="solid"/>
                      <a:round/>
                      <a:headEnd type="none" w="med" len="med"/>
                      <a:tailEnd type="none" w="med" len="med"/>
                    </a:lnT>
                    <a:lnB w="12700" cap="flat" cmpd="sng" algn="ctr">
                      <a:solidFill>
                        <a:srgbClr val="C4C3BF"/>
                      </a:solidFill>
                      <a:prstDash val="solid"/>
                      <a:round/>
                      <a:headEnd type="none" w="med" len="med"/>
                      <a:tailEnd type="none" w="med" len="med"/>
                    </a:lnB>
                  </a:tcPr>
                </a:tc>
                <a:tc>
                  <a:txBody>
                    <a:bodyPr/>
                    <a:lstStyle/>
                    <a:p>
                      <a:pP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Dossier UROjonction janv. 2024 · table ronde SSP · module biais cognitifs</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3BF"/>
                      </a:solidFill>
                      <a:prstDash val="solid"/>
                      <a:round/>
                      <a:headEnd type="none" w="med" len="med"/>
                      <a:tailEnd type="none" w="med" len="med"/>
                    </a:lnL>
                    <a:lnR w="12700" cap="flat" cmpd="sng" algn="ctr">
                      <a:solidFill>
                        <a:srgbClr val="C4C3BF"/>
                      </a:solidFill>
                      <a:prstDash val="solid"/>
                      <a:round/>
                      <a:headEnd type="none" w="med" len="med"/>
                      <a:tailEnd type="none" w="med" len="med"/>
                    </a:lnR>
                    <a:lnT w="12700" cap="flat" cmpd="sng" algn="ctr">
                      <a:solidFill>
                        <a:srgbClr val="C8BCB1"/>
                      </a:solidFill>
                      <a:prstDash val="solid"/>
                      <a:round/>
                      <a:headEnd type="none" w="med" len="med"/>
                      <a:tailEnd type="none" w="med" len="med"/>
                    </a:lnT>
                    <a:lnB w="12700" cap="flat" cmpd="sng" algn="ctr">
                      <a:solidFill>
                        <a:srgbClr val="C4C3BF"/>
                      </a:solidFill>
                      <a:prstDash val="solid"/>
                      <a:round/>
                      <a:headEnd type="none" w="med" len="med"/>
                      <a:tailEnd type="none" w="med" len="med"/>
                    </a:lnB>
                  </a:tcPr>
                </a:tc>
              </a:tr>
              <a:tr h="332581">
                <a:tc>
                  <a:txBody>
                    <a:bodyPr/>
                    <a:lstStyle/>
                    <a:p>
                      <a:pP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Chirurgie robotisée</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3BF"/>
                      </a:solidFill>
                      <a:prstDash val="solid"/>
                      <a:round/>
                      <a:headEnd type="none" w="med" len="med"/>
                      <a:tailEnd type="none" w="med" len="med"/>
                    </a:lnL>
                    <a:lnR w="12700" cap="flat" cmpd="sng" algn="ctr">
                      <a:solidFill>
                        <a:srgbClr val="BFBCB7"/>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BFBCB7"/>
                      </a:solidFill>
                      <a:prstDash val="solid"/>
                      <a:round/>
                      <a:headEnd type="none" w="med" len="med"/>
                      <a:tailEnd type="none" w="med" len="med"/>
                    </a:lnB>
                    <a:solidFill>
                      <a:srgbClr val="EFECE5"/>
                    </a:solidFill>
                  </a:tcPr>
                </a:tc>
                <a:tc>
                  <a:txBody>
                    <a:bodyPr/>
                    <a:lstStyle/>
                    <a:p>
                      <a:pPr algn="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69</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BFBCB7"/>
                      </a:solidFill>
                      <a:prstDash val="solid"/>
                      <a:round/>
                      <a:headEnd type="none" w="med" len="med"/>
                      <a:tailEnd type="none" w="med" len="med"/>
                    </a:lnL>
                    <a:lnR w="12700" cap="flat" cmpd="sng" algn="ctr">
                      <a:solidFill>
                        <a:srgbClr val="BFBCB7"/>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BFBCB7"/>
                      </a:solidFill>
                      <a:prstDash val="solid"/>
                      <a:round/>
                      <a:headEnd type="none" w="med" len="med"/>
                      <a:tailEnd type="none" w="med" len="med"/>
                    </a:lnB>
                    <a:solidFill>
                      <a:srgbClr val="EFECE5"/>
                    </a:solidFill>
                  </a:tcPr>
                </a:tc>
                <a:tc>
                  <a:txBody>
                    <a:bodyPr/>
                    <a:lstStyle/>
                    <a:p>
                      <a:pP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Retex 2024 · atelier conversion en urgence au CFU · 2 modules en ligne</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BFBCB7"/>
                      </a:solidFill>
                      <a:prstDash val="solid"/>
                      <a:round/>
                      <a:headEnd type="none" w="med" len="med"/>
                      <a:tailEnd type="none" w="med" len="med"/>
                    </a:lnL>
                    <a:lnR w="12700" cap="flat" cmpd="sng" algn="ctr">
                      <a:solidFill>
                        <a:srgbClr val="BFBCB7"/>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BFBCB7"/>
                      </a:solidFill>
                      <a:prstDash val="solid"/>
                      <a:round/>
                      <a:headEnd type="none" w="med" len="med"/>
                      <a:tailEnd type="none" w="med" len="med"/>
                    </a:lnB>
                    <a:solidFill>
                      <a:srgbClr val="EFECE5"/>
                    </a:solidFill>
                  </a:tcPr>
                </a:tc>
              </a:tr>
              <a:tr h="332581">
                <a:tc>
                  <a:txBody>
                    <a:bodyPr/>
                    <a:lstStyle/>
                    <a:p>
                      <a:pP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Électrochirurgie</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3BF"/>
                      </a:solidFill>
                      <a:prstDash val="solid"/>
                      <a:round/>
                      <a:headEnd type="none" w="med" len="med"/>
                      <a:tailEnd type="none" w="med" len="med"/>
                    </a:lnL>
                    <a:lnR w="12700" cap="flat" cmpd="sng" algn="ctr">
                      <a:solidFill>
                        <a:srgbClr val="C4C3BF"/>
                      </a:solidFill>
                      <a:prstDash val="solid"/>
                      <a:round/>
                      <a:headEnd type="none" w="med" len="med"/>
                      <a:tailEnd type="none" w="med" len="med"/>
                    </a:lnR>
                    <a:lnT w="12700" cap="flat" cmpd="sng" algn="ctr">
                      <a:solidFill>
                        <a:srgbClr val="BFBCB7"/>
                      </a:solidFill>
                      <a:prstDash val="solid"/>
                      <a:round/>
                      <a:headEnd type="none" w="med" len="med"/>
                      <a:tailEnd type="none" w="med" len="med"/>
                    </a:lnT>
                    <a:lnB w="12700" cap="flat" cmpd="sng" algn="ctr">
                      <a:solidFill>
                        <a:srgbClr val="C4C3BF"/>
                      </a:solidFill>
                      <a:prstDash val="solid"/>
                      <a:round/>
                      <a:headEnd type="none" w="med" len="med"/>
                      <a:tailEnd type="none" w="med" len="med"/>
                    </a:lnB>
                  </a:tcPr>
                </a:tc>
                <a:tc>
                  <a:txBody>
                    <a:bodyPr/>
                    <a:lstStyle/>
                    <a:p>
                      <a:pPr algn="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68</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3BF"/>
                      </a:solidFill>
                      <a:prstDash val="solid"/>
                      <a:round/>
                      <a:headEnd type="none" w="med" len="med"/>
                      <a:tailEnd type="none" w="med" len="med"/>
                    </a:lnL>
                    <a:lnR w="12700" cap="flat" cmpd="sng" algn="ctr">
                      <a:solidFill>
                        <a:srgbClr val="C4C3BF"/>
                      </a:solidFill>
                      <a:prstDash val="solid"/>
                      <a:round/>
                      <a:headEnd type="none" w="med" len="med"/>
                      <a:tailEnd type="none" w="med" len="med"/>
                    </a:lnR>
                    <a:lnT w="12700" cap="flat" cmpd="sng" algn="ctr">
                      <a:solidFill>
                        <a:srgbClr val="BFBCB7"/>
                      </a:solidFill>
                      <a:prstDash val="solid"/>
                      <a:round/>
                      <a:headEnd type="none" w="med" len="med"/>
                      <a:tailEnd type="none" w="med" len="med"/>
                    </a:lnT>
                    <a:lnB w="12700" cap="flat" cmpd="sng" algn="ctr">
                      <a:solidFill>
                        <a:srgbClr val="C4C3BF"/>
                      </a:solidFill>
                      <a:prstDash val="solid"/>
                      <a:round/>
                      <a:headEnd type="none" w="med" len="med"/>
                      <a:tailEnd type="none" w="med" len="med"/>
                    </a:lnB>
                  </a:tcPr>
                </a:tc>
                <a:tc>
                  <a:txBody>
                    <a:bodyPr/>
                    <a:lstStyle/>
                    <a:p>
                      <a:pP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Chapitre EMC « Électrochirurgie en urologie » (sous presse)</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3BF"/>
                      </a:solidFill>
                      <a:prstDash val="solid"/>
                      <a:round/>
                      <a:headEnd type="none" w="med" len="med"/>
                      <a:tailEnd type="none" w="med" len="med"/>
                    </a:lnL>
                    <a:lnR w="12700" cap="flat" cmpd="sng" algn="ctr">
                      <a:solidFill>
                        <a:srgbClr val="C4C3BF"/>
                      </a:solidFill>
                      <a:prstDash val="solid"/>
                      <a:round/>
                      <a:headEnd type="none" w="med" len="med"/>
                      <a:tailEnd type="none" w="med" len="med"/>
                    </a:lnR>
                    <a:lnT w="12700" cap="flat" cmpd="sng" algn="ctr">
                      <a:solidFill>
                        <a:srgbClr val="BFBCB7"/>
                      </a:solidFill>
                      <a:prstDash val="solid"/>
                      <a:round/>
                      <a:headEnd type="none" w="med" len="med"/>
                      <a:tailEnd type="none" w="med" len="med"/>
                    </a:lnT>
                    <a:lnB w="12700" cap="flat" cmpd="sng" algn="ctr">
                      <a:solidFill>
                        <a:srgbClr val="C4C3BF"/>
                      </a:solidFill>
                      <a:prstDash val="solid"/>
                      <a:round/>
                      <a:headEnd type="none" w="med" len="med"/>
                      <a:tailEnd type="none" w="med" len="med"/>
                    </a:lnB>
                  </a:tcPr>
                </a:tc>
              </a:tr>
              <a:tr h="332581">
                <a:tc>
                  <a:txBody>
                    <a:bodyPr/>
                    <a:lstStyle/>
                    <a:p>
                      <a:pP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Informatisation</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3BF"/>
                      </a:solidFill>
                      <a:prstDash val="solid"/>
                      <a:round/>
                      <a:headEnd type="none" w="med" len="med"/>
                      <a:tailEnd type="none" w="med" len="med"/>
                    </a:lnL>
                    <a:lnR w="12700" cap="flat" cmpd="sng" algn="ctr">
                      <a:solidFill>
                        <a:srgbClr val="BFBCB7"/>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BFBCB7"/>
                      </a:solidFill>
                      <a:prstDash val="solid"/>
                      <a:round/>
                      <a:headEnd type="none" w="med" len="med"/>
                      <a:tailEnd type="none" w="med" len="med"/>
                    </a:lnB>
                    <a:solidFill>
                      <a:srgbClr val="EFECE5"/>
                    </a:solidFill>
                  </a:tcPr>
                </a:tc>
                <a:tc>
                  <a:txBody>
                    <a:bodyPr/>
                    <a:lstStyle/>
                    <a:p>
                      <a:pPr algn="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75</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BFBCB7"/>
                      </a:solidFill>
                      <a:prstDash val="solid"/>
                      <a:round/>
                      <a:headEnd type="none" w="med" len="med"/>
                      <a:tailEnd type="none" w="med" len="med"/>
                    </a:lnL>
                    <a:lnR w="12700" cap="flat" cmpd="sng" algn="ctr">
                      <a:solidFill>
                        <a:srgbClr val="BFBCB7"/>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BFBCB7"/>
                      </a:solidFill>
                      <a:prstDash val="solid"/>
                      <a:round/>
                      <a:headEnd type="none" w="med" len="med"/>
                      <a:tailEnd type="none" w="med" len="med"/>
                    </a:lnB>
                    <a:solidFill>
                      <a:srgbClr val="EFECE5"/>
                    </a:solidFill>
                  </a:tcPr>
                </a:tc>
                <a:tc>
                  <a:txBody>
                    <a:bodyPr/>
                    <a:lstStyle/>
                    <a:p>
                      <a:pP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Retex 2026 (B. Pogu, D. Legeais)</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BFBCB7"/>
                      </a:solidFill>
                      <a:prstDash val="solid"/>
                      <a:round/>
                      <a:headEnd type="none" w="med" len="med"/>
                      <a:tailEnd type="none" w="med" len="med"/>
                    </a:lnL>
                    <a:lnR w="12700" cap="flat" cmpd="sng" algn="ctr">
                      <a:solidFill>
                        <a:srgbClr val="BFBCB7"/>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BFBCB7"/>
                      </a:solidFill>
                      <a:prstDash val="solid"/>
                      <a:round/>
                      <a:headEnd type="none" w="med" len="med"/>
                      <a:tailEnd type="none" w="med" len="med"/>
                    </a:lnB>
                    <a:solidFill>
                      <a:srgbClr val="EFECE5"/>
                    </a:solidFill>
                  </a:tcPr>
                </a:tc>
              </a:tr>
              <a:tr h="332581">
                <a:tc>
                  <a:txBody>
                    <a:bodyPr/>
                    <a:lstStyle/>
                    <a:p>
                      <a:pP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Check-list</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3BF"/>
                      </a:solidFill>
                      <a:prstDash val="solid"/>
                      <a:round/>
                      <a:headEnd type="none" w="med" len="med"/>
                      <a:tailEnd type="none" w="med" len="med"/>
                    </a:lnL>
                    <a:lnR w="12700" cap="flat" cmpd="sng" algn="ctr">
                      <a:solidFill>
                        <a:srgbClr val="C8BCB1"/>
                      </a:solidFill>
                      <a:prstDash val="solid"/>
                      <a:round/>
                      <a:headEnd type="none" w="med" len="med"/>
                      <a:tailEnd type="none" w="med" len="med"/>
                    </a:lnR>
                    <a:lnT w="12700" cap="flat" cmpd="sng" algn="ctr">
                      <a:solidFill>
                        <a:srgbClr val="BFBCB7"/>
                      </a:solidFill>
                      <a:prstDash val="solid"/>
                      <a:round/>
                      <a:headEnd type="none" w="med" len="med"/>
                      <a:tailEnd type="none" w="med" len="med"/>
                    </a:lnT>
                    <a:lnB w="12700" cap="flat" cmpd="sng" algn="ctr">
                      <a:solidFill>
                        <a:srgbClr val="C8BCB1"/>
                      </a:solidFill>
                      <a:prstDash val="solid"/>
                      <a:round/>
                      <a:headEnd type="none" w="med" len="med"/>
                      <a:tailEnd type="none" w="med" len="med"/>
                    </a:lnB>
                    <a:solidFill>
                      <a:srgbClr val="FBEBDD"/>
                    </a:solidFill>
                  </a:tcPr>
                </a:tc>
                <a:tc>
                  <a:txBody>
                    <a:bodyPr/>
                    <a:lstStyle/>
                    <a:p>
                      <a:pPr algn="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8BCB1"/>
                      </a:solidFill>
                      <a:prstDash val="solid"/>
                      <a:round/>
                      <a:headEnd type="none" w="med" len="med"/>
                      <a:tailEnd type="none" w="med" len="med"/>
                    </a:lnL>
                    <a:lnR w="12700" cap="flat" cmpd="sng" algn="ctr">
                      <a:solidFill>
                        <a:srgbClr val="C8BCB1"/>
                      </a:solidFill>
                      <a:prstDash val="solid"/>
                      <a:round/>
                      <a:headEnd type="none" w="med" len="med"/>
                      <a:tailEnd type="none" w="med" len="med"/>
                    </a:lnR>
                    <a:lnT w="12700" cap="flat" cmpd="sng" algn="ctr">
                      <a:solidFill>
                        <a:srgbClr val="BFBCB7"/>
                      </a:solidFill>
                      <a:prstDash val="solid"/>
                      <a:round/>
                      <a:headEnd type="none" w="med" len="med"/>
                      <a:tailEnd type="none" w="med" len="med"/>
                    </a:lnT>
                    <a:lnB w="12700" cap="flat" cmpd="sng" algn="ctr">
                      <a:solidFill>
                        <a:srgbClr val="C8BCB1"/>
                      </a:solidFill>
                      <a:prstDash val="solid"/>
                      <a:round/>
                      <a:headEnd type="none" w="med" len="med"/>
                      <a:tailEnd type="none" w="med" len="med"/>
                    </a:lnB>
                    <a:solidFill>
                      <a:srgbClr val="FBEBDD"/>
                    </a:solidFill>
                  </a:tcPr>
                </a:tc>
                <a:tc>
                  <a:txBody>
                    <a:bodyPr/>
                    <a:lstStyle/>
                    <a:p>
                      <a:pP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BJU Int (2022) puis SSP check-list bloc personnalisée en urologie (2026)</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8BCB1"/>
                      </a:solidFill>
                      <a:prstDash val="solid"/>
                      <a:round/>
                      <a:headEnd type="none" w="med" len="med"/>
                      <a:tailEnd type="none" w="med" len="med"/>
                    </a:lnL>
                    <a:lnR w="12700" cap="flat" cmpd="sng" algn="ctr">
                      <a:solidFill>
                        <a:srgbClr val="C8BCB1"/>
                      </a:solidFill>
                      <a:prstDash val="solid"/>
                      <a:round/>
                      <a:headEnd type="none" w="med" len="med"/>
                      <a:tailEnd type="none" w="med" len="med"/>
                    </a:lnR>
                    <a:lnT w="12700" cap="flat" cmpd="sng" algn="ctr">
                      <a:solidFill>
                        <a:srgbClr val="BFBCB7"/>
                      </a:solidFill>
                      <a:prstDash val="solid"/>
                      <a:round/>
                      <a:headEnd type="none" w="med" len="med"/>
                      <a:tailEnd type="none" w="med" len="med"/>
                    </a:lnT>
                    <a:lnB w="12700" cap="flat" cmpd="sng" algn="ctr">
                      <a:solidFill>
                        <a:srgbClr val="C8BCB1"/>
                      </a:solidFill>
                      <a:prstDash val="solid"/>
                      <a:round/>
                      <a:headEnd type="none" w="med" len="med"/>
                      <a:tailEnd type="none" w="med" len="med"/>
                    </a:lnB>
                    <a:solidFill>
                      <a:srgbClr val="FBEBDD"/>
                    </a:solidFill>
                  </a:tcPr>
                </a:tc>
              </a:tr>
            </a:tbl>
          </a:graphicData>
        </a:graphic>
      </p:graphicFrame>
      <p:sp>
        <p:nvSpPr>
          <p:cNvPr id="5" name="Shape 2"/>
          <p:cNvSpPr/>
          <p:nvPr/>
        </p:nvSpPr>
        <p:spPr>
          <a:xfrm>
            <a:off x="812800" y="4845050"/>
            <a:ext cx="10566400" cy="746720"/>
          </a:xfrm>
          <a:prstGeom prst="roundRect">
            <a:avLst>
              <a:gd name="adj" fmla="val 13606"/>
            </a:avLst>
          </a:prstGeom>
          <a:solidFill>
            <a:srgbClr val="14283C"/>
          </a:solidFill>
          <a:ln/>
        </p:spPr>
      </p:sp>
      <p:sp>
        <p:nvSpPr>
          <p:cNvPr id="6" name="Text 3"/>
          <p:cNvSpPr/>
          <p:nvPr/>
        </p:nvSpPr>
        <p:spPr>
          <a:xfrm>
            <a:off x="1041400" y="5022850"/>
            <a:ext cx="1476177" cy="416520"/>
          </a:xfrm>
          <a:prstGeom prst="rect">
            <a:avLst/>
          </a:prstGeom>
          <a:noFill/>
          <a:ln/>
        </p:spPr>
        <p:txBody>
          <a:bodyPr wrap="none" lIns="0" tIns="0" rIns="0" bIns="0" rtlCol="0" anchor="t">
            <a:normAutofit/>
          </a:bodyPr>
          <a:lstStyle/>
          <a:p>
            <a:pPr algn="l" indent="0" marL="0">
              <a:lnSpc>
                <a:spcPts val="3080"/>
              </a:lnSpc>
              <a:buNone/>
            </a:pPr>
            <a:r>
              <a:rPr lang="en-US" sz="2200" b="1" dirty="0">
                <a:solidFill>
                  <a:srgbClr val="E8A766"/>
                </a:solidFill>
                <a:latin typeface="Source Serif 4" pitchFamily="18" charset="0"/>
                <a:ea typeface="Source Serif 4" pitchFamily="18" charset="-122"/>
                <a:cs typeface="Source Serif 4" pitchFamily="18" charset="-120"/>
              </a:rPr>
              <a:t>1 SSP sur 6</a:t>
            </a:r>
            <a:endParaRPr lang="en-US" sz="2200" dirty="0"/>
          </a:p>
        </p:txBody>
      </p:sp>
      <p:sp>
        <p:nvSpPr>
          <p:cNvPr id="7" name="Text 4"/>
          <p:cNvSpPr/>
          <p:nvPr/>
        </p:nvSpPr>
        <p:spPr>
          <a:xfrm>
            <a:off x="2619177" y="5111750"/>
            <a:ext cx="800814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E4EAEF"/>
                </a:solidFill>
                <a:latin typeface="IBM Plex Sans" pitchFamily="34" charset="0"/>
                <a:ea typeface="IBM Plex Sans" pitchFamily="34" charset="-122"/>
                <a:cs typeface="IBM Plex Sans" pitchFamily="34" charset="-120"/>
              </a:rPr>
              <a:t>publiées au niveau national en 2023-2025 est issue de l’AFU ; une seconde est attendue en 2026.</a:t>
            </a:r>
            <a:endParaRPr lang="en-US" sz="1200" dirty="0"/>
          </a:p>
        </p:txBody>
      </p:sp>
      <p:sp>
        <p:nvSpPr>
          <p:cNvPr id="8" name="Text 5"/>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85"/>
                </a:solidFill>
                <a:latin typeface="IBM Plex Sans" pitchFamily="34" charset="0"/>
                <a:ea typeface="IBM Plex Sans" pitchFamily="34" charset="-122"/>
                <a:cs typeface="IBM Plex Sans" pitchFamily="34" charset="-120"/>
              </a:rPr>
              <a:t>Source : rapport HAS 2023-2025 (parties 1.3 et 3.1) · EIAS cumulés en base urologie</a:t>
            </a:r>
            <a:endParaRPr lang="en-US" sz="1200" dirty="0"/>
          </a:p>
        </p:txBody>
      </p:sp>
      <p:sp>
        <p:nvSpPr>
          <p:cNvPr id="9" name="Text 6"/>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B7785"/>
                </a:solidFill>
                <a:latin typeface="IBM Plex Sans" pitchFamily="34" charset="0"/>
                <a:ea typeface="IBM Plex Sans" pitchFamily="34" charset="-122"/>
                <a:cs typeface="IBM Plex Sans" pitchFamily="34" charset="-120"/>
              </a:rPr>
              <a:t>15 / 21</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6F4E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1C6E9C"/>
                </a:solidFill>
                <a:latin typeface="IBM Plex Sans" pitchFamily="34" charset="0"/>
                <a:ea typeface="IBM Plex Sans" pitchFamily="34" charset="-122"/>
                <a:cs typeface="IBM Plex Sans" pitchFamily="34" charset="-120"/>
              </a:rPr>
              <a:t>PUBLICATIONS</a:t>
            </a:r>
            <a:endParaRPr lang="en-US" sz="1200" dirty="0"/>
          </a:p>
        </p:txBody>
      </p:sp>
      <p:sp>
        <p:nvSpPr>
          <p:cNvPr id="3" name="Text 1"/>
          <p:cNvSpPr/>
          <p:nvPr>
            <p:ph type="title"/>
          </p:nvPr>
        </p:nvSpPr>
        <p:spPr>
          <a:xfrm>
            <a:off x="812800" y="1102320"/>
            <a:ext cx="10883392" cy="47238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83C"/>
                </a:solidFill>
                <a:latin typeface="Source Serif 4" pitchFamily="18" charset="0"/>
                <a:ea typeface="Source Serif 4" pitchFamily="18" charset="-122"/>
                <a:cs typeface="Source Serif 4" pitchFamily="18" charset="-120"/>
              </a:rPr>
              <a:t>Une diffusion scientifique continue</a:t>
            </a:r>
            <a:endParaRPr lang="en-US" sz="3200" dirty="0"/>
          </a:p>
        </p:txBody>
      </p:sp>
      <p:sp>
        <p:nvSpPr>
          <p:cNvPr id="4" name="Text 2"/>
          <p:cNvSpPr/>
          <p:nvPr/>
        </p:nvSpPr>
        <p:spPr>
          <a:xfrm>
            <a:off x="812800" y="1803301"/>
            <a:ext cx="4839970"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283C"/>
                </a:solidFill>
                <a:latin typeface="IBM Plex Sans" pitchFamily="34" charset="0"/>
                <a:ea typeface="IBM Plex Sans" pitchFamily="34" charset="-122"/>
                <a:cs typeface="IBM Plex Sans" pitchFamily="34" charset="-120"/>
              </a:rPr>
              <a:t>Revues et ouvrages</a:t>
            </a:r>
            <a:endParaRPr lang="en-US" sz="1500" dirty="0"/>
          </a:p>
        </p:txBody>
      </p:sp>
      <p:sp>
        <p:nvSpPr>
          <p:cNvPr id="5" name="Shape 3"/>
          <p:cNvSpPr/>
          <p:nvPr/>
        </p:nvSpPr>
        <p:spPr>
          <a:xfrm>
            <a:off x="831850" y="2158901"/>
            <a:ext cx="0" cy="436761"/>
          </a:xfrm>
          <a:prstGeom prst="line">
            <a:avLst/>
          </a:prstGeom>
          <a:noFill/>
          <a:ln w="38100">
            <a:solidFill>
              <a:srgbClr val="1C6E9C"/>
            </a:solidFill>
            <a:prstDash val="solid"/>
          </a:ln>
        </p:spPr>
      </p:sp>
      <p:sp>
        <p:nvSpPr>
          <p:cNvPr id="6" name="Text 4"/>
          <p:cNvSpPr/>
          <p:nvPr/>
        </p:nvSpPr>
        <p:spPr>
          <a:xfrm>
            <a:off x="977900" y="2158901"/>
            <a:ext cx="4669917" cy="231080"/>
          </a:xfrm>
          <a:prstGeom prst="rect">
            <a:avLst/>
          </a:prstGeom>
          <a:noFill/>
          <a:ln/>
        </p:spPr>
        <p:txBody>
          <a:bodyPr wrap="square" lIns="0" tIns="0" rIns="0" bIns="0" rtlCol="0" anchor="t">
            <a:normAutofit/>
          </a:bodyPr>
          <a:lstStyle/>
          <a:p>
            <a:pPr algn="l" indent="0" marL="0">
              <a:lnSpc>
                <a:spcPts val="1620"/>
              </a:lnSpc>
              <a:buNone/>
            </a:pPr>
            <a:r>
              <a:rPr lang="en-US" sz="1200" b="1" dirty="0">
                <a:solidFill>
                  <a:srgbClr val="14283C"/>
                </a:solidFill>
                <a:latin typeface="IBM Plex Sans" pitchFamily="34" charset="0"/>
                <a:ea typeface="IBM Plex Sans" pitchFamily="34" charset="-122"/>
                <a:cs typeface="IBM Plex Sans" pitchFamily="34" charset="-120"/>
              </a:rPr>
              <a:t>Front Urol, 2025</a:t>
            </a:r>
            <a:endParaRPr lang="en-US" sz="1200" dirty="0"/>
          </a:p>
        </p:txBody>
      </p:sp>
      <p:sp>
        <p:nvSpPr>
          <p:cNvPr id="7" name="Text 5"/>
          <p:cNvSpPr/>
          <p:nvPr/>
        </p:nvSpPr>
        <p:spPr>
          <a:xfrm>
            <a:off x="977900" y="2389981"/>
            <a:ext cx="4669917" cy="23108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2E3D4C"/>
                </a:solidFill>
                <a:latin typeface="IBM Plex Sans" pitchFamily="34" charset="0"/>
                <a:ea typeface="IBM Plex Sans" pitchFamily="34" charset="-122"/>
                <a:cs typeface="IBM Plex Sans" pitchFamily="34" charset="-120"/>
              </a:rPr>
              <a:t>EIAS liés au laser en urologie : l’expérience française</a:t>
            </a:r>
            <a:endParaRPr lang="en-US" sz="1200" dirty="0"/>
          </a:p>
        </p:txBody>
      </p:sp>
      <p:sp>
        <p:nvSpPr>
          <p:cNvPr id="8" name="Shape 6"/>
          <p:cNvSpPr/>
          <p:nvPr/>
        </p:nvSpPr>
        <p:spPr>
          <a:xfrm>
            <a:off x="831850" y="2722662"/>
            <a:ext cx="0" cy="436761"/>
          </a:xfrm>
          <a:prstGeom prst="line">
            <a:avLst/>
          </a:prstGeom>
          <a:noFill/>
          <a:ln w="38100">
            <a:solidFill>
              <a:srgbClr val="1C6E9C"/>
            </a:solidFill>
            <a:prstDash val="solid"/>
          </a:ln>
        </p:spPr>
      </p:sp>
      <p:sp>
        <p:nvSpPr>
          <p:cNvPr id="9" name="Text 7"/>
          <p:cNvSpPr/>
          <p:nvPr/>
        </p:nvSpPr>
        <p:spPr>
          <a:xfrm>
            <a:off x="977900" y="2722662"/>
            <a:ext cx="4669917" cy="231080"/>
          </a:xfrm>
          <a:prstGeom prst="rect">
            <a:avLst/>
          </a:prstGeom>
          <a:noFill/>
          <a:ln/>
        </p:spPr>
        <p:txBody>
          <a:bodyPr wrap="square" lIns="0" tIns="0" rIns="0" bIns="0" rtlCol="0" anchor="t">
            <a:normAutofit/>
          </a:bodyPr>
          <a:lstStyle/>
          <a:p>
            <a:pPr algn="l" indent="0" marL="0">
              <a:lnSpc>
                <a:spcPts val="1620"/>
              </a:lnSpc>
              <a:buNone/>
            </a:pPr>
            <a:r>
              <a:rPr lang="en-US" sz="1200" b="1" dirty="0">
                <a:solidFill>
                  <a:srgbClr val="14283C"/>
                </a:solidFill>
                <a:latin typeface="IBM Plex Sans" pitchFamily="34" charset="0"/>
                <a:ea typeface="IBM Plex Sans" pitchFamily="34" charset="-122"/>
                <a:cs typeface="IBM Plex Sans" pitchFamily="34" charset="-120"/>
              </a:rPr>
              <a:t>BJU Int, 2022</a:t>
            </a:r>
            <a:endParaRPr lang="en-US" sz="1200" dirty="0"/>
          </a:p>
        </p:txBody>
      </p:sp>
      <p:sp>
        <p:nvSpPr>
          <p:cNvPr id="10" name="Text 8"/>
          <p:cNvSpPr/>
          <p:nvPr/>
        </p:nvSpPr>
        <p:spPr>
          <a:xfrm>
            <a:off x="977900" y="2953742"/>
            <a:ext cx="4669917" cy="23108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2E3D4C"/>
                </a:solidFill>
                <a:latin typeface="IBM Plex Sans" pitchFamily="34" charset="0"/>
                <a:ea typeface="IBM Plex Sans" pitchFamily="34" charset="-122"/>
                <a:cs typeface="IBM Plex Sans" pitchFamily="34" charset="-120"/>
              </a:rPr>
              <a:t>Première évaluation de la check-list par les urologues français</a:t>
            </a:r>
            <a:endParaRPr lang="en-US" sz="1200" dirty="0"/>
          </a:p>
        </p:txBody>
      </p:sp>
      <p:sp>
        <p:nvSpPr>
          <p:cNvPr id="11" name="Shape 9"/>
          <p:cNvSpPr/>
          <p:nvPr/>
        </p:nvSpPr>
        <p:spPr>
          <a:xfrm>
            <a:off x="831850" y="3286423"/>
            <a:ext cx="0" cy="642441"/>
          </a:xfrm>
          <a:prstGeom prst="line">
            <a:avLst/>
          </a:prstGeom>
          <a:noFill/>
          <a:ln w="38100">
            <a:solidFill>
              <a:srgbClr val="1C6E9C"/>
            </a:solidFill>
            <a:prstDash val="solid"/>
          </a:ln>
        </p:spPr>
      </p:sp>
      <p:sp>
        <p:nvSpPr>
          <p:cNvPr id="12" name="Text 10"/>
          <p:cNvSpPr/>
          <p:nvPr/>
        </p:nvSpPr>
        <p:spPr>
          <a:xfrm>
            <a:off x="977900" y="3286423"/>
            <a:ext cx="4669917" cy="231080"/>
          </a:xfrm>
          <a:prstGeom prst="rect">
            <a:avLst/>
          </a:prstGeom>
          <a:noFill/>
          <a:ln/>
        </p:spPr>
        <p:txBody>
          <a:bodyPr wrap="square" lIns="0" tIns="0" rIns="0" bIns="0" rtlCol="0" anchor="t">
            <a:normAutofit/>
          </a:bodyPr>
          <a:lstStyle/>
          <a:p>
            <a:pPr algn="l" indent="0" marL="0">
              <a:lnSpc>
                <a:spcPts val="1620"/>
              </a:lnSpc>
              <a:buNone/>
            </a:pPr>
            <a:r>
              <a:rPr lang="en-US" sz="1200" b="1" dirty="0">
                <a:solidFill>
                  <a:srgbClr val="14283C"/>
                </a:solidFill>
                <a:latin typeface="IBM Plex Sans" pitchFamily="34" charset="0"/>
                <a:ea typeface="IBM Plex Sans" pitchFamily="34" charset="-122"/>
                <a:cs typeface="IBM Plex Sans" pitchFamily="34" charset="-120"/>
              </a:rPr>
              <a:t>Progrès FMC, 2024 et 2025</a:t>
            </a:r>
            <a:endParaRPr lang="en-US" sz="1200" dirty="0"/>
          </a:p>
        </p:txBody>
      </p:sp>
      <p:sp>
        <p:nvSpPr>
          <p:cNvPr id="13" name="Text 11"/>
          <p:cNvSpPr/>
          <p:nvPr/>
        </p:nvSpPr>
        <p:spPr>
          <a:xfrm>
            <a:off x="977900" y="3517503"/>
            <a:ext cx="4669917" cy="436761"/>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2E3D4C"/>
                </a:solidFill>
                <a:latin typeface="IBM Plex Sans" pitchFamily="34" charset="0"/>
                <a:ea typeface="IBM Plex Sans" pitchFamily="34" charset="-122"/>
                <a:cs typeface="IBM Plex Sans" pitchFamily="34" charset="-120"/>
              </a:rPr>
              <a:t>Assistance chirurgicale en urgence ; responsabilité pénale des soignants</a:t>
            </a:r>
            <a:endParaRPr lang="en-US" sz="1200" dirty="0"/>
          </a:p>
        </p:txBody>
      </p:sp>
      <p:sp>
        <p:nvSpPr>
          <p:cNvPr id="14" name="Shape 12"/>
          <p:cNvSpPr/>
          <p:nvPr/>
        </p:nvSpPr>
        <p:spPr>
          <a:xfrm>
            <a:off x="831850" y="4055864"/>
            <a:ext cx="0" cy="436761"/>
          </a:xfrm>
          <a:prstGeom prst="line">
            <a:avLst/>
          </a:prstGeom>
          <a:noFill/>
          <a:ln w="38100">
            <a:solidFill>
              <a:srgbClr val="1C6E9C"/>
            </a:solidFill>
            <a:prstDash val="solid"/>
          </a:ln>
        </p:spPr>
      </p:sp>
      <p:sp>
        <p:nvSpPr>
          <p:cNvPr id="15" name="Text 13"/>
          <p:cNvSpPr/>
          <p:nvPr/>
        </p:nvSpPr>
        <p:spPr>
          <a:xfrm>
            <a:off x="977900" y="4055864"/>
            <a:ext cx="4669917" cy="231080"/>
          </a:xfrm>
          <a:prstGeom prst="rect">
            <a:avLst/>
          </a:prstGeom>
          <a:noFill/>
          <a:ln/>
        </p:spPr>
        <p:txBody>
          <a:bodyPr wrap="square" lIns="0" tIns="0" rIns="0" bIns="0" rtlCol="0" anchor="t">
            <a:normAutofit/>
          </a:bodyPr>
          <a:lstStyle/>
          <a:p>
            <a:pPr algn="l" indent="0" marL="0">
              <a:lnSpc>
                <a:spcPts val="1620"/>
              </a:lnSpc>
              <a:buNone/>
            </a:pPr>
            <a:r>
              <a:rPr lang="en-US" sz="1200" b="1" dirty="0">
                <a:solidFill>
                  <a:srgbClr val="14283C"/>
                </a:solidFill>
                <a:latin typeface="IBM Plex Sans" pitchFamily="34" charset="0"/>
                <a:ea typeface="IBM Plex Sans" pitchFamily="34" charset="-122"/>
                <a:cs typeface="IBM Plex Sans" pitchFamily="34" charset="-120"/>
              </a:rPr>
              <a:t>EMC, sous presse</a:t>
            </a:r>
            <a:endParaRPr lang="en-US" sz="1200" dirty="0"/>
          </a:p>
        </p:txBody>
      </p:sp>
      <p:sp>
        <p:nvSpPr>
          <p:cNvPr id="16" name="Text 14"/>
          <p:cNvSpPr/>
          <p:nvPr/>
        </p:nvSpPr>
        <p:spPr>
          <a:xfrm>
            <a:off x="977900" y="4286945"/>
            <a:ext cx="4669917" cy="23108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2E3D4C"/>
                </a:solidFill>
                <a:latin typeface="IBM Plex Sans" pitchFamily="34" charset="0"/>
                <a:ea typeface="IBM Plex Sans" pitchFamily="34" charset="-122"/>
                <a:cs typeface="IBM Plex Sans" pitchFamily="34" charset="-120"/>
              </a:rPr>
              <a:t>Électrochirurgie en urologie</a:t>
            </a:r>
            <a:endParaRPr lang="en-US" sz="1200" dirty="0"/>
          </a:p>
        </p:txBody>
      </p:sp>
      <p:sp>
        <p:nvSpPr>
          <p:cNvPr id="17" name="Text 15"/>
          <p:cNvSpPr/>
          <p:nvPr/>
        </p:nvSpPr>
        <p:spPr>
          <a:xfrm>
            <a:off x="5816600" y="1803301"/>
            <a:ext cx="5729478"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283C"/>
                </a:solidFill>
                <a:latin typeface="IBM Plex Sans" pitchFamily="34" charset="0"/>
                <a:ea typeface="IBM Plex Sans" pitchFamily="34" charset="-122"/>
                <a:cs typeface="IBM Plex Sans" pitchFamily="34" charset="-120"/>
              </a:rPr>
              <a:t>UROjonction : 9 numéros en 2024-2025</a:t>
            </a:r>
            <a:endParaRPr lang="en-US" sz="15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5829300" y="2146201"/>
          <a:ext cx="5549900" cy="3325812"/>
        </p:xfrm>
        <a:graphic>
          <a:graphicData uri="http://schemas.openxmlformats.org/drawingml/2006/table">
            <a:tbl>
              <a:tblPr/>
              <a:tblGrid>
                <a:gridCol w="1331976"/>
                <a:gridCol w="4217924"/>
              </a:tblGrid>
              <a:tr h="332581">
                <a:tc>
                  <a:txBody>
                    <a:bodyPr/>
                    <a:lstStyle/>
                    <a:p>
                      <a:pPr indent="0" marL="0">
                        <a:lnSpc>
                          <a:spcPts val="1680"/>
                        </a:lnSpc>
                        <a:buNone/>
                      </a:pPr>
                      <a:r>
                        <a:rPr lang="en-US" sz="1200" b="1" dirty="0">
                          <a:solidFill>
                            <a:srgbClr val="F6F4EF"/>
                          </a:solidFill>
                          <a:latin typeface="IBM Plex Sans" pitchFamily="34" charset="0"/>
                          <a:ea typeface="IBM Plex Sans" pitchFamily="34" charset="-122"/>
                          <a:cs typeface="IBM Plex Sans" pitchFamily="34" charset="-120"/>
                        </a:rPr>
                        <a:t>Numéro</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3BF"/>
                      </a:solidFill>
                      <a:prstDash val="solid"/>
                      <a:round/>
                      <a:headEnd type="none" w="med" len="med"/>
                      <a:tailEnd type="none" w="med" len="med"/>
                    </a:lnL>
                    <a:lnR w="12700" cap="flat" cmpd="sng" algn="ctr">
                      <a:solidFill>
                        <a:srgbClr val="142433"/>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142433"/>
                      </a:solidFill>
                      <a:prstDash val="solid"/>
                      <a:round/>
                      <a:headEnd type="none" w="med" len="med"/>
                      <a:tailEnd type="none" w="med" len="med"/>
                    </a:lnB>
                    <a:solidFill>
                      <a:srgbClr val="14283C"/>
                    </a:solidFill>
                  </a:tcPr>
                </a:tc>
                <a:tc>
                  <a:txBody>
                    <a:bodyPr/>
                    <a:lstStyle/>
                    <a:p>
                      <a:pPr indent="0" marL="0">
                        <a:lnSpc>
                          <a:spcPts val="1680"/>
                        </a:lnSpc>
                        <a:buNone/>
                      </a:pPr>
                      <a:r>
                        <a:rPr lang="en-US" sz="1200" b="1" dirty="0">
                          <a:solidFill>
                            <a:srgbClr val="F6F4EF"/>
                          </a:solidFill>
                          <a:latin typeface="IBM Plex Sans" pitchFamily="34" charset="0"/>
                          <a:ea typeface="IBM Plex Sans" pitchFamily="34" charset="-122"/>
                          <a:cs typeface="IBM Plex Sans" pitchFamily="34" charset="-120"/>
                        </a:rPr>
                        <a:t>Thème</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142433"/>
                      </a:solidFill>
                      <a:prstDash val="solid"/>
                      <a:round/>
                      <a:headEnd type="none" w="med" len="med"/>
                      <a:tailEnd type="none" w="med" len="med"/>
                    </a:lnL>
                    <a:lnR w="12700" cap="flat" cmpd="sng" algn="ctr">
                      <a:solidFill>
                        <a:srgbClr val="142433"/>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142433"/>
                      </a:solidFill>
                      <a:prstDash val="solid"/>
                      <a:round/>
                      <a:headEnd type="none" w="med" len="med"/>
                      <a:tailEnd type="none" w="med" len="med"/>
                    </a:lnB>
                    <a:solidFill>
                      <a:srgbClr val="14283C"/>
                    </a:solidFill>
                  </a:tcPr>
                </a:tc>
              </a:tr>
              <a:tr h="332581">
                <a:tc>
                  <a:txBody>
                    <a:bodyPr/>
                    <a:lstStyle/>
                    <a:p>
                      <a:pP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Janv. 2024</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3BF"/>
                      </a:solidFill>
                      <a:prstDash val="solid"/>
                      <a:round/>
                      <a:headEnd type="none" w="med" len="med"/>
                      <a:tailEnd type="none" w="med" len="med"/>
                    </a:lnL>
                    <a:lnR w="12700" cap="flat" cmpd="sng" algn="ctr">
                      <a:solidFill>
                        <a:srgbClr val="C4C3BF"/>
                      </a:solidFill>
                      <a:prstDash val="solid"/>
                      <a:round/>
                      <a:headEnd type="none" w="med" len="med"/>
                      <a:tailEnd type="none" w="med" len="med"/>
                    </a:lnR>
                    <a:lnT w="12700" cap="flat" cmpd="sng" algn="ctr">
                      <a:solidFill>
                        <a:srgbClr val="142433"/>
                      </a:solidFill>
                      <a:prstDash val="solid"/>
                      <a:round/>
                      <a:headEnd type="none" w="med" len="med"/>
                      <a:tailEnd type="none" w="med" len="med"/>
                    </a:lnT>
                    <a:lnB w="12700" cap="flat" cmpd="sng" algn="ctr">
                      <a:solidFill>
                        <a:srgbClr val="C4C3BF"/>
                      </a:solidFill>
                      <a:prstDash val="solid"/>
                      <a:round/>
                      <a:headEnd type="none" w="med" len="med"/>
                      <a:tailEnd type="none" w="med" len="med"/>
                    </a:lnB>
                  </a:tcPr>
                </a:tc>
                <a:tc>
                  <a:txBody>
                    <a:bodyPr/>
                    <a:lstStyle/>
                    <a:p>
                      <a:pP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Effet tunnel, biais cognitifs</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3BF"/>
                      </a:solidFill>
                      <a:prstDash val="solid"/>
                      <a:round/>
                      <a:headEnd type="none" w="med" len="med"/>
                      <a:tailEnd type="none" w="med" len="med"/>
                    </a:lnL>
                    <a:lnR w="12700" cap="flat" cmpd="sng" algn="ctr">
                      <a:solidFill>
                        <a:srgbClr val="C4C3BF"/>
                      </a:solidFill>
                      <a:prstDash val="solid"/>
                      <a:round/>
                      <a:headEnd type="none" w="med" len="med"/>
                      <a:tailEnd type="none" w="med" len="med"/>
                    </a:lnR>
                    <a:lnT w="12700" cap="flat" cmpd="sng" algn="ctr">
                      <a:solidFill>
                        <a:srgbClr val="142433"/>
                      </a:solidFill>
                      <a:prstDash val="solid"/>
                      <a:round/>
                      <a:headEnd type="none" w="med" len="med"/>
                      <a:tailEnd type="none" w="med" len="med"/>
                    </a:lnT>
                    <a:lnB w="12700" cap="flat" cmpd="sng" algn="ctr">
                      <a:solidFill>
                        <a:srgbClr val="C4C3BF"/>
                      </a:solidFill>
                      <a:prstDash val="solid"/>
                      <a:round/>
                      <a:headEnd type="none" w="med" len="med"/>
                      <a:tailEnd type="none" w="med" len="med"/>
                    </a:lnB>
                  </a:tcPr>
                </a:tc>
              </a:tr>
              <a:tr h="332581">
                <a:tc>
                  <a:txBody>
                    <a:bodyPr/>
                    <a:lstStyle/>
                    <a:p>
                      <a:pP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Mars 2024</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3BF"/>
                      </a:solidFill>
                      <a:prstDash val="solid"/>
                      <a:round/>
                      <a:headEnd type="none" w="med" len="med"/>
                      <a:tailEnd type="none" w="med" len="med"/>
                    </a:lnL>
                    <a:lnR w="12700" cap="flat" cmpd="sng" algn="ctr">
                      <a:solidFill>
                        <a:srgbClr val="BFBCB7"/>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BFBCB7"/>
                      </a:solidFill>
                      <a:prstDash val="solid"/>
                      <a:round/>
                      <a:headEnd type="none" w="med" len="med"/>
                      <a:tailEnd type="none" w="med" len="med"/>
                    </a:lnB>
                    <a:solidFill>
                      <a:srgbClr val="EFECE5"/>
                    </a:solidFill>
                  </a:tcPr>
                </a:tc>
                <a:tc>
                  <a:txBody>
                    <a:bodyPr/>
                    <a:lstStyle/>
                    <a:p>
                      <a:pP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Bilan 2023 de l’accréditation</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BFBCB7"/>
                      </a:solidFill>
                      <a:prstDash val="solid"/>
                      <a:round/>
                      <a:headEnd type="none" w="med" len="med"/>
                      <a:tailEnd type="none" w="med" len="med"/>
                    </a:lnL>
                    <a:lnR w="12700" cap="flat" cmpd="sng" algn="ctr">
                      <a:solidFill>
                        <a:srgbClr val="BFBCB7"/>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BFBCB7"/>
                      </a:solidFill>
                      <a:prstDash val="solid"/>
                      <a:round/>
                      <a:headEnd type="none" w="med" len="med"/>
                      <a:tailEnd type="none" w="med" len="med"/>
                    </a:lnB>
                    <a:solidFill>
                      <a:srgbClr val="EFECE5"/>
                    </a:solidFill>
                  </a:tcPr>
                </a:tc>
              </a:tr>
              <a:tr h="332581">
                <a:tc>
                  <a:txBody>
                    <a:bodyPr/>
                    <a:lstStyle/>
                    <a:p>
                      <a:pP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Juin 2024</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3BF"/>
                      </a:solidFill>
                      <a:prstDash val="solid"/>
                      <a:round/>
                      <a:headEnd type="none" w="med" len="med"/>
                      <a:tailEnd type="none" w="med" len="med"/>
                    </a:lnL>
                    <a:lnR w="12700" cap="flat" cmpd="sng" algn="ctr">
                      <a:solidFill>
                        <a:srgbClr val="C4C3BF"/>
                      </a:solidFill>
                      <a:prstDash val="solid"/>
                      <a:round/>
                      <a:headEnd type="none" w="med" len="med"/>
                      <a:tailEnd type="none" w="med" len="med"/>
                    </a:lnR>
                    <a:lnT w="12700" cap="flat" cmpd="sng" algn="ctr">
                      <a:solidFill>
                        <a:srgbClr val="BFBCB7"/>
                      </a:solidFill>
                      <a:prstDash val="solid"/>
                      <a:round/>
                      <a:headEnd type="none" w="med" len="med"/>
                      <a:tailEnd type="none" w="med" len="med"/>
                    </a:lnT>
                    <a:lnB w="12700" cap="flat" cmpd="sng" algn="ctr">
                      <a:solidFill>
                        <a:srgbClr val="C4C3BF"/>
                      </a:solidFill>
                      <a:prstDash val="solid"/>
                      <a:round/>
                      <a:headEnd type="none" w="med" len="med"/>
                      <a:tailEnd type="none" w="med" len="med"/>
                    </a:lnB>
                  </a:tcPr>
                </a:tc>
                <a:tc>
                  <a:txBody>
                    <a:bodyPr/>
                    <a:lstStyle/>
                    <a:p>
                      <a:pP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Management ; gestion des risques</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3BF"/>
                      </a:solidFill>
                      <a:prstDash val="solid"/>
                      <a:round/>
                      <a:headEnd type="none" w="med" len="med"/>
                      <a:tailEnd type="none" w="med" len="med"/>
                    </a:lnL>
                    <a:lnR w="12700" cap="flat" cmpd="sng" algn="ctr">
                      <a:solidFill>
                        <a:srgbClr val="C4C3BF"/>
                      </a:solidFill>
                      <a:prstDash val="solid"/>
                      <a:round/>
                      <a:headEnd type="none" w="med" len="med"/>
                      <a:tailEnd type="none" w="med" len="med"/>
                    </a:lnR>
                    <a:lnT w="12700" cap="flat" cmpd="sng" algn="ctr">
                      <a:solidFill>
                        <a:srgbClr val="BFBCB7"/>
                      </a:solidFill>
                      <a:prstDash val="solid"/>
                      <a:round/>
                      <a:headEnd type="none" w="med" len="med"/>
                      <a:tailEnd type="none" w="med" len="med"/>
                    </a:lnT>
                    <a:lnB w="12700" cap="flat" cmpd="sng" algn="ctr">
                      <a:solidFill>
                        <a:srgbClr val="C4C3BF"/>
                      </a:solidFill>
                      <a:prstDash val="solid"/>
                      <a:round/>
                      <a:headEnd type="none" w="med" len="med"/>
                      <a:tailEnd type="none" w="med" len="med"/>
                    </a:lnB>
                  </a:tcPr>
                </a:tc>
              </a:tr>
              <a:tr h="332581">
                <a:tc>
                  <a:txBody>
                    <a:bodyPr/>
                    <a:lstStyle/>
                    <a:p>
                      <a:pP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Sept. 2024</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3BF"/>
                      </a:solidFill>
                      <a:prstDash val="solid"/>
                      <a:round/>
                      <a:headEnd type="none" w="med" len="med"/>
                      <a:tailEnd type="none" w="med" len="med"/>
                    </a:lnL>
                    <a:lnR w="12700" cap="flat" cmpd="sng" algn="ctr">
                      <a:solidFill>
                        <a:srgbClr val="BFBCB7"/>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BFBCB7"/>
                      </a:solidFill>
                      <a:prstDash val="solid"/>
                      <a:round/>
                      <a:headEnd type="none" w="med" len="med"/>
                      <a:tailEnd type="none" w="med" len="med"/>
                    </a:lnB>
                    <a:solidFill>
                      <a:srgbClr val="EFECE5"/>
                    </a:solidFill>
                  </a:tcPr>
                </a:tc>
                <a:tc>
                  <a:txBody>
                    <a:bodyPr/>
                    <a:lstStyle/>
                    <a:p>
                      <a:pP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Accréditation : comment s’y retrouver ?</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BFBCB7"/>
                      </a:solidFill>
                      <a:prstDash val="solid"/>
                      <a:round/>
                      <a:headEnd type="none" w="med" len="med"/>
                      <a:tailEnd type="none" w="med" len="med"/>
                    </a:lnL>
                    <a:lnR w="12700" cap="flat" cmpd="sng" algn="ctr">
                      <a:solidFill>
                        <a:srgbClr val="BFBCB7"/>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BFBCB7"/>
                      </a:solidFill>
                      <a:prstDash val="solid"/>
                      <a:round/>
                      <a:headEnd type="none" w="med" len="med"/>
                      <a:tailEnd type="none" w="med" len="med"/>
                    </a:lnB>
                    <a:solidFill>
                      <a:srgbClr val="EFECE5"/>
                    </a:solidFill>
                  </a:tcPr>
                </a:tc>
              </a:tr>
              <a:tr h="332581">
                <a:tc>
                  <a:txBody>
                    <a:bodyPr/>
                    <a:lstStyle/>
                    <a:p>
                      <a:pP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Nov. 2024</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3BF"/>
                      </a:solidFill>
                      <a:prstDash val="solid"/>
                      <a:round/>
                      <a:headEnd type="none" w="med" len="med"/>
                      <a:tailEnd type="none" w="med" len="med"/>
                    </a:lnL>
                    <a:lnR w="12700" cap="flat" cmpd="sng" algn="ctr">
                      <a:solidFill>
                        <a:srgbClr val="C4C3BF"/>
                      </a:solidFill>
                      <a:prstDash val="solid"/>
                      <a:round/>
                      <a:headEnd type="none" w="med" len="med"/>
                      <a:tailEnd type="none" w="med" len="med"/>
                    </a:lnR>
                    <a:lnT w="12700" cap="flat" cmpd="sng" algn="ctr">
                      <a:solidFill>
                        <a:srgbClr val="BFBCB7"/>
                      </a:solidFill>
                      <a:prstDash val="solid"/>
                      <a:round/>
                      <a:headEnd type="none" w="med" len="med"/>
                      <a:tailEnd type="none" w="med" len="med"/>
                    </a:lnT>
                    <a:lnB w="12700" cap="flat" cmpd="sng" algn="ctr">
                      <a:solidFill>
                        <a:srgbClr val="C4C3BF"/>
                      </a:solidFill>
                      <a:prstDash val="solid"/>
                      <a:round/>
                      <a:headEnd type="none" w="med" len="med"/>
                      <a:tailEnd type="none" w="med" len="med"/>
                    </a:lnB>
                  </a:tcPr>
                </a:tc>
                <a:tc>
                  <a:txBody>
                    <a:bodyPr/>
                    <a:lstStyle/>
                    <a:p>
                      <a:pP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Nouveautés OA-AFU ; SSP laser</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3BF"/>
                      </a:solidFill>
                      <a:prstDash val="solid"/>
                      <a:round/>
                      <a:headEnd type="none" w="med" len="med"/>
                      <a:tailEnd type="none" w="med" len="med"/>
                    </a:lnL>
                    <a:lnR w="12700" cap="flat" cmpd="sng" algn="ctr">
                      <a:solidFill>
                        <a:srgbClr val="C4C3BF"/>
                      </a:solidFill>
                      <a:prstDash val="solid"/>
                      <a:round/>
                      <a:headEnd type="none" w="med" len="med"/>
                      <a:tailEnd type="none" w="med" len="med"/>
                    </a:lnR>
                    <a:lnT w="12700" cap="flat" cmpd="sng" algn="ctr">
                      <a:solidFill>
                        <a:srgbClr val="BFBCB7"/>
                      </a:solidFill>
                      <a:prstDash val="solid"/>
                      <a:round/>
                      <a:headEnd type="none" w="med" len="med"/>
                      <a:tailEnd type="none" w="med" len="med"/>
                    </a:lnT>
                    <a:lnB w="12700" cap="flat" cmpd="sng" algn="ctr">
                      <a:solidFill>
                        <a:srgbClr val="C4C3BF"/>
                      </a:solidFill>
                      <a:prstDash val="solid"/>
                      <a:round/>
                      <a:headEnd type="none" w="med" len="med"/>
                      <a:tailEnd type="none" w="med" len="med"/>
                    </a:lnB>
                  </a:tcPr>
                </a:tc>
              </a:tr>
              <a:tr h="332581">
                <a:tc>
                  <a:txBody>
                    <a:bodyPr/>
                    <a:lstStyle/>
                    <a:p>
                      <a:pP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Janv. 2025</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3BF"/>
                      </a:solidFill>
                      <a:prstDash val="solid"/>
                      <a:round/>
                      <a:headEnd type="none" w="med" len="med"/>
                      <a:tailEnd type="none" w="med" len="med"/>
                    </a:lnL>
                    <a:lnR w="12700" cap="flat" cmpd="sng" algn="ctr">
                      <a:solidFill>
                        <a:srgbClr val="BFBCB7"/>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BFBCB7"/>
                      </a:solidFill>
                      <a:prstDash val="solid"/>
                      <a:round/>
                      <a:headEnd type="none" w="med" len="med"/>
                      <a:tailEnd type="none" w="med" len="med"/>
                    </a:lnB>
                    <a:solidFill>
                      <a:srgbClr val="EFECE5"/>
                    </a:solidFill>
                  </a:tcPr>
                </a:tc>
                <a:tc>
                  <a:txBody>
                    <a:bodyPr/>
                    <a:lstStyle/>
                    <a:p>
                      <a:pP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Optimisation du potentiel</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BFBCB7"/>
                      </a:solidFill>
                      <a:prstDash val="solid"/>
                      <a:round/>
                      <a:headEnd type="none" w="med" len="med"/>
                      <a:tailEnd type="none" w="med" len="med"/>
                    </a:lnL>
                    <a:lnR w="12700" cap="flat" cmpd="sng" algn="ctr">
                      <a:solidFill>
                        <a:srgbClr val="BFBCB7"/>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BFBCB7"/>
                      </a:solidFill>
                      <a:prstDash val="solid"/>
                      <a:round/>
                      <a:headEnd type="none" w="med" len="med"/>
                      <a:tailEnd type="none" w="med" len="med"/>
                    </a:lnB>
                    <a:solidFill>
                      <a:srgbClr val="EFECE5"/>
                    </a:solidFill>
                  </a:tcPr>
                </a:tc>
              </a:tr>
              <a:tr h="332581">
                <a:tc>
                  <a:txBody>
                    <a:bodyPr/>
                    <a:lstStyle/>
                    <a:p>
                      <a:pP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Mars 2025</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3BF"/>
                      </a:solidFill>
                      <a:prstDash val="solid"/>
                      <a:round/>
                      <a:headEnd type="none" w="med" len="med"/>
                      <a:tailEnd type="none" w="med" len="med"/>
                    </a:lnL>
                    <a:lnR w="12700" cap="flat" cmpd="sng" algn="ctr">
                      <a:solidFill>
                        <a:srgbClr val="C4C3BF"/>
                      </a:solidFill>
                      <a:prstDash val="solid"/>
                      <a:round/>
                      <a:headEnd type="none" w="med" len="med"/>
                      <a:tailEnd type="none" w="med" len="med"/>
                    </a:lnR>
                    <a:lnT w="12700" cap="flat" cmpd="sng" algn="ctr">
                      <a:solidFill>
                        <a:srgbClr val="BFBCB7"/>
                      </a:solidFill>
                      <a:prstDash val="solid"/>
                      <a:round/>
                      <a:headEnd type="none" w="med" len="med"/>
                      <a:tailEnd type="none" w="med" len="med"/>
                    </a:lnT>
                    <a:lnB w="12700" cap="flat" cmpd="sng" algn="ctr">
                      <a:solidFill>
                        <a:srgbClr val="C4C3BF"/>
                      </a:solidFill>
                      <a:prstDash val="solid"/>
                      <a:round/>
                      <a:headEnd type="none" w="med" len="med"/>
                      <a:tailEnd type="none" w="med" len="med"/>
                    </a:lnB>
                  </a:tcPr>
                </a:tc>
                <a:tc>
                  <a:txBody>
                    <a:bodyPr/>
                    <a:lstStyle/>
                    <a:p>
                      <a:pP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Bilan 2024 de l’accréditation</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3BF"/>
                      </a:solidFill>
                      <a:prstDash val="solid"/>
                      <a:round/>
                      <a:headEnd type="none" w="med" len="med"/>
                      <a:tailEnd type="none" w="med" len="med"/>
                    </a:lnL>
                    <a:lnR w="12700" cap="flat" cmpd="sng" algn="ctr">
                      <a:solidFill>
                        <a:srgbClr val="C4C3BF"/>
                      </a:solidFill>
                      <a:prstDash val="solid"/>
                      <a:round/>
                      <a:headEnd type="none" w="med" len="med"/>
                      <a:tailEnd type="none" w="med" len="med"/>
                    </a:lnR>
                    <a:lnT w="12700" cap="flat" cmpd="sng" algn="ctr">
                      <a:solidFill>
                        <a:srgbClr val="BFBCB7"/>
                      </a:solidFill>
                      <a:prstDash val="solid"/>
                      <a:round/>
                      <a:headEnd type="none" w="med" len="med"/>
                      <a:tailEnd type="none" w="med" len="med"/>
                    </a:lnT>
                    <a:lnB w="12700" cap="flat" cmpd="sng" algn="ctr">
                      <a:solidFill>
                        <a:srgbClr val="C4C3BF"/>
                      </a:solidFill>
                      <a:prstDash val="solid"/>
                      <a:round/>
                      <a:headEnd type="none" w="med" len="med"/>
                      <a:tailEnd type="none" w="med" len="med"/>
                    </a:lnB>
                  </a:tcPr>
                </a:tc>
              </a:tr>
              <a:tr h="332581">
                <a:tc>
                  <a:txBody>
                    <a:bodyPr/>
                    <a:lstStyle/>
                    <a:p>
                      <a:pP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Juin 2025</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3BF"/>
                      </a:solidFill>
                      <a:prstDash val="solid"/>
                      <a:round/>
                      <a:headEnd type="none" w="med" len="med"/>
                      <a:tailEnd type="none" w="med" len="med"/>
                    </a:lnL>
                    <a:lnR w="12700" cap="flat" cmpd="sng" algn="ctr">
                      <a:solidFill>
                        <a:srgbClr val="BFBCB7"/>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BFBCB7"/>
                      </a:solidFill>
                      <a:prstDash val="solid"/>
                      <a:round/>
                      <a:headEnd type="none" w="med" len="med"/>
                      <a:tailEnd type="none" w="med" len="med"/>
                    </a:lnB>
                    <a:solidFill>
                      <a:srgbClr val="EFECE5"/>
                    </a:solidFill>
                  </a:tcPr>
                </a:tc>
                <a:tc>
                  <a:txBody>
                    <a:bodyPr/>
                    <a:lstStyle/>
                    <a:p>
                      <a:pP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Santé des urologues ; radioprotection</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BFBCB7"/>
                      </a:solidFill>
                      <a:prstDash val="solid"/>
                      <a:round/>
                      <a:headEnd type="none" w="med" len="med"/>
                      <a:tailEnd type="none" w="med" len="med"/>
                    </a:lnL>
                    <a:lnR w="12700" cap="flat" cmpd="sng" algn="ctr">
                      <a:solidFill>
                        <a:srgbClr val="BFBCB7"/>
                      </a:solidFill>
                      <a:prstDash val="solid"/>
                      <a:round/>
                      <a:headEnd type="none" w="med" len="med"/>
                      <a:tailEnd type="none" w="med" len="med"/>
                    </a:lnR>
                    <a:lnT w="12700" cap="flat" cmpd="sng" algn="ctr">
                      <a:solidFill>
                        <a:srgbClr val="C4C3BF"/>
                      </a:solidFill>
                      <a:prstDash val="solid"/>
                      <a:round/>
                      <a:headEnd type="none" w="med" len="med"/>
                      <a:tailEnd type="none" w="med" len="med"/>
                    </a:lnT>
                    <a:lnB w="12700" cap="flat" cmpd="sng" algn="ctr">
                      <a:solidFill>
                        <a:srgbClr val="BFBCB7"/>
                      </a:solidFill>
                      <a:prstDash val="solid"/>
                      <a:round/>
                      <a:headEnd type="none" w="med" len="med"/>
                      <a:tailEnd type="none" w="med" len="med"/>
                    </a:lnB>
                    <a:solidFill>
                      <a:srgbClr val="EFECE5"/>
                    </a:solidFill>
                  </a:tcPr>
                </a:tc>
              </a:tr>
              <a:tr h="332581">
                <a:tc>
                  <a:txBody>
                    <a:bodyPr/>
                    <a:lstStyle/>
                    <a:p>
                      <a:pP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Sept. 2025</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3BF"/>
                      </a:solidFill>
                      <a:prstDash val="solid"/>
                      <a:round/>
                      <a:headEnd type="none" w="med" len="med"/>
                      <a:tailEnd type="none" w="med" len="med"/>
                    </a:lnL>
                    <a:lnR w="12700" cap="flat" cmpd="sng" algn="ctr">
                      <a:solidFill>
                        <a:srgbClr val="C4C3BF"/>
                      </a:solidFill>
                      <a:prstDash val="solid"/>
                      <a:round/>
                      <a:headEnd type="none" w="med" len="med"/>
                      <a:tailEnd type="none" w="med" len="med"/>
                    </a:lnR>
                    <a:lnT w="12700" cap="flat" cmpd="sng" algn="ctr">
                      <a:solidFill>
                        <a:srgbClr val="BFBCB7"/>
                      </a:solidFill>
                      <a:prstDash val="solid"/>
                      <a:round/>
                      <a:headEnd type="none" w="med" len="med"/>
                      <a:tailEnd type="none" w="med" len="med"/>
                    </a:lnT>
                    <a:lnB w="12700" cap="flat" cmpd="sng" algn="ctr">
                      <a:solidFill>
                        <a:srgbClr val="C4C3BF"/>
                      </a:solidFill>
                      <a:prstDash val="solid"/>
                      <a:round/>
                      <a:headEnd type="none" w="med" len="med"/>
                      <a:tailEnd type="none" w="med" len="med"/>
                    </a:lnB>
                  </a:tcPr>
                </a:tc>
                <a:tc>
                  <a:txBody>
                    <a:bodyPr/>
                    <a:lstStyle/>
                    <a:p>
                      <a:pPr indent="0" marL="0">
                        <a:lnSpc>
                          <a:spcPts val="1680"/>
                        </a:lnSpc>
                        <a:buNone/>
                      </a:pPr>
                      <a:r>
                        <a:rPr lang="en-US" sz="1200" dirty="0">
                          <a:solidFill>
                            <a:srgbClr val="14283C"/>
                          </a:solidFill>
                          <a:latin typeface="IBM Plex Sans" pitchFamily="34" charset="0"/>
                          <a:ea typeface="IBM Plex Sans" pitchFamily="34" charset="-122"/>
                          <a:cs typeface="IBM Plex Sans" pitchFamily="34" charset="-120"/>
                        </a:rPr>
                        <a:t>Vidéo en chirurgie</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3BF"/>
                      </a:solidFill>
                      <a:prstDash val="solid"/>
                      <a:round/>
                      <a:headEnd type="none" w="med" len="med"/>
                      <a:tailEnd type="none" w="med" len="med"/>
                    </a:lnL>
                    <a:lnR w="12700" cap="flat" cmpd="sng" algn="ctr">
                      <a:solidFill>
                        <a:srgbClr val="C4C3BF"/>
                      </a:solidFill>
                      <a:prstDash val="solid"/>
                      <a:round/>
                      <a:headEnd type="none" w="med" len="med"/>
                      <a:tailEnd type="none" w="med" len="med"/>
                    </a:lnR>
                    <a:lnT w="12700" cap="flat" cmpd="sng" algn="ctr">
                      <a:solidFill>
                        <a:srgbClr val="BFBCB7"/>
                      </a:solidFill>
                      <a:prstDash val="solid"/>
                      <a:round/>
                      <a:headEnd type="none" w="med" len="med"/>
                      <a:tailEnd type="none" w="med" len="med"/>
                    </a:lnT>
                    <a:lnB w="12700" cap="flat" cmpd="sng" algn="ctr">
                      <a:solidFill>
                        <a:srgbClr val="C4C3BF"/>
                      </a:solidFill>
                      <a:prstDash val="solid"/>
                      <a:round/>
                      <a:headEnd type="none" w="med" len="med"/>
                      <a:tailEnd type="none" w="med" len="med"/>
                    </a:lnB>
                  </a:tcPr>
                </a:tc>
              </a:tr>
            </a:tbl>
          </a:graphicData>
        </a:graphic>
      </p:graphicFrame>
      <p:sp>
        <p:nvSpPr>
          <p:cNvPr id="19" name="Text 16"/>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85"/>
                </a:solidFill>
                <a:latin typeface="IBM Plex Sans" pitchFamily="34" charset="0"/>
                <a:ea typeface="IBM Plex Sans" pitchFamily="34" charset="-122"/>
                <a:cs typeface="IBM Plex Sans" pitchFamily="34" charset="-120"/>
              </a:rPr>
              <a:t>Source : contribution de l’OA-AFU au rapport HAS 2023-2025</a:t>
            </a:r>
            <a:endParaRPr lang="en-US" sz="1200" dirty="0"/>
          </a:p>
        </p:txBody>
      </p:sp>
      <p:sp>
        <p:nvSpPr>
          <p:cNvPr id="20" name="Text 17"/>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B7785"/>
                </a:solidFill>
                <a:latin typeface="IBM Plex Sans" pitchFamily="34" charset="0"/>
                <a:ea typeface="IBM Plex Sans" pitchFamily="34" charset="-122"/>
                <a:cs typeface="IBM Plex Sans" pitchFamily="34" charset="-120"/>
              </a:rPr>
              <a:t>16 / 21</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6F4E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1C6E9C"/>
                </a:solidFill>
                <a:latin typeface="IBM Plex Sans" pitchFamily="34" charset="0"/>
                <a:ea typeface="IBM Plex Sans" pitchFamily="34" charset="-122"/>
                <a:cs typeface="IBM Plex Sans" pitchFamily="34" charset="-120"/>
              </a:rPr>
              <a:t>FORMATION, SIMULATION, SANTÉ DU PROFESSIONNEL</a:t>
            </a:r>
            <a:endParaRPr lang="en-US" sz="1200" dirty="0"/>
          </a:p>
        </p:txBody>
      </p:sp>
      <p:sp>
        <p:nvSpPr>
          <p:cNvPr id="3" name="Text 1"/>
          <p:cNvSpPr/>
          <p:nvPr>
            <p:ph type="title"/>
          </p:nvPr>
        </p:nvSpPr>
        <p:spPr>
          <a:xfrm>
            <a:off x="812800" y="1102320"/>
            <a:ext cx="10883392" cy="47238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83C"/>
                </a:solidFill>
                <a:latin typeface="Source Serif 4" pitchFamily="18" charset="0"/>
                <a:ea typeface="Source Serif 4" pitchFamily="18" charset="-122"/>
                <a:cs typeface="Source Serif 4" pitchFamily="18" charset="-120"/>
              </a:rPr>
              <a:t>Une offre qui couvre les cinq piliers</a:t>
            </a:r>
            <a:endParaRPr lang="en-US" sz="3200" dirty="0"/>
          </a:p>
        </p:txBody>
      </p:sp>
      <p:sp>
        <p:nvSpPr>
          <p:cNvPr id="4" name="Text 2"/>
          <p:cNvSpPr/>
          <p:nvPr/>
        </p:nvSpPr>
        <p:spPr>
          <a:xfrm>
            <a:off x="812800" y="1803301"/>
            <a:ext cx="6514338"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283C"/>
                </a:solidFill>
                <a:latin typeface="IBM Plex Sans" pitchFamily="34" charset="0"/>
                <a:ea typeface="IBM Plex Sans" pitchFamily="34" charset="-122"/>
                <a:cs typeface="IBM Plex Sans" pitchFamily="34" charset="-120"/>
              </a:rPr>
              <a:t>AFU Académie : 14 modules en ligne</a:t>
            </a:r>
            <a:endParaRPr lang="en-US" sz="1500" dirty="0"/>
          </a:p>
        </p:txBody>
      </p:sp>
      <p:sp>
        <p:nvSpPr>
          <p:cNvPr id="5" name="Text 3"/>
          <p:cNvSpPr/>
          <p:nvPr/>
        </p:nvSpPr>
        <p:spPr>
          <a:xfrm>
            <a:off x="812800" y="2133501"/>
            <a:ext cx="3124200" cy="375841"/>
          </a:xfrm>
          <a:prstGeom prst="roundRect">
            <a:avLst>
              <a:gd name="adj" fmla="val 16895"/>
            </a:avLst>
          </a:prstGeom>
          <a:solidFill>
            <a:srgbClr val="EAEFF2"/>
          </a:solidFill>
          <a:ln/>
        </p:spPr>
        <p:txBody>
          <a:bodyPr wrap="square" lIns="95701" tIns="70301" rIns="8833" bIns="44901"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Surmenage et burn-out</a:t>
            </a:r>
            <a:endParaRPr lang="en-US" sz="1200" dirty="0"/>
          </a:p>
        </p:txBody>
      </p:sp>
      <p:sp>
        <p:nvSpPr>
          <p:cNvPr id="6" name="Text 4"/>
          <p:cNvSpPr/>
          <p:nvPr/>
        </p:nvSpPr>
        <p:spPr>
          <a:xfrm>
            <a:off x="4013200" y="2133501"/>
            <a:ext cx="3124200" cy="375841"/>
          </a:xfrm>
          <a:prstGeom prst="roundRect">
            <a:avLst>
              <a:gd name="adj" fmla="val 16895"/>
            </a:avLst>
          </a:prstGeom>
          <a:solidFill>
            <a:srgbClr val="EAEFF2"/>
          </a:solidFill>
          <a:ln/>
        </p:spPr>
        <p:txBody>
          <a:bodyPr wrap="square" lIns="95701" tIns="70301" rIns="8833" bIns="44901"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Gestion de conflit au bloc</a:t>
            </a:r>
            <a:endParaRPr lang="en-US" sz="1200" dirty="0"/>
          </a:p>
        </p:txBody>
      </p:sp>
      <p:sp>
        <p:nvSpPr>
          <p:cNvPr id="7" name="Text 5"/>
          <p:cNvSpPr/>
          <p:nvPr/>
        </p:nvSpPr>
        <p:spPr>
          <a:xfrm>
            <a:off x="812800" y="2585541"/>
            <a:ext cx="3124200" cy="375841"/>
          </a:xfrm>
          <a:prstGeom prst="roundRect">
            <a:avLst>
              <a:gd name="adj" fmla="val 16895"/>
            </a:avLst>
          </a:prstGeom>
          <a:solidFill>
            <a:srgbClr val="EAEFF2"/>
          </a:solidFill>
          <a:ln/>
        </p:spPr>
        <p:txBody>
          <a:bodyPr wrap="square" lIns="95701" tIns="70301" rIns="8833" bIns="44901"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Conversations difficiles</a:t>
            </a:r>
            <a:endParaRPr lang="en-US" sz="1200" dirty="0"/>
          </a:p>
        </p:txBody>
      </p:sp>
      <p:sp>
        <p:nvSpPr>
          <p:cNvPr id="8" name="Text 6"/>
          <p:cNvSpPr/>
          <p:nvPr/>
        </p:nvSpPr>
        <p:spPr>
          <a:xfrm>
            <a:off x="4013200" y="2585541"/>
            <a:ext cx="3124200" cy="375841"/>
          </a:xfrm>
          <a:prstGeom prst="roundRect">
            <a:avLst>
              <a:gd name="adj" fmla="val 16895"/>
            </a:avLst>
          </a:prstGeom>
          <a:solidFill>
            <a:srgbClr val="EAEFF2"/>
          </a:solidFill>
          <a:ln/>
        </p:spPr>
        <p:txBody>
          <a:bodyPr wrap="square" lIns="95701" tIns="70301" rIns="8833" bIns="44901"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Briefing et débriefing</a:t>
            </a:r>
            <a:endParaRPr lang="en-US" sz="1200" dirty="0"/>
          </a:p>
        </p:txBody>
      </p:sp>
      <p:sp>
        <p:nvSpPr>
          <p:cNvPr id="9" name="Text 7"/>
          <p:cNvSpPr/>
          <p:nvPr/>
        </p:nvSpPr>
        <p:spPr>
          <a:xfrm>
            <a:off x="812800" y="3037582"/>
            <a:ext cx="3124200" cy="375841"/>
          </a:xfrm>
          <a:prstGeom prst="roundRect">
            <a:avLst>
              <a:gd name="adj" fmla="val 16895"/>
            </a:avLst>
          </a:prstGeom>
          <a:solidFill>
            <a:srgbClr val="EAEFF2"/>
          </a:solidFill>
          <a:ln/>
        </p:spPr>
        <p:txBody>
          <a:bodyPr wrap="square" lIns="95701" tIns="70301" rIns="8833" bIns="44901"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Surconfiance et biais cognitifs</a:t>
            </a:r>
            <a:endParaRPr lang="en-US" sz="1200" dirty="0"/>
          </a:p>
        </p:txBody>
      </p:sp>
      <p:sp>
        <p:nvSpPr>
          <p:cNvPr id="10" name="Text 8"/>
          <p:cNvSpPr/>
          <p:nvPr/>
        </p:nvSpPr>
        <p:spPr>
          <a:xfrm>
            <a:off x="4013200" y="3037582"/>
            <a:ext cx="3124200" cy="375841"/>
          </a:xfrm>
          <a:prstGeom prst="roundRect">
            <a:avLst>
              <a:gd name="adj" fmla="val 16895"/>
            </a:avLst>
          </a:prstGeom>
          <a:solidFill>
            <a:srgbClr val="EAEFF2"/>
          </a:solidFill>
          <a:ln/>
        </p:spPr>
        <p:txBody>
          <a:bodyPr wrap="square" lIns="95701" tIns="70301" rIns="8833" bIns="44901"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Environnement robotique (2)</a:t>
            </a:r>
            <a:endParaRPr lang="en-US" sz="1200" dirty="0"/>
          </a:p>
        </p:txBody>
      </p:sp>
      <p:sp>
        <p:nvSpPr>
          <p:cNvPr id="11" name="Text 9"/>
          <p:cNvSpPr/>
          <p:nvPr/>
        </p:nvSpPr>
        <p:spPr>
          <a:xfrm>
            <a:off x="812800" y="3489623"/>
            <a:ext cx="3124200" cy="375841"/>
          </a:xfrm>
          <a:prstGeom prst="roundRect">
            <a:avLst>
              <a:gd name="adj" fmla="val 16895"/>
            </a:avLst>
          </a:prstGeom>
          <a:solidFill>
            <a:srgbClr val="EAEFF2"/>
          </a:solidFill>
          <a:ln/>
        </p:spPr>
        <p:txBody>
          <a:bodyPr wrap="square" lIns="95701" tIns="70301" rIns="8833" bIns="44901"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Simulation en santé</a:t>
            </a:r>
            <a:endParaRPr lang="en-US" sz="1200" dirty="0"/>
          </a:p>
        </p:txBody>
      </p:sp>
      <p:sp>
        <p:nvSpPr>
          <p:cNvPr id="12" name="Text 10"/>
          <p:cNvSpPr/>
          <p:nvPr/>
        </p:nvSpPr>
        <p:spPr>
          <a:xfrm>
            <a:off x="4013200" y="3489623"/>
            <a:ext cx="3124200" cy="375841"/>
          </a:xfrm>
          <a:prstGeom prst="roundRect">
            <a:avLst>
              <a:gd name="adj" fmla="val 16895"/>
            </a:avLst>
          </a:prstGeom>
          <a:solidFill>
            <a:srgbClr val="EAEFF2"/>
          </a:solidFill>
          <a:ln/>
        </p:spPr>
        <p:txBody>
          <a:bodyPr wrap="square" lIns="95701" tIns="70301" rIns="8833" bIns="44901"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Management et santé</a:t>
            </a:r>
            <a:endParaRPr lang="en-US" sz="1200" dirty="0"/>
          </a:p>
        </p:txBody>
      </p:sp>
      <p:sp>
        <p:nvSpPr>
          <p:cNvPr id="13" name="Text 11"/>
          <p:cNvSpPr/>
          <p:nvPr/>
        </p:nvSpPr>
        <p:spPr>
          <a:xfrm>
            <a:off x="812800" y="3941663"/>
            <a:ext cx="3124200" cy="375841"/>
          </a:xfrm>
          <a:prstGeom prst="roundRect">
            <a:avLst>
              <a:gd name="adj" fmla="val 16895"/>
            </a:avLst>
          </a:prstGeom>
          <a:solidFill>
            <a:srgbClr val="EAEFF2"/>
          </a:solidFill>
          <a:ln/>
        </p:spPr>
        <p:txBody>
          <a:bodyPr wrap="square" lIns="95701" tIns="70301" rIns="8833" bIns="44901"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Optimisation du potentiel</a:t>
            </a:r>
            <a:endParaRPr lang="en-US" sz="1200" dirty="0"/>
          </a:p>
        </p:txBody>
      </p:sp>
      <p:sp>
        <p:nvSpPr>
          <p:cNvPr id="14" name="Text 12"/>
          <p:cNvSpPr/>
          <p:nvPr/>
        </p:nvSpPr>
        <p:spPr>
          <a:xfrm>
            <a:off x="4013200" y="3941663"/>
            <a:ext cx="3124200" cy="375841"/>
          </a:xfrm>
          <a:prstGeom prst="roundRect">
            <a:avLst>
              <a:gd name="adj" fmla="val 16895"/>
            </a:avLst>
          </a:prstGeom>
          <a:solidFill>
            <a:srgbClr val="EAEFF2"/>
          </a:solidFill>
          <a:ln/>
        </p:spPr>
        <p:txBody>
          <a:bodyPr wrap="square" lIns="95701" tIns="70301" rIns="8833" bIns="44901"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Pleine conscience au travail</a:t>
            </a:r>
            <a:endParaRPr lang="en-US" sz="1200" dirty="0"/>
          </a:p>
        </p:txBody>
      </p:sp>
      <p:sp>
        <p:nvSpPr>
          <p:cNvPr id="15" name="Text 13"/>
          <p:cNvSpPr/>
          <p:nvPr/>
        </p:nvSpPr>
        <p:spPr>
          <a:xfrm>
            <a:off x="812800" y="4393704"/>
            <a:ext cx="3124200" cy="375841"/>
          </a:xfrm>
          <a:prstGeom prst="roundRect">
            <a:avLst>
              <a:gd name="adj" fmla="val 16895"/>
            </a:avLst>
          </a:prstGeom>
          <a:solidFill>
            <a:srgbClr val="EAEFF2"/>
          </a:solidFill>
          <a:ln/>
        </p:spPr>
        <p:txBody>
          <a:bodyPr wrap="square" lIns="95701" tIns="70301" rIns="8833" bIns="44901"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Replays Journées Urorisq 15 à 17</a:t>
            </a:r>
            <a:endParaRPr lang="en-US" sz="1200" dirty="0"/>
          </a:p>
        </p:txBody>
      </p:sp>
      <p:sp>
        <p:nvSpPr>
          <p:cNvPr id="16" name="Text 14"/>
          <p:cNvSpPr/>
          <p:nvPr/>
        </p:nvSpPr>
        <p:spPr>
          <a:xfrm>
            <a:off x="4013200" y="4393704"/>
            <a:ext cx="3124200" cy="375841"/>
          </a:xfrm>
          <a:prstGeom prst="roundRect">
            <a:avLst>
              <a:gd name="adj" fmla="val 16895"/>
            </a:avLst>
          </a:prstGeom>
          <a:solidFill>
            <a:srgbClr val="EAEFF2"/>
          </a:solidFill>
          <a:ln/>
        </p:spPr>
        <p:txBody>
          <a:bodyPr wrap="square" lIns="95701" tIns="70301" rIns="8833" bIns="44901" rtlCol="0" anchor="t">
            <a:normAutofit/>
          </a:bodyPr>
          <a:lstStyle/>
          <a:p>
            <a:pPr algn="l" indent="0" marL="0">
              <a:lnSpc>
                <a:spcPts val="1560"/>
              </a:lnSpc>
              <a:buNone/>
            </a:pPr>
            <a:r>
              <a:rPr lang="en-US" sz="1200" dirty="0">
                <a:solidFill>
                  <a:srgbClr val="14283C"/>
                </a:solidFill>
                <a:latin typeface="IBM Plex Sans" pitchFamily="34" charset="0"/>
                <a:ea typeface="IBM Plex Sans" pitchFamily="34" charset="-122"/>
                <a:cs typeface="IBM Plex Sans" pitchFamily="34" charset="-120"/>
              </a:rPr>
              <a:t>Webinaire mensuel</a:t>
            </a:r>
            <a:endParaRPr lang="en-US" sz="1200" dirty="0"/>
          </a:p>
        </p:txBody>
      </p:sp>
      <p:sp>
        <p:nvSpPr>
          <p:cNvPr id="17" name="Shape 15"/>
          <p:cNvSpPr/>
          <p:nvPr/>
        </p:nvSpPr>
        <p:spPr>
          <a:xfrm>
            <a:off x="7442200" y="1803301"/>
            <a:ext cx="3937000" cy="1894681"/>
          </a:xfrm>
          <a:prstGeom prst="roundRect">
            <a:avLst>
              <a:gd name="adj" fmla="val 5362"/>
            </a:avLst>
          </a:prstGeom>
          <a:solidFill>
            <a:srgbClr val="14283C"/>
          </a:solidFill>
          <a:ln/>
        </p:spPr>
      </p:sp>
      <p:pic>
        <p:nvPicPr>
          <p:cNvPr id="18" name="Image 0" descr="Play">    </p:cNvPr>
          <p:cNvPicPr>
            <a:picLocks noChangeAspect="1"/>
          </p:cNvPicPr>
          <p:nvPr/>
        </p:nvPicPr>
        <p:blipFill>
          <a:blip r:embed="rId1"/>
          <a:srcRect l="0" r="0" t="0" b="0"/>
          <a:stretch/>
        </p:blipFill>
        <p:spPr>
          <a:xfrm>
            <a:off x="7645400" y="2006501"/>
            <a:ext cx="304800" cy="304800"/>
          </a:xfrm>
          <a:prstGeom prst="rect">
            <a:avLst/>
          </a:prstGeom>
        </p:spPr>
      </p:pic>
      <p:sp>
        <p:nvSpPr>
          <p:cNvPr id="19" name="Text 16"/>
          <p:cNvSpPr/>
          <p:nvPr/>
        </p:nvSpPr>
        <p:spPr>
          <a:xfrm>
            <a:off x="7645400" y="2362101"/>
            <a:ext cx="3636518"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F6F4EF"/>
                </a:solidFill>
                <a:latin typeface="IBM Plex Sans" pitchFamily="34" charset="0"/>
                <a:ea typeface="IBM Plex Sans" pitchFamily="34" charset="-122"/>
                <a:cs typeface="IBM Plex Sans" pitchFamily="34" charset="-120"/>
              </a:rPr>
              <a:t>Simulation en santé</a:t>
            </a:r>
            <a:endParaRPr lang="en-US" sz="1500" dirty="0"/>
          </a:p>
        </p:txBody>
      </p:sp>
      <p:sp>
        <p:nvSpPr>
          <p:cNvPr id="20" name="Text 17"/>
          <p:cNvSpPr/>
          <p:nvPr/>
        </p:nvSpPr>
        <p:spPr>
          <a:xfrm>
            <a:off x="7645400" y="2641501"/>
            <a:ext cx="3636518" cy="87868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D6E0"/>
                </a:solidFill>
                <a:latin typeface="IBM Plex Sans" pitchFamily="34" charset="0"/>
                <a:ea typeface="IBM Plex Sans" pitchFamily="34" charset="-122"/>
                <a:cs typeface="IBM Plex Sans" pitchFamily="34" charset="-120"/>
              </a:rPr>
              <a:t>8 ateliers au CFU 2025 (briefing-débriefing, conversion en urgence en robotique), journée AFU-SoFraSimS le 2 octobre 2026, ateliers virtuels Safe Team Academy.</a:t>
            </a:r>
            <a:endParaRPr lang="en-US" sz="1200" dirty="0"/>
          </a:p>
        </p:txBody>
      </p:sp>
      <p:sp>
        <p:nvSpPr>
          <p:cNvPr id="21" name="Shape 18"/>
          <p:cNvSpPr/>
          <p:nvPr/>
        </p:nvSpPr>
        <p:spPr>
          <a:xfrm>
            <a:off x="7442200" y="3824982"/>
            <a:ext cx="3937000" cy="1468041"/>
          </a:xfrm>
          <a:prstGeom prst="roundRect">
            <a:avLst>
              <a:gd name="adj" fmla="val 6921"/>
            </a:avLst>
          </a:prstGeom>
          <a:solidFill>
            <a:srgbClr val="14283C"/>
          </a:solidFill>
          <a:ln/>
        </p:spPr>
      </p:sp>
      <p:pic>
        <p:nvPicPr>
          <p:cNvPr id="22" name="Image 1" descr="Activity">    </p:cNvPr>
          <p:cNvPicPr>
            <a:picLocks noChangeAspect="1"/>
          </p:cNvPicPr>
          <p:nvPr/>
        </p:nvPicPr>
        <p:blipFill>
          <a:blip r:embed="rId2"/>
          <a:srcRect l="0" r="0" t="0" b="0"/>
          <a:stretch/>
        </p:blipFill>
        <p:spPr>
          <a:xfrm>
            <a:off x="7645400" y="4028182"/>
            <a:ext cx="304800" cy="304800"/>
          </a:xfrm>
          <a:prstGeom prst="rect">
            <a:avLst/>
          </a:prstGeom>
        </p:spPr>
      </p:pic>
      <p:sp>
        <p:nvSpPr>
          <p:cNvPr id="23" name="Text 19"/>
          <p:cNvSpPr/>
          <p:nvPr/>
        </p:nvSpPr>
        <p:spPr>
          <a:xfrm>
            <a:off x="7645400" y="4383782"/>
            <a:ext cx="3636518"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F6F4EF"/>
                </a:solidFill>
                <a:latin typeface="IBM Plex Sans" pitchFamily="34" charset="0"/>
                <a:ea typeface="IBM Plex Sans" pitchFamily="34" charset="-122"/>
                <a:cs typeface="IBM Plex Sans" pitchFamily="34" charset="-120"/>
              </a:rPr>
              <a:t>Optimisation du potentiel</a:t>
            </a:r>
            <a:endParaRPr lang="en-US" sz="1500" dirty="0"/>
          </a:p>
        </p:txBody>
      </p:sp>
      <p:sp>
        <p:nvSpPr>
          <p:cNvPr id="24" name="Text 20"/>
          <p:cNvSpPr/>
          <p:nvPr/>
        </p:nvSpPr>
        <p:spPr>
          <a:xfrm>
            <a:off x="7645400" y="4663182"/>
            <a:ext cx="3636518"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D6E0"/>
                </a:solidFill>
                <a:latin typeface="IBM Plex Sans" pitchFamily="34" charset="0"/>
                <a:ea typeface="IBM Plex Sans" pitchFamily="34" charset="-122"/>
                <a:cs typeface="IBM Plex Sans" pitchFamily="34" charset="-120"/>
              </a:rPr>
              <a:t>Journées santé au travail à la Maison de l’urologie et sur site, en pluriprofessionnel (Pontoise, Lorient).</a:t>
            </a:r>
            <a:endParaRPr lang="en-US" sz="1200" dirty="0"/>
          </a:p>
        </p:txBody>
      </p:sp>
      <p:sp>
        <p:nvSpPr>
          <p:cNvPr id="25" name="Text 21"/>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85"/>
                </a:solidFill>
                <a:latin typeface="IBM Plex Sans" pitchFamily="34" charset="0"/>
                <a:ea typeface="IBM Plex Sans" pitchFamily="34" charset="-122"/>
                <a:cs typeface="IBM Plex Sans" pitchFamily="34" charset="-120"/>
              </a:rPr>
              <a:t>Source : contribution de l’OA-AFU au rapport HAS 2023-2025</a:t>
            </a:r>
            <a:endParaRPr lang="en-US" sz="1200" dirty="0"/>
          </a:p>
        </p:txBody>
      </p:sp>
      <p:sp>
        <p:nvSpPr>
          <p:cNvPr id="26" name="Text 22"/>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B7785"/>
                </a:solidFill>
                <a:latin typeface="IBM Plex Sans" pitchFamily="34" charset="0"/>
                <a:ea typeface="IBM Plex Sans" pitchFamily="34" charset="-122"/>
                <a:cs typeface="IBM Plex Sans" pitchFamily="34" charset="-120"/>
              </a:rPr>
              <a:t>17 / 21</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6F4E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1C6E9C"/>
                </a:solidFill>
                <a:latin typeface="IBM Plex Sans" pitchFamily="34" charset="0"/>
                <a:ea typeface="IBM Plex Sans" pitchFamily="34" charset="-122"/>
                <a:cs typeface="IBM Plex Sans" pitchFamily="34" charset="-120"/>
              </a:rPr>
              <a:t>SYNTHÈSE COMPARATIVE</a:t>
            </a:r>
            <a:endParaRPr lang="en-US" sz="1200" dirty="0"/>
          </a:p>
        </p:txBody>
      </p:sp>
      <p:sp>
        <p:nvSpPr>
          <p:cNvPr id="3" name="Text 1"/>
          <p:cNvSpPr/>
          <p:nvPr>
            <p:ph type="title"/>
          </p:nvPr>
        </p:nvSpPr>
        <p:spPr>
          <a:xfrm>
            <a:off x="812800" y="1102320"/>
            <a:ext cx="10883392" cy="47238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83C"/>
                </a:solidFill>
                <a:latin typeface="Source Serif 4" pitchFamily="18" charset="0"/>
                <a:ea typeface="Source Serif 4" pitchFamily="18" charset="-122"/>
                <a:cs typeface="Source Serif 4" pitchFamily="18" charset="-120"/>
              </a:rPr>
              <a:t>Forces et points de vigilance de l’OA-AFU</a:t>
            </a:r>
            <a:endParaRPr lang="en-US" sz="3200" dirty="0"/>
          </a:p>
        </p:txBody>
      </p:sp>
      <p:sp>
        <p:nvSpPr>
          <p:cNvPr id="4" name="Shape 2"/>
          <p:cNvSpPr/>
          <p:nvPr/>
        </p:nvSpPr>
        <p:spPr>
          <a:xfrm>
            <a:off x="812800" y="1854101"/>
            <a:ext cx="5181600" cy="2513409"/>
          </a:xfrm>
          <a:prstGeom prst="roundRect">
            <a:avLst>
              <a:gd name="adj" fmla="val 4042"/>
            </a:avLst>
          </a:prstGeom>
          <a:solidFill>
            <a:srgbClr val="FDFCF9"/>
          </a:solidFill>
          <a:ln/>
        </p:spPr>
      </p:sp>
      <p:sp>
        <p:nvSpPr>
          <p:cNvPr id="5" name="Shape 3"/>
          <p:cNvSpPr/>
          <p:nvPr/>
        </p:nvSpPr>
        <p:spPr>
          <a:xfrm>
            <a:off x="812800" y="1854101"/>
            <a:ext cx="5181600" cy="2513409"/>
          </a:xfrm>
          <a:custGeom>
            <a:avLst/>
            <a:gdLst/>
            <a:ahLst/>
            <a:cxnLst/>
            <a:rect l="l" t="t" r="r" b="b"/>
            <a:pathLst>
              <a:path w="5181600" h="2513409">
                <a:moveTo>
                  <a:pt x="0" y="101600"/>
                </a:moveTo>
                <a:lnTo>
                  <a:pt x="0" y="101600"/>
                </a:lnTo>
                <a:arcTo hR="101600" wR="101600" stAng="10800000" swAng="5400000"/>
                <a:lnTo>
                  <a:pt x="5080000" y="0"/>
                </a:lnTo>
                <a:arcTo hR="101600" wR="101600" stAng="16200000" swAng="5400000"/>
                <a:lnTo>
                  <a:pt x="5181600" y="101600"/>
                </a:lnTo>
                <a:arcTo hR="50800" wR="101600" stAng="0" swAng="-5400000"/>
                <a:lnTo>
                  <a:pt x="101600" y="50800"/>
                </a:lnTo>
                <a:arcTo hR="50800" wR="101600" stAng="16200000" swAng="-5400000"/>
                <a:close/>
              </a:path>
            </a:pathLst>
          </a:custGeom>
          <a:solidFill>
            <a:srgbClr val="1C6E9C"/>
          </a:solidFill>
          <a:ln/>
        </p:spPr>
      </p:sp>
      <p:sp>
        <p:nvSpPr>
          <p:cNvPr id="6" name="Text 4"/>
          <p:cNvSpPr/>
          <p:nvPr/>
        </p:nvSpPr>
        <p:spPr>
          <a:xfrm>
            <a:off x="1066800" y="2133501"/>
            <a:ext cx="4813808"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C6E9C"/>
                </a:solidFill>
                <a:latin typeface="IBM Plex Sans" pitchFamily="34" charset="0"/>
                <a:ea typeface="IBM Plex Sans" pitchFamily="34" charset="-122"/>
                <a:cs typeface="IBM Plex Sans" pitchFamily="34" charset="-120"/>
              </a:rPr>
              <a:t>Forces</a:t>
            </a:r>
            <a:endParaRPr lang="en-US" sz="1500" dirty="0"/>
          </a:p>
        </p:txBody>
      </p:sp>
      <p:sp>
        <p:nvSpPr>
          <p:cNvPr id="7" name="Text 5"/>
          <p:cNvSpPr/>
          <p:nvPr/>
        </p:nvSpPr>
        <p:spPr>
          <a:xfrm>
            <a:off x="1152144" y="2463701"/>
            <a:ext cx="4720844" cy="1700609"/>
          </a:xfrm>
          <a:prstGeom prst="rect">
            <a:avLst/>
          </a:prstGeom>
          <a:noFill/>
          <a:ln/>
        </p:spPr>
        <p:txBody>
          <a:bodyPr wrap="square" lIns="0" tIns="0" rIns="0" bIns="0" rtlCol="0" anchor="t">
            <a:normAutofit/>
          </a:bodyPr>
          <a:lstStyle/>
          <a:p>
            <a:pPr algn="l" marL="168656" indent="-168656">
              <a:lnSpc>
                <a:spcPts val="1885"/>
              </a:lnSpc>
              <a:buSzPct val="100000"/>
              <a:buChar char="•"/>
            </a:pPr>
            <a:r>
              <a:rPr lang="en-US" sz="1300" dirty="0">
                <a:solidFill>
                  <a:srgbClr val="2E3D4C"/>
                </a:solidFill>
                <a:latin typeface="IBM Plex Sans" pitchFamily="34" charset="0"/>
                <a:ea typeface="IBM Plex Sans" pitchFamily="34" charset="-122"/>
                <a:cs typeface="IBM Plex Sans" pitchFamily="34" charset="-120"/>
              </a:rPr>
              <a:t>33 % des urologues éligibles accrédités, contre 18 % tous OA</a:t>
            </a:r>
            <a:endParaRPr lang="en-US" sz="1300" dirty="0"/>
          </a:p>
          <a:p>
            <a:pPr algn="l" marL="168656" indent="-168656">
              <a:lnSpc>
                <a:spcPts val="1885"/>
              </a:lnSpc>
              <a:buSzPct val="100000"/>
              <a:buChar char="•"/>
            </a:pPr>
            <a:r>
              <a:rPr lang="en-US" sz="1300" dirty="0">
                <a:solidFill>
                  <a:srgbClr val="2E3D4C"/>
                </a:solidFill>
                <a:latin typeface="IBM Plex Sans" pitchFamily="34" charset="0"/>
                <a:ea typeface="IBM Plex Sans" pitchFamily="34" charset="-122"/>
                <a:cs typeface="IBM Plex Sans" pitchFamily="34" charset="-120"/>
              </a:rPr>
              <a:t>2e OA pour les équipes ; 86 % des actifs en équipe</a:t>
            </a:r>
            <a:endParaRPr lang="en-US" sz="1300" dirty="0"/>
          </a:p>
          <a:p>
            <a:pPr algn="l" marL="168656" indent="-168656">
              <a:lnSpc>
                <a:spcPts val="1885"/>
              </a:lnSpc>
              <a:buSzPct val="100000"/>
              <a:buChar char="•"/>
            </a:pPr>
            <a:r>
              <a:rPr lang="en-US" sz="1300" dirty="0">
                <a:solidFill>
                  <a:srgbClr val="2E3D4C"/>
                </a:solidFill>
                <a:latin typeface="IBM Plex Sans" pitchFamily="34" charset="0"/>
                <a:ea typeface="IBM Plex Sans" pitchFamily="34" charset="-122"/>
                <a:cs typeface="IBM Plex Sans" pitchFamily="34" charset="-120"/>
              </a:rPr>
              <a:t>Solde 2025 positif (+64) et taux de sortie bas (7,9 %)</a:t>
            </a:r>
            <a:endParaRPr lang="en-US" sz="1300" dirty="0"/>
          </a:p>
          <a:p>
            <a:pPr algn="l" marL="168656" indent="-168656">
              <a:lnSpc>
                <a:spcPts val="1885"/>
              </a:lnSpc>
              <a:buSzPct val="100000"/>
              <a:buChar char="•"/>
            </a:pPr>
            <a:r>
              <a:rPr lang="en-US" sz="1300" dirty="0">
                <a:solidFill>
                  <a:srgbClr val="2E3D4C"/>
                </a:solidFill>
                <a:latin typeface="IBM Plex Sans" pitchFamily="34" charset="0"/>
                <a:ea typeface="IBM Plex Sans" pitchFamily="34" charset="-122"/>
                <a:cs typeface="IBM Plex Sans" pitchFamily="34" charset="-120"/>
              </a:rPr>
              <a:t>Population jeune : 51 % de moins de 45 ans</a:t>
            </a:r>
            <a:endParaRPr lang="en-US" sz="1300" dirty="0"/>
          </a:p>
          <a:p>
            <a:pPr algn="l" marL="168656" indent="-168656">
              <a:lnSpc>
                <a:spcPts val="1885"/>
              </a:lnSpc>
              <a:buSzPct val="100000"/>
              <a:buChar char="•"/>
            </a:pPr>
            <a:r>
              <a:rPr lang="en-US" sz="1300" dirty="0">
                <a:solidFill>
                  <a:srgbClr val="2E3D4C"/>
                </a:solidFill>
                <a:latin typeface="IBM Plex Sans" pitchFamily="34" charset="0"/>
                <a:ea typeface="IBM Plex Sans" pitchFamily="34" charset="-122"/>
                <a:cs typeface="IBM Plex Sans" pitchFamily="34" charset="-120"/>
              </a:rPr>
              <a:t>SSP labellisée, publications, formation et simulation</a:t>
            </a:r>
            <a:endParaRPr lang="en-US" sz="1300" dirty="0"/>
          </a:p>
          <a:p>
            <a:pPr algn="l" marL="168656" indent="-168656">
              <a:lnSpc>
                <a:spcPts val="1885"/>
              </a:lnSpc>
              <a:buSzPct val="100000"/>
              <a:buChar char="•"/>
            </a:pPr>
            <a:r>
              <a:rPr lang="en-US" sz="1300" dirty="0">
                <a:solidFill>
                  <a:srgbClr val="2E3D4C"/>
                </a:solidFill>
                <a:latin typeface="IBM Plex Sans" pitchFamily="34" charset="0"/>
                <a:ea typeface="IBM Plex Sans" pitchFamily="34" charset="-122"/>
                <a:cs typeface="IBM Plex Sans" pitchFamily="34" charset="-120"/>
              </a:rPr>
              <a:t>98 % des engagements traités en 30 jours</a:t>
            </a:r>
            <a:endParaRPr lang="en-US" sz="1300" dirty="0"/>
          </a:p>
        </p:txBody>
      </p:sp>
      <p:sp>
        <p:nvSpPr>
          <p:cNvPr id="8" name="Shape 6"/>
          <p:cNvSpPr/>
          <p:nvPr/>
        </p:nvSpPr>
        <p:spPr>
          <a:xfrm>
            <a:off x="6197600" y="1854101"/>
            <a:ext cx="5181600" cy="2513409"/>
          </a:xfrm>
          <a:prstGeom prst="roundRect">
            <a:avLst>
              <a:gd name="adj" fmla="val 4042"/>
            </a:avLst>
          </a:prstGeom>
          <a:solidFill>
            <a:srgbClr val="FDFCF9"/>
          </a:solidFill>
          <a:ln/>
        </p:spPr>
      </p:sp>
      <p:sp>
        <p:nvSpPr>
          <p:cNvPr id="9" name="Shape 7"/>
          <p:cNvSpPr/>
          <p:nvPr/>
        </p:nvSpPr>
        <p:spPr>
          <a:xfrm>
            <a:off x="6197600" y="1854101"/>
            <a:ext cx="5181600" cy="2513409"/>
          </a:xfrm>
          <a:custGeom>
            <a:avLst/>
            <a:gdLst/>
            <a:ahLst/>
            <a:cxnLst/>
            <a:rect l="l" t="t" r="r" b="b"/>
            <a:pathLst>
              <a:path w="5181600" h="2513409">
                <a:moveTo>
                  <a:pt x="0" y="101600"/>
                </a:moveTo>
                <a:lnTo>
                  <a:pt x="0" y="101600"/>
                </a:lnTo>
                <a:arcTo hR="101600" wR="101600" stAng="10800000" swAng="5400000"/>
                <a:lnTo>
                  <a:pt x="5080000" y="0"/>
                </a:lnTo>
                <a:arcTo hR="101600" wR="101600" stAng="16200000" swAng="5400000"/>
                <a:lnTo>
                  <a:pt x="5181600" y="101600"/>
                </a:lnTo>
                <a:arcTo hR="50800" wR="101600" stAng="0" swAng="-5400000"/>
                <a:lnTo>
                  <a:pt x="101600" y="50800"/>
                </a:lnTo>
                <a:arcTo hR="50800" wR="101600" stAng="16200000" swAng="-5400000"/>
                <a:close/>
              </a:path>
            </a:pathLst>
          </a:custGeom>
          <a:solidFill>
            <a:srgbClr val="D07A2C"/>
          </a:solidFill>
          <a:ln/>
        </p:spPr>
      </p:sp>
      <p:sp>
        <p:nvSpPr>
          <p:cNvPr id="10" name="Text 8"/>
          <p:cNvSpPr/>
          <p:nvPr/>
        </p:nvSpPr>
        <p:spPr>
          <a:xfrm>
            <a:off x="6451600" y="2133501"/>
            <a:ext cx="4813808"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B5631C"/>
                </a:solidFill>
                <a:latin typeface="IBM Plex Sans" pitchFamily="34" charset="0"/>
                <a:ea typeface="IBM Plex Sans" pitchFamily="34" charset="-122"/>
                <a:cs typeface="IBM Plex Sans" pitchFamily="34" charset="-120"/>
              </a:rPr>
              <a:t>Points de vigilance</a:t>
            </a:r>
            <a:endParaRPr lang="en-US" sz="1500" dirty="0"/>
          </a:p>
        </p:txBody>
      </p:sp>
      <p:sp>
        <p:nvSpPr>
          <p:cNvPr id="11" name="Text 9"/>
          <p:cNvSpPr/>
          <p:nvPr/>
        </p:nvSpPr>
        <p:spPr>
          <a:xfrm>
            <a:off x="6536944" y="2463701"/>
            <a:ext cx="4720844" cy="1461294"/>
          </a:xfrm>
          <a:prstGeom prst="rect">
            <a:avLst/>
          </a:prstGeom>
          <a:noFill/>
          <a:ln/>
        </p:spPr>
        <p:txBody>
          <a:bodyPr wrap="square" lIns="0" tIns="0" rIns="0" bIns="0" rtlCol="0" anchor="t">
            <a:normAutofit/>
          </a:bodyPr>
          <a:lstStyle/>
          <a:p>
            <a:pPr algn="l" marL="168656" indent="-168656">
              <a:lnSpc>
                <a:spcPts val="1885"/>
              </a:lnSpc>
              <a:buSzPct val="100000"/>
              <a:buChar char="•"/>
            </a:pPr>
            <a:r>
              <a:rPr lang="en-US" sz="1300" dirty="0">
                <a:solidFill>
                  <a:srgbClr val="2E3D4C"/>
                </a:solidFill>
                <a:latin typeface="IBM Plex Sans" pitchFamily="34" charset="0"/>
                <a:ea typeface="IBM Plex Sans" pitchFamily="34" charset="-122"/>
                <a:cs typeface="IBM Plex Sans" pitchFamily="34" charset="-120"/>
              </a:rPr>
              <a:t>Bilans : 45 % traités en 30 jours, dernier rang</a:t>
            </a:r>
            <a:endParaRPr lang="en-US" sz="1300" dirty="0"/>
          </a:p>
          <a:p>
            <a:pPr algn="l" marL="168656" indent="-168656">
              <a:lnSpc>
                <a:spcPts val="1885"/>
              </a:lnSpc>
              <a:buSzPct val="100000"/>
              <a:buChar char="•"/>
            </a:pPr>
            <a:r>
              <a:rPr lang="en-US" sz="1300" dirty="0">
                <a:solidFill>
                  <a:srgbClr val="2E3D4C"/>
                </a:solidFill>
                <a:latin typeface="IBM Plex Sans" pitchFamily="34" charset="0"/>
                <a:ea typeface="IBM Plex Sans" pitchFamily="34" charset="-122"/>
                <a:cs typeface="IBM Plex Sans" pitchFamily="34" charset="-120"/>
              </a:rPr>
              <a:t>EIAS par médecin actif sous la moyenne (0,74 contre 0,92)</a:t>
            </a:r>
            <a:endParaRPr lang="en-US" sz="1300" dirty="0"/>
          </a:p>
          <a:p>
            <a:pPr algn="l" marL="168656" indent="-168656">
              <a:lnSpc>
                <a:spcPts val="1885"/>
              </a:lnSpc>
              <a:buSzPct val="100000"/>
              <a:buChar char="•"/>
            </a:pPr>
            <a:r>
              <a:rPr lang="en-US" sz="1300" dirty="0">
                <a:solidFill>
                  <a:srgbClr val="2E3D4C"/>
                </a:solidFill>
                <a:latin typeface="IBM Plex Sans" pitchFamily="34" charset="0"/>
                <a:ea typeface="IBM Plex Sans" pitchFamily="34" charset="-122"/>
                <a:cs typeface="IBM Plex Sans" pitchFamily="34" charset="-120"/>
              </a:rPr>
              <a:t>58 % des EIAS cumulés non classés en gravité</a:t>
            </a:r>
            <a:endParaRPr lang="en-US" sz="1300" dirty="0"/>
          </a:p>
          <a:p>
            <a:pPr algn="l" marL="168656" indent="-168656">
              <a:lnSpc>
                <a:spcPts val="1885"/>
              </a:lnSpc>
              <a:buSzPct val="100000"/>
              <a:buChar char="•"/>
            </a:pPr>
            <a:r>
              <a:rPr lang="en-US" sz="1300" dirty="0">
                <a:solidFill>
                  <a:srgbClr val="2E3D4C"/>
                </a:solidFill>
                <a:latin typeface="IBM Plex Sans" pitchFamily="34" charset="0"/>
                <a:ea typeface="IBM Plex Sans" pitchFamily="34" charset="-122"/>
                <a:cs typeface="IBM Plex Sans" pitchFamily="34" charset="-120"/>
              </a:rPr>
              <a:t>Faible féminisation : 13 % de femmes</a:t>
            </a:r>
            <a:endParaRPr lang="en-US" sz="1300" dirty="0"/>
          </a:p>
          <a:p>
            <a:pPr algn="l" marL="168656" indent="-168656">
              <a:lnSpc>
                <a:spcPts val="1885"/>
              </a:lnSpc>
              <a:buSzPct val="100000"/>
              <a:buChar char="•"/>
            </a:pPr>
            <a:r>
              <a:rPr lang="en-US" sz="1300" dirty="0">
                <a:solidFill>
                  <a:srgbClr val="2E3D4C"/>
                </a:solidFill>
                <a:latin typeface="IBM Plex Sans" pitchFamily="34" charset="0"/>
                <a:ea typeface="IBM Plex Sans" pitchFamily="34" charset="-122"/>
                <a:cs typeface="IBM Plex Sans" pitchFamily="34" charset="-120"/>
              </a:rPr>
              <a:t>Rubriques non renseignées : cible à 3 ans, actions issues du REX</a:t>
            </a:r>
            <a:endParaRPr lang="en-US" sz="1300" dirty="0"/>
          </a:p>
        </p:txBody>
      </p:sp>
      <p:sp>
        <p:nvSpPr>
          <p:cNvPr id="12" name="Text 10"/>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85"/>
                </a:solidFill>
                <a:latin typeface="IBM Plex Sans" pitchFamily="34" charset="0"/>
                <a:ea typeface="IBM Plex Sans" pitchFamily="34" charset="-122"/>
                <a:cs typeface="IBM Plex Sans" pitchFamily="34" charset="-120"/>
              </a:rPr>
              <a:t>Source : HAS, rapport d’activité 2023-2025 des OA · analyse des données 2025</a:t>
            </a:r>
            <a:endParaRPr lang="en-US" sz="1200" dirty="0"/>
          </a:p>
        </p:txBody>
      </p:sp>
      <p:sp>
        <p:nvSpPr>
          <p:cNvPr id="13" name="Text 11"/>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B7785"/>
                </a:solidFill>
                <a:latin typeface="IBM Plex Sans" pitchFamily="34" charset="0"/>
                <a:ea typeface="IBM Plex Sans" pitchFamily="34" charset="-122"/>
                <a:cs typeface="IBM Plex Sans" pitchFamily="34" charset="-120"/>
              </a:rPr>
              <a:t>18 / 21</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6F4E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1C6E9C"/>
                </a:solidFill>
                <a:latin typeface="IBM Plex Sans" pitchFamily="34" charset="0"/>
                <a:ea typeface="IBM Plex Sans" pitchFamily="34" charset="-122"/>
                <a:cs typeface="IBM Plex Sans" pitchFamily="34" charset="-120"/>
              </a:rPr>
              <a:t>PERSPECTIVES DE L’OA-AFU · 2026-2028</a:t>
            </a:r>
            <a:endParaRPr lang="en-US" sz="1200" dirty="0"/>
          </a:p>
        </p:txBody>
      </p:sp>
      <p:sp>
        <p:nvSpPr>
          <p:cNvPr id="3" name="Text 1"/>
          <p:cNvSpPr/>
          <p:nvPr>
            <p:ph type="title"/>
          </p:nvPr>
        </p:nvSpPr>
        <p:spPr>
          <a:xfrm>
            <a:off x="812800" y="1102320"/>
            <a:ext cx="10883392" cy="47238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83C"/>
                </a:solidFill>
                <a:latin typeface="Source Serif 4" pitchFamily="18" charset="0"/>
                <a:ea typeface="Source Serif 4" pitchFamily="18" charset="-122"/>
                <a:cs typeface="Source Serif 4" pitchFamily="18" charset="-120"/>
              </a:rPr>
              <a:t>Quatre engagements pour les trois ans à venir</a:t>
            </a:r>
            <a:endParaRPr lang="en-US" sz="3200" dirty="0"/>
          </a:p>
        </p:txBody>
      </p:sp>
      <p:sp>
        <p:nvSpPr>
          <p:cNvPr id="4" name="Shape 2"/>
          <p:cNvSpPr/>
          <p:nvPr/>
        </p:nvSpPr>
        <p:spPr>
          <a:xfrm>
            <a:off x="815975" y="1857276"/>
            <a:ext cx="5200650" cy="1118791"/>
          </a:xfrm>
          <a:prstGeom prst="roundRect">
            <a:avLst>
              <a:gd name="adj" fmla="val 8797"/>
            </a:avLst>
          </a:prstGeom>
          <a:solidFill>
            <a:srgbClr val="FDFCF9"/>
          </a:solidFill>
          <a:ln w="6350">
            <a:solidFill>
              <a:srgbClr val="DCD8CE"/>
            </a:solidFill>
            <a:prstDash val="solid"/>
          </a:ln>
        </p:spPr>
      </p:sp>
      <p:sp>
        <p:nvSpPr>
          <p:cNvPr id="5" name="Text 3"/>
          <p:cNvSpPr/>
          <p:nvPr/>
        </p:nvSpPr>
        <p:spPr>
          <a:xfrm>
            <a:off x="1022350" y="2063651"/>
            <a:ext cx="273149" cy="431800"/>
          </a:xfrm>
          <a:prstGeom prst="rect">
            <a:avLst/>
          </a:prstGeom>
          <a:noFill/>
          <a:ln/>
        </p:spPr>
        <p:txBody>
          <a:bodyPr wrap="square" lIns="0" tIns="0" rIns="0" bIns="0" rtlCol="0" anchor="t">
            <a:normAutofit/>
          </a:bodyPr>
          <a:lstStyle/>
          <a:p>
            <a:pPr algn="l" indent="0" marL="0">
              <a:lnSpc>
                <a:spcPts val="3200"/>
              </a:lnSpc>
              <a:buNone/>
            </a:pPr>
            <a:r>
              <a:rPr lang="en-US" sz="3200" b="1" dirty="0">
                <a:solidFill>
                  <a:srgbClr val="D07A2C"/>
                </a:solidFill>
                <a:latin typeface="Source Serif 4" pitchFamily="18" charset="0"/>
                <a:ea typeface="Source Serif 4" pitchFamily="18" charset="-122"/>
                <a:cs typeface="Source Serif 4" pitchFamily="18" charset="-120"/>
              </a:rPr>
              <a:t>1</a:t>
            </a:r>
            <a:endParaRPr lang="en-US" sz="3200" dirty="0"/>
          </a:p>
        </p:txBody>
      </p:sp>
      <p:sp>
        <p:nvSpPr>
          <p:cNvPr id="6" name="Text 4"/>
          <p:cNvSpPr/>
          <p:nvPr/>
        </p:nvSpPr>
        <p:spPr>
          <a:xfrm>
            <a:off x="1397099" y="2063651"/>
            <a:ext cx="4545545"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283C"/>
                </a:solidFill>
                <a:latin typeface="IBM Plex Sans" pitchFamily="34" charset="0"/>
                <a:ea typeface="IBM Plex Sans" pitchFamily="34" charset="-122"/>
                <a:cs typeface="IBM Plex Sans" pitchFamily="34" charset="-120"/>
              </a:rPr>
              <a:t>Webinaire annuel</a:t>
            </a:r>
            <a:endParaRPr lang="en-US" sz="1500" dirty="0"/>
          </a:p>
        </p:txBody>
      </p:sp>
      <p:sp>
        <p:nvSpPr>
          <p:cNvPr id="7" name="Text 5"/>
          <p:cNvSpPr/>
          <p:nvPr/>
        </p:nvSpPr>
        <p:spPr>
          <a:xfrm>
            <a:off x="1397099" y="2343051"/>
            <a:ext cx="4545545"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2E3D4C"/>
                </a:solidFill>
                <a:latin typeface="IBM Plex Sans" pitchFamily="34" charset="0"/>
                <a:ea typeface="IBM Plex Sans" pitchFamily="34" charset="-122"/>
                <a:cs typeface="IBM Plex Sans" pitchFamily="34" charset="-120"/>
              </a:rPr>
              <a:t>Pour accrédités et experts, sur le remplissage des EIAS et des bilans.</a:t>
            </a:r>
            <a:endParaRPr lang="en-US" sz="1200" dirty="0"/>
          </a:p>
        </p:txBody>
      </p:sp>
      <p:sp>
        <p:nvSpPr>
          <p:cNvPr id="8" name="Shape 6"/>
          <p:cNvSpPr/>
          <p:nvPr/>
        </p:nvSpPr>
        <p:spPr>
          <a:xfrm>
            <a:off x="6175375" y="1857276"/>
            <a:ext cx="5200650" cy="1118791"/>
          </a:xfrm>
          <a:prstGeom prst="roundRect">
            <a:avLst>
              <a:gd name="adj" fmla="val 8797"/>
            </a:avLst>
          </a:prstGeom>
          <a:solidFill>
            <a:srgbClr val="FDFCF9"/>
          </a:solidFill>
          <a:ln w="6350">
            <a:solidFill>
              <a:srgbClr val="DCD8CE"/>
            </a:solidFill>
            <a:prstDash val="solid"/>
          </a:ln>
        </p:spPr>
      </p:sp>
      <p:sp>
        <p:nvSpPr>
          <p:cNvPr id="9" name="Text 7"/>
          <p:cNvSpPr/>
          <p:nvPr/>
        </p:nvSpPr>
        <p:spPr>
          <a:xfrm>
            <a:off x="6381750" y="2063651"/>
            <a:ext cx="273149" cy="431800"/>
          </a:xfrm>
          <a:prstGeom prst="rect">
            <a:avLst/>
          </a:prstGeom>
          <a:noFill/>
          <a:ln/>
        </p:spPr>
        <p:txBody>
          <a:bodyPr wrap="square" lIns="0" tIns="0" rIns="0" bIns="0" rtlCol="0" anchor="t">
            <a:normAutofit/>
          </a:bodyPr>
          <a:lstStyle/>
          <a:p>
            <a:pPr algn="l" indent="0" marL="0">
              <a:lnSpc>
                <a:spcPts val="3200"/>
              </a:lnSpc>
              <a:buNone/>
            </a:pPr>
            <a:r>
              <a:rPr lang="en-US" sz="3200" b="1" dirty="0">
                <a:solidFill>
                  <a:srgbClr val="D07A2C"/>
                </a:solidFill>
                <a:latin typeface="Source Serif 4" pitchFamily="18" charset="0"/>
                <a:ea typeface="Source Serif 4" pitchFamily="18" charset="-122"/>
                <a:cs typeface="Source Serif 4" pitchFamily="18" charset="-120"/>
              </a:rPr>
              <a:t>2</a:t>
            </a:r>
            <a:endParaRPr lang="en-US" sz="3200" dirty="0"/>
          </a:p>
        </p:txBody>
      </p:sp>
      <p:sp>
        <p:nvSpPr>
          <p:cNvPr id="10" name="Text 8"/>
          <p:cNvSpPr/>
          <p:nvPr/>
        </p:nvSpPr>
        <p:spPr>
          <a:xfrm>
            <a:off x="6756499" y="2063651"/>
            <a:ext cx="4545545"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283C"/>
                </a:solidFill>
                <a:latin typeface="IBM Plex Sans" pitchFamily="34" charset="0"/>
                <a:ea typeface="IBM Plex Sans" pitchFamily="34" charset="-122"/>
                <a:cs typeface="IBM Plex Sans" pitchFamily="34" charset="-120"/>
              </a:rPr>
              <a:t>Retex annuel du référentiel</a:t>
            </a:r>
            <a:endParaRPr lang="en-US" sz="1500" dirty="0"/>
          </a:p>
        </p:txBody>
      </p:sp>
      <p:sp>
        <p:nvSpPr>
          <p:cNvPr id="11" name="Text 9"/>
          <p:cNvSpPr/>
          <p:nvPr/>
        </p:nvSpPr>
        <p:spPr>
          <a:xfrm>
            <a:off x="6756499" y="2343051"/>
            <a:ext cx="4545545"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2E3D4C"/>
                </a:solidFill>
                <a:latin typeface="IBM Plex Sans" pitchFamily="34" charset="0"/>
                <a:ea typeface="IBM Plex Sans" pitchFamily="34" charset="-122"/>
                <a:cs typeface="IBM Plex Sans" pitchFamily="34" charset="-120"/>
              </a:rPr>
              <a:t>Évolutions du référentiel risque urologie et situations à risque surveillées.</a:t>
            </a:r>
            <a:endParaRPr lang="en-US" sz="1200" dirty="0"/>
          </a:p>
        </p:txBody>
      </p:sp>
      <p:sp>
        <p:nvSpPr>
          <p:cNvPr id="12" name="Shape 10"/>
          <p:cNvSpPr/>
          <p:nvPr/>
        </p:nvSpPr>
        <p:spPr>
          <a:xfrm>
            <a:off x="815975" y="3134816"/>
            <a:ext cx="5200650" cy="1118791"/>
          </a:xfrm>
          <a:prstGeom prst="roundRect">
            <a:avLst>
              <a:gd name="adj" fmla="val 8797"/>
            </a:avLst>
          </a:prstGeom>
          <a:solidFill>
            <a:srgbClr val="FDFCF9"/>
          </a:solidFill>
          <a:ln w="6350">
            <a:solidFill>
              <a:srgbClr val="DCD8CE"/>
            </a:solidFill>
            <a:prstDash val="solid"/>
          </a:ln>
        </p:spPr>
      </p:sp>
      <p:sp>
        <p:nvSpPr>
          <p:cNvPr id="13" name="Text 11"/>
          <p:cNvSpPr/>
          <p:nvPr/>
        </p:nvSpPr>
        <p:spPr>
          <a:xfrm>
            <a:off x="1022350" y="3341191"/>
            <a:ext cx="273149" cy="431800"/>
          </a:xfrm>
          <a:prstGeom prst="rect">
            <a:avLst/>
          </a:prstGeom>
          <a:noFill/>
          <a:ln/>
        </p:spPr>
        <p:txBody>
          <a:bodyPr wrap="square" lIns="0" tIns="0" rIns="0" bIns="0" rtlCol="0" anchor="t">
            <a:normAutofit/>
          </a:bodyPr>
          <a:lstStyle/>
          <a:p>
            <a:pPr algn="l" indent="0" marL="0">
              <a:lnSpc>
                <a:spcPts val="3200"/>
              </a:lnSpc>
              <a:buNone/>
            </a:pPr>
            <a:r>
              <a:rPr lang="en-US" sz="3200" b="1" dirty="0">
                <a:solidFill>
                  <a:srgbClr val="D07A2C"/>
                </a:solidFill>
                <a:latin typeface="Source Serif 4" pitchFamily="18" charset="0"/>
                <a:ea typeface="Source Serif 4" pitchFamily="18" charset="-122"/>
                <a:cs typeface="Source Serif 4" pitchFamily="18" charset="-120"/>
              </a:rPr>
              <a:t>3</a:t>
            </a:r>
            <a:endParaRPr lang="en-US" sz="3200" dirty="0"/>
          </a:p>
        </p:txBody>
      </p:sp>
      <p:sp>
        <p:nvSpPr>
          <p:cNvPr id="14" name="Text 12"/>
          <p:cNvSpPr/>
          <p:nvPr/>
        </p:nvSpPr>
        <p:spPr>
          <a:xfrm>
            <a:off x="1397099" y="3341191"/>
            <a:ext cx="4545545"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283C"/>
                </a:solidFill>
                <a:latin typeface="IBM Plex Sans" pitchFamily="34" charset="0"/>
                <a:ea typeface="IBM Plex Sans" pitchFamily="34" charset="-122"/>
                <a:cs typeface="IBM Plex Sans" pitchFamily="34" charset="-120"/>
              </a:rPr>
              <a:t>Retex sur les registres AFU</a:t>
            </a:r>
            <a:endParaRPr lang="en-US" sz="1500" dirty="0"/>
          </a:p>
        </p:txBody>
      </p:sp>
      <p:sp>
        <p:nvSpPr>
          <p:cNvPr id="15" name="Text 13"/>
          <p:cNvSpPr/>
          <p:nvPr/>
        </p:nvSpPr>
        <p:spPr>
          <a:xfrm>
            <a:off x="1397099" y="3620591"/>
            <a:ext cx="4545545"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2E3D4C"/>
                </a:solidFill>
                <a:latin typeface="IBM Plex Sans" pitchFamily="34" charset="0"/>
                <a:ea typeface="IBM Plex Sans" pitchFamily="34" charset="-122"/>
                <a:cs typeface="IBM Plex Sans" pitchFamily="34" charset="-120"/>
              </a:rPr>
              <a:t>Exploiter les registres de surveillance des chirurgies sur le versant sécurité du patient.</a:t>
            </a:r>
            <a:endParaRPr lang="en-US" sz="1200" dirty="0"/>
          </a:p>
        </p:txBody>
      </p:sp>
      <p:sp>
        <p:nvSpPr>
          <p:cNvPr id="16" name="Shape 14"/>
          <p:cNvSpPr/>
          <p:nvPr/>
        </p:nvSpPr>
        <p:spPr>
          <a:xfrm>
            <a:off x="6175375" y="3134816"/>
            <a:ext cx="5200650" cy="1118791"/>
          </a:xfrm>
          <a:prstGeom prst="roundRect">
            <a:avLst>
              <a:gd name="adj" fmla="val 8797"/>
            </a:avLst>
          </a:prstGeom>
          <a:solidFill>
            <a:srgbClr val="FDFCF9"/>
          </a:solidFill>
          <a:ln w="6350">
            <a:solidFill>
              <a:srgbClr val="DCD8CE"/>
            </a:solidFill>
            <a:prstDash val="solid"/>
          </a:ln>
        </p:spPr>
      </p:sp>
      <p:sp>
        <p:nvSpPr>
          <p:cNvPr id="17" name="Text 15"/>
          <p:cNvSpPr/>
          <p:nvPr/>
        </p:nvSpPr>
        <p:spPr>
          <a:xfrm>
            <a:off x="6381750" y="3341191"/>
            <a:ext cx="273149" cy="431800"/>
          </a:xfrm>
          <a:prstGeom prst="rect">
            <a:avLst/>
          </a:prstGeom>
          <a:noFill/>
          <a:ln/>
        </p:spPr>
        <p:txBody>
          <a:bodyPr wrap="square" lIns="0" tIns="0" rIns="0" bIns="0" rtlCol="0" anchor="t">
            <a:normAutofit/>
          </a:bodyPr>
          <a:lstStyle/>
          <a:p>
            <a:pPr algn="l" indent="0" marL="0">
              <a:lnSpc>
                <a:spcPts val="3200"/>
              </a:lnSpc>
              <a:buNone/>
            </a:pPr>
            <a:r>
              <a:rPr lang="en-US" sz="3200" b="1" dirty="0">
                <a:solidFill>
                  <a:srgbClr val="D07A2C"/>
                </a:solidFill>
                <a:latin typeface="Source Serif 4" pitchFamily="18" charset="0"/>
                <a:ea typeface="Source Serif 4" pitchFamily="18" charset="-122"/>
                <a:cs typeface="Source Serif 4" pitchFamily="18" charset="-120"/>
              </a:rPr>
              <a:t>4</a:t>
            </a:r>
            <a:endParaRPr lang="en-US" sz="3200" dirty="0"/>
          </a:p>
        </p:txBody>
      </p:sp>
      <p:sp>
        <p:nvSpPr>
          <p:cNvPr id="18" name="Text 16"/>
          <p:cNvSpPr/>
          <p:nvPr/>
        </p:nvSpPr>
        <p:spPr>
          <a:xfrm>
            <a:off x="6756499" y="3341191"/>
            <a:ext cx="4545545"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283C"/>
                </a:solidFill>
                <a:latin typeface="IBM Plex Sans" pitchFamily="34" charset="0"/>
                <a:ea typeface="IBM Plex Sans" pitchFamily="34" charset="-122"/>
                <a:cs typeface="IBM Plex Sans" pitchFamily="34" charset="-120"/>
              </a:rPr>
              <a:t>Urorisq ouverte</a:t>
            </a:r>
            <a:endParaRPr lang="en-US" sz="1500" dirty="0"/>
          </a:p>
        </p:txBody>
      </p:sp>
      <p:sp>
        <p:nvSpPr>
          <p:cNvPr id="19" name="Text 17"/>
          <p:cNvSpPr/>
          <p:nvPr/>
        </p:nvSpPr>
        <p:spPr>
          <a:xfrm>
            <a:off x="6756499" y="3620591"/>
            <a:ext cx="4545545"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2E3D4C"/>
                </a:solidFill>
                <a:latin typeface="IBM Plex Sans" pitchFamily="34" charset="0"/>
                <a:ea typeface="IBM Plex Sans" pitchFamily="34" charset="-122"/>
                <a:cs typeface="IBM Plex Sans" pitchFamily="34" charset="-120"/>
              </a:rPr>
              <a:t>Participation des comités scientifiques et des accrédités volontaires par thématique.</a:t>
            </a:r>
            <a:endParaRPr lang="en-US" sz="1200" dirty="0"/>
          </a:p>
        </p:txBody>
      </p:sp>
      <p:sp>
        <p:nvSpPr>
          <p:cNvPr id="20" name="Shape 18"/>
          <p:cNvSpPr/>
          <p:nvPr/>
        </p:nvSpPr>
        <p:spPr>
          <a:xfrm>
            <a:off x="812800" y="4561582"/>
            <a:ext cx="10566400" cy="782241"/>
          </a:xfrm>
          <a:prstGeom prst="roundRect">
            <a:avLst>
              <a:gd name="adj" fmla="val 12988"/>
            </a:avLst>
          </a:prstGeom>
          <a:solidFill>
            <a:srgbClr val="14283C"/>
          </a:solidFill>
          <a:ln/>
        </p:spPr>
      </p:sp>
      <p:sp>
        <p:nvSpPr>
          <p:cNvPr id="21" name="Text 19"/>
          <p:cNvSpPr/>
          <p:nvPr/>
        </p:nvSpPr>
        <p:spPr>
          <a:xfrm>
            <a:off x="1041400" y="4846042"/>
            <a:ext cx="1065510" cy="238720"/>
          </a:xfrm>
          <a:prstGeom prst="rect">
            <a:avLst/>
          </a:prstGeom>
          <a:noFill/>
          <a:ln/>
        </p:spPr>
        <p:txBody>
          <a:bodyPr wrap="none" lIns="0" tIns="0" rIns="0" bIns="0" rtlCol="0" anchor="t">
            <a:normAutofit/>
          </a:bodyPr>
          <a:lstStyle/>
          <a:p>
            <a:pPr algn="l" indent="0" marL="0">
              <a:lnSpc>
                <a:spcPts val="1680"/>
              </a:lnSpc>
              <a:buNone/>
            </a:pPr>
            <a:r>
              <a:rPr lang="en-US" sz="1200" b="1" spc="100" kern="0" dirty="0">
                <a:solidFill>
                  <a:srgbClr val="E8A766"/>
                </a:solidFill>
                <a:latin typeface="IBM Plex Sans" pitchFamily="34" charset="0"/>
                <a:ea typeface="IBM Plex Sans" pitchFamily="34" charset="-122"/>
                <a:cs typeface="IBM Plex Sans" pitchFamily="34" charset="-120"/>
              </a:rPr>
              <a:t>JALONS 2026</a:t>
            </a:r>
            <a:endParaRPr lang="en-US" sz="1200" dirty="0"/>
          </a:p>
        </p:txBody>
      </p:sp>
      <p:sp>
        <p:nvSpPr>
          <p:cNvPr id="22" name="Text 20"/>
          <p:cNvSpPr/>
          <p:nvPr/>
        </p:nvSpPr>
        <p:spPr>
          <a:xfrm>
            <a:off x="2208510" y="4739382"/>
            <a:ext cx="9210353"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E4EAEF"/>
                </a:solidFill>
                <a:latin typeface="IBM Plex Sans" pitchFamily="34" charset="0"/>
                <a:ea typeface="IBM Plex Sans" pitchFamily="34" charset="-122"/>
                <a:cs typeface="IBM Plex Sans" pitchFamily="34" charset="-120"/>
              </a:rPr>
              <a:t>SSP check-list bloc personnalisée en urologie · Retex informatisation des données médicales · journée de simulation AFU-SoFraSimS (2 octobre)</a:t>
            </a:r>
            <a:endParaRPr lang="en-US" sz="1200" dirty="0"/>
          </a:p>
        </p:txBody>
      </p:sp>
      <p:sp>
        <p:nvSpPr>
          <p:cNvPr id="23" name="Text 21"/>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85"/>
                </a:solidFill>
                <a:latin typeface="IBM Plex Sans" pitchFamily="34" charset="0"/>
                <a:ea typeface="IBM Plex Sans" pitchFamily="34" charset="-122"/>
                <a:cs typeface="IBM Plex Sans" pitchFamily="34" charset="-120"/>
              </a:rPr>
              <a:t>Source : contribution de l’OA-AFU au rapport HAS 2023-2025</a:t>
            </a:r>
            <a:endParaRPr lang="en-US" sz="1200" dirty="0"/>
          </a:p>
        </p:txBody>
      </p:sp>
      <p:sp>
        <p:nvSpPr>
          <p:cNvPr id="24" name="Text 22"/>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B7785"/>
                </a:solidFill>
                <a:latin typeface="IBM Plex Sans" pitchFamily="34" charset="0"/>
                <a:ea typeface="IBM Plex Sans" pitchFamily="34" charset="-122"/>
                <a:cs typeface="IBM Plex Sans" pitchFamily="34" charset="-120"/>
              </a:rPr>
              <a:t>19 / 21</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EAEFF2"/>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1C6E9C"/>
                </a:solidFill>
                <a:latin typeface="IBM Plex Sans" pitchFamily="34" charset="0"/>
                <a:ea typeface="IBM Plex Sans" pitchFamily="34" charset="-122"/>
                <a:cs typeface="IBM Plex Sans" pitchFamily="34" charset="-120"/>
              </a:rPr>
              <a:t>ÉVOLUTIONS DE L’ACCRÉDITATION</a:t>
            </a:r>
            <a:endParaRPr lang="en-US" sz="1200" dirty="0"/>
          </a:p>
        </p:txBody>
      </p:sp>
      <p:sp>
        <p:nvSpPr>
          <p:cNvPr id="3" name="Text 1"/>
          <p:cNvSpPr/>
          <p:nvPr>
            <p:ph type="title"/>
          </p:nvPr>
        </p:nvSpPr>
        <p:spPr>
          <a:xfrm>
            <a:off x="812800" y="1102320"/>
            <a:ext cx="10883392" cy="47238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83C"/>
                </a:solidFill>
                <a:latin typeface="Source Serif 4" pitchFamily="18" charset="0"/>
                <a:ea typeface="Source Serif 4" pitchFamily="18" charset="-122"/>
                <a:cs typeface="Source Serif 4" pitchFamily="18" charset="-120"/>
              </a:rPr>
              <a:t>Ce qui va changer pour tous les OA</a:t>
            </a:r>
            <a:endParaRPr lang="en-US" sz="3200" dirty="0"/>
          </a:p>
        </p:txBody>
      </p:sp>
      <p:sp>
        <p:nvSpPr>
          <p:cNvPr id="4" name="Shape 2"/>
          <p:cNvSpPr/>
          <p:nvPr/>
        </p:nvSpPr>
        <p:spPr>
          <a:xfrm>
            <a:off x="812800" y="1803301"/>
            <a:ext cx="3420467" cy="1706761"/>
          </a:xfrm>
          <a:prstGeom prst="roundRect">
            <a:avLst>
              <a:gd name="adj" fmla="val 5953"/>
            </a:avLst>
          </a:prstGeom>
          <a:solidFill>
            <a:srgbClr val="FDFCF9"/>
          </a:solidFill>
          <a:ln/>
        </p:spPr>
      </p:sp>
      <p:pic>
        <p:nvPicPr>
          <p:cNvPr id="5" name="Image 0" descr="GraduationCap">    </p:cNvPr>
          <p:cNvPicPr>
            <a:picLocks noChangeAspect="1"/>
          </p:cNvPicPr>
          <p:nvPr/>
        </p:nvPicPr>
        <p:blipFill>
          <a:blip r:embed="rId1"/>
          <a:srcRect l="0" r="0" t="0" b="0"/>
          <a:stretch/>
        </p:blipFill>
        <p:spPr>
          <a:xfrm>
            <a:off x="1016000" y="2006501"/>
            <a:ext cx="304800" cy="304800"/>
          </a:xfrm>
          <a:prstGeom prst="rect">
            <a:avLst/>
          </a:prstGeom>
        </p:spPr>
      </p:pic>
      <p:sp>
        <p:nvSpPr>
          <p:cNvPr id="6" name="Text 3"/>
          <p:cNvSpPr/>
          <p:nvPr/>
        </p:nvSpPr>
        <p:spPr>
          <a:xfrm>
            <a:off x="1016000" y="2374801"/>
            <a:ext cx="3104489"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283C"/>
                </a:solidFill>
                <a:latin typeface="IBM Plex Sans" pitchFamily="34" charset="0"/>
                <a:ea typeface="IBM Plex Sans" pitchFamily="34" charset="-122"/>
                <a:cs typeface="IBM Plex Sans" pitchFamily="34" charset="-120"/>
              </a:rPr>
              <a:t>Certification périodique</a:t>
            </a:r>
            <a:endParaRPr lang="en-US" sz="1500" dirty="0"/>
          </a:p>
        </p:txBody>
      </p:sp>
      <p:sp>
        <p:nvSpPr>
          <p:cNvPr id="7" name="Text 4"/>
          <p:cNvSpPr/>
          <p:nvPr/>
        </p:nvSpPr>
        <p:spPr>
          <a:xfrm>
            <a:off x="1016000" y="2666901"/>
            <a:ext cx="3104489"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2E3D4C"/>
                </a:solidFill>
                <a:latin typeface="IBM Plex Sans" pitchFamily="34" charset="0"/>
                <a:ea typeface="IBM Plex Sans" pitchFamily="34" charset="-122"/>
                <a:cs typeface="IBM Plex Sans" pitchFamily="34" charset="-120"/>
              </a:rPr>
              <a:t>Référentiels alignés sur la CPPS, programme socle HAS, parcours « 5 piliers » et valorisation des démarches collectives.</a:t>
            </a:r>
            <a:endParaRPr lang="en-US" sz="1200" dirty="0"/>
          </a:p>
        </p:txBody>
      </p:sp>
      <p:sp>
        <p:nvSpPr>
          <p:cNvPr id="8" name="Shape 5"/>
          <p:cNvSpPr/>
          <p:nvPr/>
        </p:nvSpPr>
        <p:spPr>
          <a:xfrm>
            <a:off x="4385667" y="1803301"/>
            <a:ext cx="3420566" cy="1706761"/>
          </a:xfrm>
          <a:prstGeom prst="roundRect">
            <a:avLst>
              <a:gd name="adj" fmla="val 5953"/>
            </a:avLst>
          </a:prstGeom>
          <a:solidFill>
            <a:srgbClr val="FDFCF9"/>
          </a:solidFill>
          <a:ln/>
        </p:spPr>
      </p:sp>
      <p:pic>
        <p:nvPicPr>
          <p:cNvPr id="9" name="Image 1" descr="Database">    </p:cNvPr>
          <p:cNvPicPr>
            <a:picLocks noChangeAspect="1"/>
          </p:cNvPicPr>
          <p:nvPr/>
        </p:nvPicPr>
        <p:blipFill>
          <a:blip r:embed="rId2"/>
          <a:srcRect l="0" r="0" t="0" b="0"/>
          <a:stretch/>
        </p:blipFill>
        <p:spPr>
          <a:xfrm>
            <a:off x="4588867" y="2006501"/>
            <a:ext cx="304800" cy="304800"/>
          </a:xfrm>
          <a:prstGeom prst="rect">
            <a:avLst/>
          </a:prstGeom>
        </p:spPr>
      </p:pic>
      <p:sp>
        <p:nvSpPr>
          <p:cNvPr id="10" name="Text 6"/>
          <p:cNvSpPr/>
          <p:nvPr/>
        </p:nvSpPr>
        <p:spPr>
          <a:xfrm>
            <a:off x="4588867" y="2374801"/>
            <a:ext cx="3104591"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283C"/>
                </a:solidFill>
                <a:latin typeface="IBM Plex Sans" pitchFamily="34" charset="0"/>
                <a:ea typeface="IBM Plex Sans" pitchFamily="34" charset="-122"/>
                <a:cs typeface="IBM Plex Sans" pitchFamily="34" charset="-120"/>
              </a:rPr>
              <a:t>Nouveau SIAM</a:t>
            </a:r>
            <a:endParaRPr lang="en-US" sz="1500" dirty="0"/>
          </a:p>
        </p:txBody>
      </p:sp>
      <p:sp>
        <p:nvSpPr>
          <p:cNvPr id="11" name="Text 7"/>
          <p:cNvSpPr/>
          <p:nvPr/>
        </p:nvSpPr>
        <p:spPr>
          <a:xfrm>
            <a:off x="4588867" y="2666901"/>
            <a:ext cx="3104591"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2E3D4C"/>
                </a:solidFill>
                <a:latin typeface="IBM Plex Sans" pitchFamily="34" charset="0"/>
                <a:ea typeface="IBM Plex Sans" pitchFamily="34" charset="-122"/>
                <a:cs typeface="IBM Plex Sans" pitchFamily="34" charset="-120"/>
              </a:rPr>
              <a:t>Refonte du système d’information, interopérable avec Certif-Pro ; mise en conformité RGPD.</a:t>
            </a:r>
            <a:endParaRPr lang="en-US" sz="1200" dirty="0"/>
          </a:p>
        </p:txBody>
      </p:sp>
      <p:sp>
        <p:nvSpPr>
          <p:cNvPr id="12" name="Shape 8"/>
          <p:cNvSpPr/>
          <p:nvPr/>
        </p:nvSpPr>
        <p:spPr>
          <a:xfrm>
            <a:off x="7958634" y="1803301"/>
            <a:ext cx="3420566" cy="1706761"/>
          </a:xfrm>
          <a:prstGeom prst="roundRect">
            <a:avLst>
              <a:gd name="adj" fmla="val 5953"/>
            </a:avLst>
          </a:prstGeom>
          <a:solidFill>
            <a:srgbClr val="FDFCF9"/>
          </a:solidFill>
          <a:ln/>
        </p:spPr>
      </p:sp>
      <p:pic>
        <p:nvPicPr>
          <p:cNvPr id="13" name="Image 2" descr="Verified">    </p:cNvPr>
          <p:cNvPicPr>
            <a:picLocks noChangeAspect="1"/>
          </p:cNvPicPr>
          <p:nvPr/>
        </p:nvPicPr>
        <p:blipFill>
          <a:blip r:embed="rId3"/>
          <a:srcRect l="0" r="0" t="0" b="0"/>
          <a:stretch/>
        </p:blipFill>
        <p:spPr>
          <a:xfrm>
            <a:off x="8161834" y="2006501"/>
            <a:ext cx="304800" cy="304800"/>
          </a:xfrm>
          <a:prstGeom prst="rect">
            <a:avLst/>
          </a:prstGeom>
        </p:spPr>
      </p:pic>
      <p:sp>
        <p:nvSpPr>
          <p:cNvPr id="14" name="Text 9"/>
          <p:cNvSpPr/>
          <p:nvPr/>
        </p:nvSpPr>
        <p:spPr>
          <a:xfrm>
            <a:off x="8161834" y="2374801"/>
            <a:ext cx="3104591"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283C"/>
                </a:solidFill>
                <a:latin typeface="IBM Plex Sans" pitchFamily="34" charset="0"/>
                <a:ea typeface="IBM Plex Sans" pitchFamily="34" charset="-122"/>
                <a:cs typeface="IBM Plex Sans" pitchFamily="34" charset="-120"/>
              </a:rPr>
              <a:t>Agrément et cahier des charges</a:t>
            </a:r>
            <a:endParaRPr lang="en-US" sz="1500" dirty="0"/>
          </a:p>
        </p:txBody>
      </p:sp>
      <p:sp>
        <p:nvSpPr>
          <p:cNvPr id="15" name="Text 10"/>
          <p:cNvSpPr/>
          <p:nvPr/>
        </p:nvSpPr>
        <p:spPr>
          <a:xfrm>
            <a:off x="8161834" y="2666901"/>
            <a:ext cx="3104591"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2E3D4C"/>
                </a:solidFill>
                <a:latin typeface="IBM Plex Sans" pitchFamily="34" charset="0"/>
                <a:ea typeface="IBM Plex Sans" pitchFamily="34" charset="-122"/>
                <a:cs typeface="IBM Plex Sans" pitchFamily="34" charset="-120"/>
              </a:rPr>
              <a:t>Cahier des charges révisé en novembre 2025 ; renouvellement des agréments tous les cinq ans.</a:t>
            </a:r>
            <a:endParaRPr lang="en-US" sz="1200" dirty="0"/>
          </a:p>
        </p:txBody>
      </p:sp>
      <p:sp>
        <p:nvSpPr>
          <p:cNvPr id="16" name="Shape 11"/>
          <p:cNvSpPr/>
          <p:nvPr/>
        </p:nvSpPr>
        <p:spPr>
          <a:xfrm>
            <a:off x="812800" y="3662462"/>
            <a:ext cx="3420467" cy="1920081"/>
          </a:xfrm>
          <a:prstGeom prst="roundRect">
            <a:avLst>
              <a:gd name="adj" fmla="val 5291"/>
            </a:avLst>
          </a:prstGeom>
          <a:solidFill>
            <a:srgbClr val="FDFCF9"/>
          </a:solidFill>
          <a:ln/>
        </p:spPr>
      </p:sp>
      <p:pic>
        <p:nvPicPr>
          <p:cNvPr id="17" name="Image 3" descr="Chart">    </p:cNvPr>
          <p:cNvPicPr>
            <a:picLocks noChangeAspect="1"/>
          </p:cNvPicPr>
          <p:nvPr/>
        </p:nvPicPr>
        <p:blipFill>
          <a:blip r:embed="rId4"/>
          <a:srcRect l="0" r="0" t="0" b="0"/>
          <a:stretch/>
        </p:blipFill>
        <p:spPr>
          <a:xfrm>
            <a:off x="1016000" y="3865662"/>
            <a:ext cx="304800" cy="304800"/>
          </a:xfrm>
          <a:prstGeom prst="rect">
            <a:avLst/>
          </a:prstGeom>
        </p:spPr>
      </p:pic>
      <p:sp>
        <p:nvSpPr>
          <p:cNvPr id="18" name="Text 12"/>
          <p:cNvSpPr/>
          <p:nvPr/>
        </p:nvSpPr>
        <p:spPr>
          <a:xfrm>
            <a:off x="1016000" y="4233962"/>
            <a:ext cx="3104489"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283C"/>
                </a:solidFill>
                <a:latin typeface="IBM Plex Sans" pitchFamily="34" charset="0"/>
                <a:ea typeface="IBM Plex Sans" pitchFamily="34" charset="-122"/>
                <a:cs typeface="IBM Plex Sans" pitchFamily="34" charset="-120"/>
              </a:rPr>
              <a:t>Pilotage par indicateurs</a:t>
            </a:r>
            <a:endParaRPr lang="en-US" sz="1500" dirty="0"/>
          </a:p>
        </p:txBody>
      </p:sp>
      <p:sp>
        <p:nvSpPr>
          <p:cNvPr id="19" name="Text 13"/>
          <p:cNvSpPr/>
          <p:nvPr/>
        </p:nvSpPr>
        <p:spPr>
          <a:xfrm>
            <a:off x="1016000" y="4526062"/>
            <a:ext cx="3104489"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2E3D4C"/>
                </a:solidFill>
                <a:latin typeface="IBM Plex Sans" pitchFamily="34" charset="0"/>
                <a:ea typeface="IBM Plex Sans" pitchFamily="34" charset="-122"/>
                <a:cs typeface="IBM Plex Sans" pitchFamily="34" charset="-120"/>
              </a:rPr>
              <a:t>500 € par médecin accrédité, suivi annuel des délais et de la progression, dialogue de gestion avec la CNAM.</a:t>
            </a:r>
            <a:endParaRPr lang="en-US" sz="1200" dirty="0"/>
          </a:p>
        </p:txBody>
      </p:sp>
      <p:sp>
        <p:nvSpPr>
          <p:cNvPr id="20" name="Shape 14"/>
          <p:cNvSpPr/>
          <p:nvPr/>
        </p:nvSpPr>
        <p:spPr>
          <a:xfrm>
            <a:off x="4385667" y="3662462"/>
            <a:ext cx="3420566" cy="1920081"/>
          </a:xfrm>
          <a:prstGeom prst="roundRect">
            <a:avLst>
              <a:gd name="adj" fmla="val 5291"/>
            </a:avLst>
          </a:prstGeom>
          <a:solidFill>
            <a:srgbClr val="FDFCF9"/>
          </a:solidFill>
          <a:ln/>
        </p:spPr>
      </p:sp>
      <p:pic>
        <p:nvPicPr>
          <p:cNvPr id="21" name="Image 4" descr="Home">    </p:cNvPr>
          <p:cNvPicPr>
            <a:picLocks noChangeAspect="1"/>
          </p:cNvPicPr>
          <p:nvPr/>
        </p:nvPicPr>
        <p:blipFill>
          <a:blip r:embed="rId5"/>
          <a:srcRect l="0" r="0" t="0" b="0"/>
          <a:stretch/>
        </p:blipFill>
        <p:spPr>
          <a:xfrm>
            <a:off x="4588867" y="3865662"/>
            <a:ext cx="304800" cy="304800"/>
          </a:xfrm>
          <a:prstGeom prst="rect">
            <a:avLst/>
          </a:prstGeom>
        </p:spPr>
      </p:pic>
      <p:sp>
        <p:nvSpPr>
          <p:cNvPr id="22" name="Text 15"/>
          <p:cNvSpPr/>
          <p:nvPr/>
        </p:nvSpPr>
        <p:spPr>
          <a:xfrm>
            <a:off x="4588867" y="4233962"/>
            <a:ext cx="3104591"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283C"/>
                </a:solidFill>
                <a:latin typeface="IBM Plex Sans" pitchFamily="34" charset="0"/>
                <a:ea typeface="IBM Plex Sans" pitchFamily="34" charset="-122"/>
                <a:cs typeface="IBM Plex Sans" pitchFamily="34" charset="-120"/>
              </a:rPr>
              <a:t>Établissements de santé</a:t>
            </a:r>
            <a:endParaRPr lang="en-US" sz="1500" dirty="0"/>
          </a:p>
        </p:txBody>
      </p:sp>
      <p:sp>
        <p:nvSpPr>
          <p:cNvPr id="23" name="Text 16"/>
          <p:cNvSpPr/>
          <p:nvPr/>
        </p:nvSpPr>
        <p:spPr>
          <a:xfrm>
            <a:off x="4588867" y="4526062"/>
            <a:ext cx="3104591" cy="87868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2E3D4C"/>
                </a:solidFill>
                <a:latin typeface="IBM Plex Sans" pitchFamily="34" charset="0"/>
                <a:ea typeface="IBM Plex Sans" pitchFamily="34" charset="-122"/>
                <a:cs typeface="IBM Plex Sans" pitchFamily="34" charset="-120"/>
              </a:rPr>
              <a:t>La certification V2025 incite les gouvernances à engager leurs médecins : engagés publics de 295 à 1 008 en deux ans.</a:t>
            </a:r>
            <a:endParaRPr lang="en-US" sz="1200" dirty="0"/>
          </a:p>
        </p:txBody>
      </p:sp>
      <p:sp>
        <p:nvSpPr>
          <p:cNvPr id="24" name="Shape 17"/>
          <p:cNvSpPr/>
          <p:nvPr/>
        </p:nvSpPr>
        <p:spPr>
          <a:xfrm>
            <a:off x="7958634" y="3662462"/>
            <a:ext cx="3420566" cy="1920081"/>
          </a:xfrm>
          <a:prstGeom prst="roundRect">
            <a:avLst>
              <a:gd name="adj" fmla="val 5291"/>
            </a:avLst>
          </a:prstGeom>
          <a:solidFill>
            <a:srgbClr val="FDFCF9"/>
          </a:solidFill>
          <a:ln/>
        </p:spPr>
      </p:sp>
      <p:pic>
        <p:nvPicPr>
          <p:cNvPr id="25" name="Image 5" descr="Users">    </p:cNvPr>
          <p:cNvPicPr>
            <a:picLocks noChangeAspect="1"/>
          </p:cNvPicPr>
          <p:nvPr/>
        </p:nvPicPr>
        <p:blipFill>
          <a:blip r:embed="rId6"/>
          <a:srcRect l="0" r="0" t="0" b="0"/>
          <a:stretch/>
        </p:blipFill>
        <p:spPr>
          <a:xfrm>
            <a:off x="8161834" y="3865662"/>
            <a:ext cx="304800" cy="304800"/>
          </a:xfrm>
          <a:prstGeom prst="rect">
            <a:avLst/>
          </a:prstGeom>
        </p:spPr>
      </p:pic>
      <p:sp>
        <p:nvSpPr>
          <p:cNvPr id="26" name="Text 18"/>
          <p:cNvSpPr/>
          <p:nvPr/>
        </p:nvSpPr>
        <p:spPr>
          <a:xfrm>
            <a:off x="8161834" y="4233962"/>
            <a:ext cx="3104591"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4283C"/>
                </a:solidFill>
                <a:latin typeface="IBM Plex Sans" pitchFamily="34" charset="0"/>
                <a:ea typeface="IBM Plex Sans" pitchFamily="34" charset="-122"/>
                <a:cs typeface="IBM Plex Sans" pitchFamily="34" charset="-120"/>
              </a:rPr>
              <a:t>Experts et référents</a:t>
            </a:r>
            <a:endParaRPr lang="en-US" sz="1500" dirty="0"/>
          </a:p>
        </p:txBody>
      </p:sp>
      <p:sp>
        <p:nvSpPr>
          <p:cNvPr id="27" name="Text 19"/>
          <p:cNvSpPr/>
          <p:nvPr/>
        </p:nvSpPr>
        <p:spPr>
          <a:xfrm>
            <a:off x="8161834" y="4526062"/>
            <a:ext cx="3104591"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2E3D4C"/>
                </a:solidFill>
                <a:latin typeface="IBM Plex Sans" pitchFamily="34" charset="0"/>
                <a:ea typeface="IBM Plex Sans" pitchFamily="34" charset="-122"/>
                <a:cs typeface="IBM Plex Sans" pitchFamily="34" charset="-120"/>
              </a:rPr>
              <a:t>Formation des experts refondue ; e-learning des référents d’équipe (150 validés, satisfaction 8,6/10).</a:t>
            </a:r>
            <a:endParaRPr lang="en-US" sz="1200" dirty="0"/>
          </a:p>
        </p:txBody>
      </p:sp>
      <p:sp>
        <p:nvSpPr>
          <p:cNvPr id="28" name="Text 20"/>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785"/>
                </a:solidFill>
                <a:latin typeface="IBM Plex Sans" pitchFamily="34" charset="0"/>
                <a:ea typeface="IBM Plex Sans" pitchFamily="34" charset="-122"/>
                <a:cs typeface="IBM Plex Sans" pitchFamily="34" charset="-120"/>
              </a:rPr>
              <a:t>Source : HAS, rapport d’activité 2023-2025 des OA (points clés, parties 1 et conclusion)</a:t>
            </a:r>
            <a:endParaRPr lang="en-US" sz="1200" dirty="0"/>
          </a:p>
        </p:txBody>
      </p:sp>
      <p:sp>
        <p:nvSpPr>
          <p:cNvPr id="29" name="Text 21"/>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B7785"/>
                </a:solidFill>
                <a:latin typeface="IBM Plex Sans" pitchFamily="34" charset="0"/>
                <a:ea typeface="IBM Plex Sans" pitchFamily="34" charset="-122"/>
                <a:cs typeface="IBM Plex Sans" pitchFamily="34" charset="-120"/>
              </a:rPr>
              <a:t>20 / 21</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4283C"/>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D07A2C"/>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7FB8D6"/>
                </a:solidFill>
                <a:latin typeface="IBM Plex Sans" pitchFamily="34" charset="0"/>
                <a:ea typeface="IBM Plex Sans" pitchFamily="34" charset="-122"/>
                <a:cs typeface="IBM Plex Sans" pitchFamily="34" charset="-120"/>
              </a:rPr>
              <a:t>PISTES DE TRAVAIL PROPOSÉES</a:t>
            </a:r>
            <a:endParaRPr lang="en-US" sz="1200" dirty="0"/>
          </a:p>
        </p:txBody>
      </p:sp>
      <p:sp>
        <p:nvSpPr>
          <p:cNvPr id="4" name="Text 2"/>
          <p:cNvSpPr/>
          <p:nvPr>
            <p:ph type="title"/>
          </p:nvPr>
        </p:nvSpPr>
        <p:spPr>
          <a:xfrm>
            <a:off x="812800" y="1102320"/>
            <a:ext cx="10883392" cy="47238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F6F4EF"/>
                </a:solidFill>
                <a:latin typeface="Source Serif 4" pitchFamily="18" charset="0"/>
                <a:ea typeface="Source Serif 4" pitchFamily="18" charset="-122"/>
                <a:cs typeface="Source Serif 4" pitchFamily="18" charset="-120"/>
              </a:rPr>
              <a:t>Cinq leviers pour l’OA-AFU à l’horizon 2028</a:t>
            </a:r>
            <a:endParaRPr lang="en-US" sz="3200" dirty="0"/>
          </a:p>
        </p:txBody>
      </p:sp>
      <p:sp>
        <p:nvSpPr>
          <p:cNvPr id="5" name="Shape 3"/>
          <p:cNvSpPr/>
          <p:nvPr/>
        </p:nvSpPr>
        <p:spPr>
          <a:xfrm>
            <a:off x="812800" y="1857276"/>
            <a:ext cx="10566400" cy="0"/>
          </a:xfrm>
          <a:prstGeom prst="line">
            <a:avLst/>
          </a:prstGeom>
          <a:noFill/>
          <a:ln w="6350">
            <a:solidFill>
              <a:srgbClr val="3A526A"/>
            </a:solidFill>
            <a:prstDash val="solid"/>
          </a:ln>
        </p:spPr>
      </p:sp>
      <p:sp>
        <p:nvSpPr>
          <p:cNvPr id="6" name="Text 4"/>
          <p:cNvSpPr/>
          <p:nvPr/>
        </p:nvSpPr>
        <p:spPr>
          <a:xfrm>
            <a:off x="812800" y="1987451"/>
            <a:ext cx="55880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E8A766"/>
                </a:solidFill>
                <a:latin typeface="Source Serif 4" pitchFamily="18" charset="0"/>
                <a:ea typeface="Source Serif 4" pitchFamily="18" charset="-122"/>
                <a:cs typeface="Source Serif 4" pitchFamily="18" charset="-120"/>
              </a:rPr>
              <a:t>01</a:t>
            </a:r>
            <a:endParaRPr lang="en-US" sz="2000" dirty="0"/>
          </a:p>
        </p:txBody>
      </p:sp>
      <p:sp>
        <p:nvSpPr>
          <p:cNvPr id="7" name="Text 5"/>
          <p:cNvSpPr/>
          <p:nvPr/>
        </p:nvSpPr>
        <p:spPr>
          <a:xfrm>
            <a:off x="1524000" y="2050951"/>
            <a:ext cx="3401060"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F6F4EF"/>
                </a:solidFill>
                <a:latin typeface="IBM Plex Sans" pitchFamily="34" charset="0"/>
                <a:ea typeface="IBM Plex Sans" pitchFamily="34" charset="-122"/>
                <a:cs typeface="IBM Plex Sans" pitchFamily="34" charset="-120"/>
              </a:rPr>
              <a:t>Délais des bilans</a:t>
            </a:r>
            <a:endParaRPr lang="en-US" sz="1500" dirty="0"/>
          </a:p>
        </p:txBody>
      </p:sp>
      <p:sp>
        <p:nvSpPr>
          <p:cNvPr id="8" name="Text 6"/>
          <p:cNvSpPr/>
          <p:nvPr/>
        </p:nvSpPr>
        <p:spPr>
          <a:xfrm>
            <a:off x="5029200" y="2095401"/>
            <a:ext cx="65405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D6E0"/>
                </a:solidFill>
                <a:latin typeface="IBM Plex Sans" pitchFamily="34" charset="0"/>
                <a:ea typeface="IBM Plex Sans" pitchFamily="34" charset="-122"/>
                <a:cs typeface="IBM Plex Sans" pitchFamily="34" charset="-120"/>
              </a:rPr>
              <a:t>Viser 75 % traités en 30 jours : pré-revue par les experts, réunions d’avis plus fréquentes.</a:t>
            </a:r>
            <a:endParaRPr lang="en-US" sz="1200" dirty="0"/>
          </a:p>
        </p:txBody>
      </p:sp>
      <p:sp>
        <p:nvSpPr>
          <p:cNvPr id="9" name="Shape 7"/>
          <p:cNvSpPr/>
          <p:nvPr/>
        </p:nvSpPr>
        <p:spPr>
          <a:xfrm>
            <a:off x="812800" y="2473226"/>
            <a:ext cx="10566400" cy="0"/>
          </a:xfrm>
          <a:prstGeom prst="line">
            <a:avLst/>
          </a:prstGeom>
          <a:noFill/>
          <a:ln w="6350">
            <a:solidFill>
              <a:srgbClr val="3A526A"/>
            </a:solidFill>
            <a:prstDash val="solid"/>
          </a:ln>
        </p:spPr>
      </p:sp>
      <p:sp>
        <p:nvSpPr>
          <p:cNvPr id="10" name="Text 8"/>
          <p:cNvSpPr/>
          <p:nvPr/>
        </p:nvSpPr>
        <p:spPr>
          <a:xfrm>
            <a:off x="812800" y="2603401"/>
            <a:ext cx="55880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E8A766"/>
                </a:solidFill>
                <a:latin typeface="Source Serif 4" pitchFamily="18" charset="0"/>
                <a:ea typeface="Source Serif 4" pitchFamily="18" charset="-122"/>
                <a:cs typeface="Source Serif 4" pitchFamily="18" charset="-120"/>
              </a:rPr>
              <a:t>02</a:t>
            </a:r>
            <a:endParaRPr lang="en-US" sz="2000" dirty="0"/>
          </a:p>
        </p:txBody>
      </p:sp>
      <p:sp>
        <p:nvSpPr>
          <p:cNvPr id="11" name="Text 9"/>
          <p:cNvSpPr/>
          <p:nvPr/>
        </p:nvSpPr>
        <p:spPr>
          <a:xfrm>
            <a:off x="1524000" y="2666901"/>
            <a:ext cx="3401060"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F6F4EF"/>
                </a:solidFill>
                <a:latin typeface="IBM Plex Sans" pitchFamily="34" charset="0"/>
                <a:ea typeface="IBM Plex Sans" pitchFamily="34" charset="-122"/>
                <a:cs typeface="IBM Plex Sans" pitchFamily="34" charset="-120"/>
              </a:rPr>
              <a:t>Cible à trois ans</a:t>
            </a:r>
            <a:endParaRPr lang="en-US" sz="1500" dirty="0"/>
          </a:p>
        </p:txBody>
      </p:sp>
      <p:sp>
        <p:nvSpPr>
          <p:cNvPr id="12" name="Text 10"/>
          <p:cNvSpPr/>
          <p:nvPr/>
        </p:nvSpPr>
        <p:spPr>
          <a:xfrm>
            <a:off x="5029200" y="2711351"/>
            <a:ext cx="65405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D6E0"/>
                </a:solidFill>
                <a:latin typeface="IBM Plex Sans" pitchFamily="34" charset="0"/>
                <a:ea typeface="IBM Plex Sans" pitchFamily="34" charset="-122"/>
                <a:cs typeface="IBM Plex Sans" pitchFamily="34" charset="-120"/>
              </a:rPr>
              <a:t>Afficher un objectif de couverture : de 33 % à [__ %] des 1 745 urologues éligibles.</a:t>
            </a:r>
            <a:endParaRPr lang="en-US" sz="1200" dirty="0"/>
          </a:p>
        </p:txBody>
      </p:sp>
      <p:sp>
        <p:nvSpPr>
          <p:cNvPr id="13" name="Shape 11"/>
          <p:cNvSpPr/>
          <p:nvPr/>
        </p:nvSpPr>
        <p:spPr>
          <a:xfrm>
            <a:off x="812800" y="3089176"/>
            <a:ext cx="10566400" cy="0"/>
          </a:xfrm>
          <a:prstGeom prst="line">
            <a:avLst/>
          </a:prstGeom>
          <a:noFill/>
          <a:ln w="6350">
            <a:solidFill>
              <a:srgbClr val="3A526A"/>
            </a:solidFill>
            <a:prstDash val="solid"/>
          </a:ln>
        </p:spPr>
      </p:sp>
      <p:sp>
        <p:nvSpPr>
          <p:cNvPr id="14" name="Text 12"/>
          <p:cNvSpPr/>
          <p:nvPr/>
        </p:nvSpPr>
        <p:spPr>
          <a:xfrm>
            <a:off x="812800" y="3219351"/>
            <a:ext cx="55880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E8A766"/>
                </a:solidFill>
                <a:latin typeface="Source Serif 4" pitchFamily="18" charset="0"/>
                <a:ea typeface="Source Serif 4" pitchFamily="18" charset="-122"/>
                <a:cs typeface="Source Serif 4" pitchFamily="18" charset="-120"/>
              </a:rPr>
              <a:t>03</a:t>
            </a:r>
            <a:endParaRPr lang="en-US" sz="2000" dirty="0"/>
          </a:p>
        </p:txBody>
      </p:sp>
      <p:sp>
        <p:nvSpPr>
          <p:cNvPr id="15" name="Text 13"/>
          <p:cNvSpPr/>
          <p:nvPr/>
        </p:nvSpPr>
        <p:spPr>
          <a:xfrm>
            <a:off x="1524000" y="3282851"/>
            <a:ext cx="3401060"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F6F4EF"/>
                </a:solidFill>
                <a:latin typeface="IBM Plex Sans" pitchFamily="34" charset="0"/>
                <a:ea typeface="IBM Plex Sans" pitchFamily="34" charset="-122"/>
                <a:cs typeface="IBM Plex Sans" pitchFamily="34" charset="-120"/>
              </a:rPr>
              <a:t>Équipes hospitalières</a:t>
            </a:r>
            <a:endParaRPr lang="en-US" sz="1500" dirty="0"/>
          </a:p>
        </p:txBody>
      </p:sp>
      <p:sp>
        <p:nvSpPr>
          <p:cNvPr id="16" name="Text 14"/>
          <p:cNvSpPr/>
          <p:nvPr/>
        </p:nvSpPr>
        <p:spPr>
          <a:xfrm>
            <a:off x="5029200" y="3327301"/>
            <a:ext cx="6540500"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D6E0"/>
                </a:solidFill>
                <a:latin typeface="IBM Plex Sans" pitchFamily="34" charset="0"/>
                <a:ea typeface="IBM Plex Sans" pitchFamily="34" charset="-122"/>
                <a:cs typeface="IBM Plex Sans" pitchFamily="34" charset="-120"/>
              </a:rPr>
              <a:t>S’appuyer sur la certification V2025 et la CPPS ; développer les équipes pluridisciplinaires du bloc.</a:t>
            </a:r>
            <a:endParaRPr lang="en-US" sz="1200" dirty="0"/>
          </a:p>
        </p:txBody>
      </p:sp>
      <p:sp>
        <p:nvSpPr>
          <p:cNvPr id="17" name="Shape 15"/>
          <p:cNvSpPr/>
          <p:nvPr/>
        </p:nvSpPr>
        <p:spPr>
          <a:xfrm>
            <a:off x="812800" y="3884116"/>
            <a:ext cx="10566400" cy="0"/>
          </a:xfrm>
          <a:prstGeom prst="line">
            <a:avLst/>
          </a:prstGeom>
          <a:noFill/>
          <a:ln w="6350">
            <a:solidFill>
              <a:srgbClr val="3A526A"/>
            </a:solidFill>
            <a:prstDash val="solid"/>
          </a:ln>
        </p:spPr>
      </p:sp>
      <p:sp>
        <p:nvSpPr>
          <p:cNvPr id="18" name="Text 16"/>
          <p:cNvSpPr/>
          <p:nvPr/>
        </p:nvSpPr>
        <p:spPr>
          <a:xfrm>
            <a:off x="812800" y="4014291"/>
            <a:ext cx="55880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E8A766"/>
                </a:solidFill>
                <a:latin typeface="Source Serif 4" pitchFamily="18" charset="0"/>
                <a:ea typeface="Source Serif 4" pitchFamily="18" charset="-122"/>
                <a:cs typeface="Source Serif 4" pitchFamily="18" charset="-120"/>
              </a:rPr>
              <a:t>04</a:t>
            </a:r>
            <a:endParaRPr lang="en-US" sz="2000" dirty="0"/>
          </a:p>
        </p:txBody>
      </p:sp>
      <p:sp>
        <p:nvSpPr>
          <p:cNvPr id="19" name="Text 17"/>
          <p:cNvSpPr/>
          <p:nvPr/>
        </p:nvSpPr>
        <p:spPr>
          <a:xfrm>
            <a:off x="1524000" y="4077791"/>
            <a:ext cx="3401060"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F6F4EF"/>
                </a:solidFill>
                <a:latin typeface="IBM Plex Sans" pitchFamily="34" charset="0"/>
                <a:ea typeface="IBM Plex Sans" pitchFamily="34" charset="-122"/>
                <a:cs typeface="IBM Plex Sans" pitchFamily="34" charset="-120"/>
              </a:rPr>
              <a:t>Qualité de la base REX</a:t>
            </a:r>
            <a:endParaRPr lang="en-US" sz="1500" dirty="0"/>
          </a:p>
        </p:txBody>
      </p:sp>
      <p:sp>
        <p:nvSpPr>
          <p:cNvPr id="20" name="Text 18"/>
          <p:cNvSpPr/>
          <p:nvPr/>
        </p:nvSpPr>
        <p:spPr>
          <a:xfrm>
            <a:off x="5029200" y="4122241"/>
            <a:ext cx="65405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D6E0"/>
                </a:solidFill>
                <a:latin typeface="IBM Plex Sans" pitchFamily="34" charset="0"/>
                <a:ea typeface="IBM Plex Sans" pitchFamily="34" charset="-122"/>
                <a:cs typeface="IBM Plex Sans" pitchFamily="34" charset="-120"/>
              </a:rPr>
              <a:t>Coder la gravité (58 % non classés) et tracer les actions issues du REX.</a:t>
            </a:r>
            <a:endParaRPr lang="en-US" sz="1200" dirty="0"/>
          </a:p>
        </p:txBody>
      </p:sp>
      <p:sp>
        <p:nvSpPr>
          <p:cNvPr id="21" name="Shape 19"/>
          <p:cNvSpPr/>
          <p:nvPr/>
        </p:nvSpPr>
        <p:spPr>
          <a:xfrm>
            <a:off x="812800" y="4500066"/>
            <a:ext cx="10566400" cy="0"/>
          </a:xfrm>
          <a:prstGeom prst="line">
            <a:avLst/>
          </a:prstGeom>
          <a:noFill/>
          <a:ln w="6350">
            <a:solidFill>
              <a:srgbClr val="3A526A"/>
            </a:solidFill>
            <a:prstDash val="solid"/>
          </a:ln>
        </p:spPr>
      </p:sp>
      <p:sp>
        <p:nvSpPr>
          <p:cNvPr id="22" name="Shape 20"/>
          <p:cNvSpPr/>
          <p:nvPr/>
        </p:nvSpPr>
        <p:spPr>
          <a:xfrm>
            <a:off x="812800" y="5295007"/>
            <a:ext cx="10566400" cy="0"/>
          </a:xfrm>
          <a:prstGeom prst="line">
            <a:avLst/>
          </a:prstGeom>
          <a:noFill/>
          <a:ln w="6350">
            <a:solidFill>
              <a:srgbClr val="3A526A"/>
            </a:solidFill>
            <a:prstDash val="solid"/>
          </a:ln>
        </p:spPr>
      </p:sp>
      <p:sp>
        <p:nvSpPr>
          <p:cNvPr id="23" name="Text 21"/>
          <p:cNvSpPr/>
          <p:nvPr/>
        </p:nvSpPr>
        <p:spPr>
          <a:xfrm>
            <a:off x="812800" y="4630241"/>
            <a:ext cx="55880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E8A766"/>
                </a:solidFill>
                <a:latin typeface="Source Serif 4" pitchFamily="18" charset="0"/>
                <a:ea typeface="Source Serif 4" pitchFamily="18" charset="-122"/>
                <a:cs typeface="Source Serif 4" pitchFamily="18" charset="-120"/>
              </a:rPr>
              <a:t>05</a:t>
            </a:r>
            <a:endParaRPr lang="en-US" sz="2000" dirty="0"/>
          </a:p>
        </p:txBody>
      </p:sp>
      <p:sp>
        <p:nvSpPr>
          <p:cNvPr id="24" name="Text 22"/>
          <p:cNvSpPr/>
          <p:nvPr/>
        </p:nvSpPr>
        <p:spPr>
          <a:xfrm>
            <a:off x="1524000" y="4693741"/>
            <a:ext cx="3401060"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F6F4EF"/>
                </a:solidFill>
                <a:latin typeface="IBM Plex Sans" pitchFamily="34" charset="0"/>
                <a:ea typeface="IBM Plex Sans" pitchFamily="34" charset="-122"/>
                <a:cs typeface="IBM Plex Sans" pitchFamily="34" charset="-120"/>
              </a:rPr>
              <a:t>Attractivité</a:t>
            </a:r>
            <a:endParaRPr lang="en-US" sz="1500" dirty="0"/>
          </a:p>
        </p:txBody>
      </p:sp>
      <p:sp>
        <p:nvSpPr>
          <p:cNvPr id="25" name="Text 23"/>
          <p:cNvSpPr/>
          <p:nvPr/>
        </p:nvSpPr>
        <p:spPr>
          <a:xfrm>
            <a:off x="5029200" y="4738191"/>
            <a:ext cx="6540500"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D6E0"/>
                </a:solidFill>
                <a:latin typeface="IBM Plex Sans" pitchFamily="34" charset="0"/>
                <a:ea typeface="IBM Plex Sans" pitchFamily="34" charset="-122"/>
                <a:cs typeface="IBM Plex Sans" pitchFamily="34" charset="-120"/>
              </a:rPr>
              <a:t>Fidéliser les jeunes via l’AFUF, mieux attirer les urologues femmes, valoriser la santé du professionnel.</a:t>
            </a:r>
            <a:endParaRPr lang="en-US" sz="1200" dirty="0"/>
          </a:p>
        </p:txBody>
      </p:sp>
      <p:sp>
        <p:nvSpPr>
          <p:cNvPr id="26" name="Text 24"/>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9FB2C2"/>
                </a:solidFill>
                <a:latin typeface="IBM Plex Sans" pitchFamily="34" charset="0"/>
                <a:ea typeface="IBM Plex Sans" pitchFamily="34" charset="-122"/>
                <a:cs typeface="IBM Plex Sans" pitchFamily="34" charset="-120"/>
              </a:rPr>
              <a:t>Analyse proposée à partir des données du rapport HAS 2023-2025 · à valider par l’OA</a:t>
            </a:r>
            <a:endParaRPr lang="en-US" sz="1200" dirty="0"/>
          </a:p>
        </p:txBody>
      </p:sp>
      <p:sp>
        <p:nvSpPr>
          <p:cNvPr id="27" name="Text 25"/>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9FB2C2"/>
                </a:solidFill>
                <a:latin typeface="IBM Plex Sans" pitchFamily="34" charset="0"/>
                <a:ea typeface="IBM Plex Sans" pitchFamily="34" charset="-122"/>
                <a:cs typeface="IBM Plex Sans" pitchFamily="34" charset="-120"/>
              </a:rPr>
              <a:t>21 / 21</a:t>
            </a:r>
            <a:endParaRPr lang="en-US" sz="1200" dirty="0"/>
          </a:p>
        </p:txBody>
      </p:sp>
    </p:spTree>
  </p:cSld>
  <p:clrMapOvr>
    <a:masterClrMapping/>
  </p:clrMapOvr>
</p:sld>
</file>

<file path=ppt/theme/theme1.xml><?xml version="1.0" encoding="utf-8"?>
<a:theme xmlns:a="http://schemas.openxmlformats.org/drawingml/2006/main" name="Bilan OA-AFU 2023-2025">
  <a:themeElements>
    <a:clrScheme name="Bilan OA-AFU 2023-2025">
      <a:dk1>
        <a:srgbClr val="14283C"/>
      </a:dk1>
      <a:lt1>
        <a:srgbClr val="F6F4EF"/>
      </a:lt1>
      <a:dk2>
        <a:srgbClr val="4D5B69"/>
      </a:dk2>
      <a:lt2>
        <a:srgbClr val="DFE0DD"/>
      </a:lt2>
      <a:accent1>
        <a:srgbClr val="1C6E9C"/>
      </a:accent1>
      <a:accent2>
        <a:srgbClr val="9CC6DE"/>
      </a:accent2>
      <a:accent3>
        <a:srgbClr val="D07A2C"/>
      </a:accent3>
      <a:accent4>
        <a:srgbClr val="B5631C"/>
      </a:accent4>
      <a:accent5>
        <a:srgbClr val="E8A766"/>
      </a:accent5>
      <a:accent6>
        <a:srgbClr val="E8C9A8"/>
      </a:accent6>
      <a:hlink>
        <a:srgbClr val="0563C1"/>
      </a:hlink>
      <a:folHlink>
        <a:srgbClr val="954F72"/>
      </a:folHlink>
    </a:clrScheme>
    <a:fontScheme name="Bilan OA-AFU 2023-2025">
      <a:majorFont>
        <a:latin typeface="IBM Plex Sa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BM Plex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Bilan OA-AFU 2023-2025</dc:title>
  <dc:subject/>
  <dc:creator/>
  <cp:lastModifiedBy/>
  <cp:revision>1</cp:revision>
  <dcterms:created xsi:type="dcterms:W3CDTF">2026-10-10T13:46:48Z</dcterms:created>
  <dcterms:modified xsi:type="dcterms:W3CDTF">2026-10-10T13:46:48Z</dcterms:modified>
</cp:coreProperties>
</file>