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olors1.xml" ContentType="application/vnd.ms-office.chartcolorstyle+xml"/>
  <Override PartName="/ppt/charts/style1.xml" ContentType="application/vnd.ms-office.chartstyle+xml"/>
  <Override PartName="/ppt/charts/chart2.xml" ContentType="application/vnd.openxmlformats-officedocument.drawingml.char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88" r:id="rId4"/>
    <p:sldId id="259" r:id="rId5"/>
    <p:sldId id="258" r:id="rId6"/>
    <p:sldId id="281" r:id="rId7"/>
    <p:sldId id="278" r:id="rId8"/>
    <p:sldId id="286" r:id="rId9"/>
    <p:sldId id="287" r:id="rId10"/>
    <p:sldId id="289" r:id="rId11"/>
    <p:sldId id="428" r:id="rId12"/>
    <p:sldId id="291" r:id="rId13"/>
    <p:sldId id="327" r:id="rId14"/>
    <p:sldId id="269" r:id="rId15"/>
    <p:sldId id="320" r:id="rId16"/>
    <p:sldId id="418" r:id="rId17"/>
    <p:sldId id="282" r:id="rId18"/>
    <p:sldId id="427" r:id="rId19"/>
    <p:sldId id="275" r:id="rId20"/>
    <p:sldId id="305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932268883056295E-2"/>
          <c:y val="5.4437033621353097E-2"/>
          <c:w val="0.91503207932341801"/>
          <c:h val="0.802362060847602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Potentiel Transactionnel</c:v>
                </c:pt>
              </c:strCache>
            </c:strRef>
          </c:tx>
          <c:invertIfNegative val="0"/>
          <c:cat>
            <c:strRef>
              <c:f>Feuil1!$A$2:$A$6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2.7</c:v>
                </c:pt>
                <c:pt idx="1">
                  <c:v>2.4</c:v>
                </c:pt>
                <c:pt idx="2">
                  <c:v>2.6</c:v>
                </c:pt>
                <c:pt idx="3">
                  <c:v>2.4</c:v>
                </c:pt>
                <c:pt idx="4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65-3C48-81AF-929F8A2558F5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Potentiel Transformationnel</c:v>
                </c:pt>
              </c:strCache>
            </c:strRef>
          </c:tx>
          <c:invertIfNegative val="0"/>
          <c:cat>
            <c:strRef>
              <c:f>Feuil1!$A$2:$A$6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Feuil1!$C$2:$C$6</c:f>
              <c:numCache>
                <c:formatCode>General</c:formatCode>
                <c:ptCount val="5"/>
                <c:pt idx="0">
                  <c:v>2</c:v>
                </c:pt>
                <c:pt idx="1">
                  <c:v>2.9</c:v>
                </c:pt>
                <c:pt idx="2">
                  <c:v>3</c:v>
                </c:pt>
                <c:pt idx="3">
                  <c:v>3.3</c:v>
                </c:pt>
                <c:pt idx="4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65-3C48-81AF-929F8A2558F5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Passif</c:v>
                </c:pt>
              </c:strCache>
            </c:strRef>
          </c:tx>
          <c:invertIfNegative val="0"/>
          <c:cat>
            <c:strRef>
              <c:f>Feuil1!$A$2:$A$6</c:f>
              <c:strCache>
                <c:ptCount val="5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</c:strCache>
            </c:strRef>
          </c:cat>
          <c:val>
            <c:numRef>
              <c:f>Feuil1!$D$2:$D$6</c:f>
              <c:numCache>
                <c:formatCode>General</c:formatCode>
                <c:ptCount val="5"/>
                <c:pt idx="0">
                  <c:v>1.2</c:v>
                </c:pt>
                <c:pt idx="1">
                  <c:v>1.1000000000000001</c:v>
                </c:pt>
                <c:pt idx="2">
                  <c:v>1.6</c:v>
                </c:pt>
                <c:pt idx="3">
                  <c:v>0.6</c:v>
                </c:pt>
                <c:pt idx="4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65-3C48-81AF-929F8A2558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2150360"/>
        <c:axId val="1785810840"/>
      </c:barChart>
      <c:catAx>
        <c:axId val="1802150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fr-FR"/>
          </a:p>
        </c:txPr>
        <c:crossAx val="1785810840"/>
        <c:crosses val="autoZero"/>
        <c:auto val="1"/>
        <c:lblAlgn val="ctr"/>
        <c:lblOffset val="100"/>
        <c:noMultiLvlLbl val="0"/>
      </c:catAx>
      <c:valAx>
        <c:axId val="1785810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fr-FR"/>
          </a:p>
        </c:txPr>
        <c:crossAx val="1802150360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7.7238565091796427E-2"/>
          <c:y val="3.2786834536649989E-2"/>
          <c:w val="0.55861519996517472"/>
          <c:h val="0.25536620604277999"/>
        </c:manualLayout>
      </c:layout>
      <c:overlay val="0"/>
      <c:txPr>
        <a:bodyPr/>
        <a:lstStyle/>
        <a:p>
          <a:pPr>
            <a:defRPr sz="24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r-FR" sz="2400" dirty="0">
                <a:solidFill>
                  <a:schemeClr val="tx1"/>
                </a:solidFill>
              </a:rPr>
              <a:t>Temps</a:t>
            </a:r>
            <a:r>
              <a:rPr lang="fr-FR" sz="2400" baseline="0" dirty="0">
                <a:solidFill>
                  <a:schemeClr val="tx1"/>
                </a:solidFill>
              </a:rPr>
              <a:t> de parole relatif (%)</a:t>
            </a:r>
            <a:endParaRPr lang="fr-FR" sz="24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8.4241222564570728E-2"/>
          <c:y val="0.16198465851193358"/>
          <c:w val="0.69715974361900401"/>
          <c:h val="0.6051979873776756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DES-GO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Feuil1!$A$2:$A$4</c:f>
              <c:strCache>
                <c:ptCount val="3"/>
                <c:pt idx="0">
                  <c:v>scénario 1 (complic chir)</c:v>
                </c:pt>
                <c:pt idx="1">
                  <c:v>scénario 2 (complic mixte)</c:v>
                </c:pt>
                <c:pt idx="2">
                  <c:v>scénario 3 (complic anesth)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42</c:v>
                </c:pt>
                <c:pt idx="1">
                  <c:v>37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C6-0445-8131-4C15A6F9EC29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DES-AR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Feuil1!$A$2:$A$4</c:f>
              <c:strCache>
                <c:ptCount val="3"/>
                <c:pt idx="0">
                  <c:v>scénario 1 (complic chir)</c:v>
                </c:pt>
                <c:pt idx="1">
                  <c:v>scénario 2 (complic mixte)</c:v>
                </c:pt>
                <c:pt idx="2">
                  <c:v>scénario 3 (complic anesth)</c:v>
                </c:pt>
              </c:strCache>
            </c:strRef>
          </c:cat>
          <c:val>
            <c:numRef>
              <c:f>Feuil1!$C$2:$C$4</c:f>
              <c:numCache>
                <c:formatCode>General</c:formatCode>
                <c:ptCount val="3"/>
                <c:pt idx="0">
                  <c:v>34</c:v>
                </c:pt>
                <c:pt idx="1">
                  <c:v>39</c:v>
                </c:pt>
                <c:pt idx="2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C6-0445-8131-4C15A6F9EC29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Patient/famille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Feuil1!$A$2:$A$4</c:f>
              <c:strCache>
                <c:ptCount val="3"/>
                <c:pt idx="0">
                  <c:v>scénario 1 (complic chir)</c:v>
                </c:pt>
                <c:pt idx="1">
                  <c:v>scénario 2 (complic mixte)</c:v>
                </c:pt>
                <c:pt idx="2">
                  <c:v>scénario 3 (complic anesth)</c:v>
                </c:pt>
              </c:strCache>
            </c:strRef>
          </c:cat>
          <c:val>
            <c:numRef>
              <c:f>Feuil1!$D$2:$D$4</c:f>
              <c:numCache>
                <c:formatCode>General</c:formatCode>
                <c:ptCount val="3"/>
                <c:pt idx="0">
                  <c:v>19</c:v>
                </c:pt>
                <c:pt idx="1">
                  <c:v>5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C6-0445-8131-4C15A6F9EC29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Silence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Feuil1!$A$2:$A$4</c:f>
              <c:strCache>
                <c:ptCount val="3"/>
                <c:pt idx="0">
                  <c:v>scénario 1 (complic chir)</c:v>
                </c:pt>
                <c:pt idx="1">
                  <c:v>scénario 2 (complic mixte)</c:v>
                </c:pt>
                <c:pt idx="2">
                  <c:v>scénario 3 (complic anesth)</c:v>
                </c:pt>
              </c:strCache>
            </c:strRef>
          </c:cat>
          <c:val>
            <c:numRef>
              <c:f>Feuil1!$E$2:$E$4</c:f>
              <c:numCache>
                <c:formatCode>General</c:formatCode>
                <c:ptCount val="3"/>
                <c:pt idx="0">
                  <c:v>5</c:v>
                </c:pt>
                <c:pt idx="1">
                  <c:v>18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C6-0445-8131-4C15A6F9EC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0036720"/>
        <c:axId val="390038432"/>
      </c:barChart>
      <c:catAx>
        <c:axId val="39003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90038432"/>
        <c:crosses val="autoZero"/>
        <c:auto val="1"/>
        <c:lblAlgn val="ctr"/>
        <c:lblOffset val="100"/>
        <c:noMultiLvlLbl val="0"/>
      </c:catAx>
      <c:valAx>
        <c:axId val="39003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90036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118613298337708"/>
          <c:y val="0.1371761972983942"/>
          <c:w val="0.18666371866560158"/>
          <c:h val="0.613398913161882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CDEDF-D3F4-4144-82A5-3AE9E0166366}" type="datetimeFigureOut">
              <a:rPr lang="fr-FR" smtClean="0"/>
              <a:t>17/03/2026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8749F-2775-6342-8928-FCA37083D8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042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68749F-2775-6342-8928-FCA37083D88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177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F037A1-328A-068E-E06A-B442BF37D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04E2F65-AB93-CE27-AAF9-64F0C0A6B5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C9A93F-34FB-B44D-87A3-BDD952B6A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0FF2-19C9-7F48-B8C2-141236259DBE}" type="datetimeFigureOut">
              <a:rPr lang="fr-FR" smtClean="0"/>
              <a:t>17/03/2026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A57E1A-60B7-359D-9B33-C179F3DA6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4024CC-34E0-CC00-C91A-40C17F0AC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5193-7E8F-CC49-B4CD-DBBD9C031E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135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AC8712-C059-45E3-E0D7-A02381DE1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822DE95-1CC9-4FE4-AC73-51340AAEC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B9C73F-4DB4-F9C7-B4EC-4F3B0237B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0FF2-19C9-7F48-B8C2-141236259DBE}" type="datetimeFigureOut">
              <a:rPr lang="fr-FR" smtClean="0"/>
              <a:t>17/03/2026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A0711F-127F-BCF6-54A3-959CF145F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7C64416-3196-DB1E-89E0-430F42D13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5193-7E8F-CC49-B4CD-DBBD9C031E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7425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C6AF4B4-425D-5833-D5C2-CA1295B389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9EB93ED-F61A-FA73-F039-8C8996C713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611A0C-9AC2-ED03-B5D0-EF91028F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0FF2-19C9-7F48-B8C2-141236259DBE}" type="datetimeFigureOut">
              <a:rPr lang="fr-FR" smtClean="0"/>
              <a:t>17/03/2026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D31B07-47E7-E483-EF3E-713A5603E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E0A198-F5A2-07BB-1548-773F90C82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5193-7E8F-CC49-B4CD-DBBD9C031E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852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AC0F20-6DD0-E308-AD7A-B882B7FF4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AE10F8-7FBE-5B9C-8140-9D389CE75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17A892-F89F-F3D2-5675-109338EA9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0FF2-19C9-7F48-B8C2-141236259DBE}" type="datetimeFigureOut">
              <a:rPr lang="fr-FR" smtClean="0"/>
              <a:t>17/03/2026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8353E2-E16E-4964-B571-0B2368DC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474F3B-1BC0-00E7-5227-71253D001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5193-7E8F-CC49-B4CD-DBBD9C031E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996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45F890-6668-76B8-20D8-72F87163F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6B3F3F-989A-2028-6631-9338EFCE1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CB8EC2-F9DB-4BC0-B68A-31BCAB34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0FF2-19C9-7F48-B8C2-141236259DBE}" type="datetimeFigureOut">
              <a:rPr lang="fr-FR" smtClean="0"/>
              <a:t>17/03/2026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32DA2E-4F37-67D2-183C-076259C5A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7EBA1C-C707-59C9-98AF-819CC0009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5193-7E8F-CC49-B4CD-DBBD9C031E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77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73AAD1-A8EC-DE12-27A5-9BC76388C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0514EF-62DD-5832-EAC7-EB71D360E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E24FED0-DDD1-A7BC-3271-793E926AE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118A13F-6CA8-72B3-E30C-1CDB9E97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0FF2-19C9-7F48-B8C2-141236259DBE}" type="datetimeFigureOut">
              <a:rPr lang="fr-FR" smtClean="0"/>
              <a:t>17/03/2026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18890F-1218-8D6E-0F9A-8F952C1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514BD58-FEBF-49F8-A968-EC7E92D41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5193-7E8F-CC49-B4CD-DBBD9C031E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4439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2B6C3D-F6F4-6E73-D9DC-571FD0970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6D09DE-9020-3671-A56D-4EF15635C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4A1C056-B375-8B18-1296-718423B76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68EF713-3E55-2E9E-8404-919A503C37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30593E1-F546-B730-F5F0-DB4F2D11D3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C2F709F-708C-A978-24CF-A6C55783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0FF2-19C9-7F48-B8C2-141236259DBE}" type="datetimeFigureOut">
              <a:rPr lang="fr-FR" smtClean="0"/>
              <a:t>17/03/2026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DCB81CB-B1ED-EFDE-22CE-197FBBFBA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1B10208-DD6A-8816-BBCB-043488878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5193-7E8F-CC49-B4CD-DBBD9C031E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132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CE08D3-AE0D-366B-2B00-CD005796A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F9214C4-0AC6-715D-9EBF-BF25A2706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0FF2-19C9-7F48-B8C2-141236259DBE}" type="datetimeFigureOut">
              <a:rPr lang="fr-FR" smtClean="0"/>
              <a:t>17/03/2026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960E105-32DE-08E1-7549-1D9C5E9AD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F57045C-A7FE-25A4-3477-30F97B110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5193-7E8F-CC49-B4CD-DBBD9C031E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089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51BA55-1E4C-91E2-384F-7F3D85917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0FF2-19C9-7F48-B8C2-141236259DBE}" type="datetimeFigureOut">
              <a:rPr lang="fr-FR" smtClean="0"/>
              <a:t>17/03/2026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B2AD9A9-5542-C5F6-E287-1904BD758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03E306-D716-9B29-2899-693A5EF7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5193-7E8F-CC49-B4CD-DBBD9C031E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57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106866-5799-B2E3-47AA-EC2CF1476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6B6E48-EA0F-E123-6926-BA283B02E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2B8740F-A7B6-D5A2-A60B-E34A16F80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78EDAA3-5833-D309-A6B4-E61771667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0FF2-19C9-7F48-B8C2-141236259DBE}" type="datetimeFigureOut">
              <a:rPr lang="fr-FR" smtClean="0"/>
              <a:t>17/03/2026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11438BB-0D23-21B1-5303-857BC5019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BDBABF-E61E-76CA-C724-8C6C50C46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5193-7E8F-CC49-B4CD-DBBD9C031E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5877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933657-3470-983C-44BB-2F85A8B74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9ABA73E-E0E3-8E78-AE22-3B64940BD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E645BC5-6054-EC69-511E-2B9B12CB4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290025A-B135-2824-72D4-E03DB9123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0FF2-19C9-7F48-B8C2-141236259DBE}" type="datetimeFigureOut">
              <a:rPr lang="fr-FR" smtClean="0"/>
              <a:t>17/03/2026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2C66D34-FC80-F0D3-2CC3-7BB249864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D20847E-6F8C-256C-8DAD-E49E1166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55193-7E8F-CC49-B4CD-DBBD9C031E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6078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50185BC-039F-D6DC-C9FC-EF92242D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C4327E-ABAF-E32C-63E4-7C1D4190E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73D298-7AB2-CD58-4187-4EE354CE33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30FF2-19C9-7F48-B8C2-141236259DBE}" type="datetimeFigureOut">
              <a:rPr lang="fr-FR" smtClean="0"/>
              <a:t>17/03/2026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D59CEF-C6FE-FDE2-6C10-F516EB594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776332-3B22-4CE0-1685-BCCBFE5603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55193-7E8F-CC49-B4CD-DBBD9C031E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18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6172E2-EC32-1463-91DE-CABFFAE5B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3667"/>
            <a:ext cx="9144000" cy="1636295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+mn-lt"/>
              </a:rPr>
              <a:t>Compétences non techniques en Chirurgie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A1392C1-21B1-C7C5-9BE1-D156071E8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386" y="3855545"/>
            <a:ext cx="9743090" cy="2641107"/>
          </a:xfrm>
        </p:spPr>
        <p:txBody>
          <a:bodyPr>
            <a:noAutofit/>
          </a:bodyPr>
          <a:lstStyle/>
          <a:p>
            <a:r>
              <a:rPr lang="fr-FR" sz="2800" dirty="0"/>
              <a:t>Pr Dan BENHAMOU</a:t>
            </a:r>
          </a:p>
          <a:p>
            <a:r>
              <a:rPr lang="fr-FR" sz="2800" dirty="0"/>
              <a:t>Département d’Anesthésie Réanimation</a:t>
            </a:r>
          </a:p>
          <a:p>
            <a:r>
              <a:rPr lang="fr-FR" sz="2800" dirty="0"/>
              <a:t>Groupe Hospitalo-Universitaire Paris-Saclay</a:t>
            </a:r>
          </a:p>
          <a:p>
            <a:r>
              <a:rPr lang="fr-FR" sz="2800" dirty="0"/>
              <a:t>Centre de simulation de la Faculté de Médecine Paris-Saclay</a:t>
            </a:r>
          </a:p>
          <a:p>
            <a:r>
              <a:rPr lang="fr-FR" sz="2800" dirty="0"/>
              <a:t>Vice-Président de la </a:t>
            </a:r>
            <a:r>
              <a:rPr lang="fr-FR" sz="2800" dirty="0" err="1"/>
              <a:t>SoFraSimS</a:t>
            </a:r>
            <a:endParaRPr lang="fr-FR" sz="2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F65DCEC-6BEE-2582-8AD0-D4801A83E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31" y="240632"/>
            <a:ext cx="2614081" cy="163629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3C59963-60C4-AEA9-6B9F-A94FDD1FC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700" y="373150"/>
            <a:ext cx="42926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87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147639"/>
            <a:ext cx="8229600" cy="534499"/>
          </a:xfrm>
        </p:spPr>
        <p:txBody>
          <a:bodyPr>
            <a:normAutofit/>
          </a:bodyPr>
          <a:lstStyle/>
          <a:p>
            <a:r>
              <a:rPr lang="fr-FR" sz="2800" b="1" dirty="0"/>
              <a:t>Exemple de relation transformationnelle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20174" y="682137"/>
            <a:ext cx="8683251" cy="13311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dirty="0"/>
              <a:t>A l’entrée en salle d’opération, le chirurgien parle à chaque personne (considération individuelle), y compris l’élève infirmière et souligne l’intérêt du travail en commun (influence </a:t>
            </a:r>
            <a:r>
              <a:rPr lang="fr-FR" sz="2400" dirty="0" err="1"/>
              <a:t>idéalisante</a:t>
            </a:r>
            <a:r>
              <a:rPr lang="fr-FR" sz="2400" dirty="0"/>
              <a:t>)….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74134" y="1940995"/>
            <a:ext cx="98812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i="1" dirty="0"/>
              <a:t>IBODE: </a:t>
            </a:r>
            <a:r>
              <a:rPr lang="fr-FR" sz="2200" i="1" dirty="0"/>
              <a:t>avez-vous votre grande pince?</a:t>
            </a:r>
          </a:p>
          <a:p>
            <a:r>
              <a:rPr lang="fr-FR" sz="2200" b="1" i="1" dirty="0"/>
              <a:t>Chirurgien: </a:t>
            </a:r>
            <a:r>
              <a:rPr lang="fr-FR" sz="2200" i="1" dirty="0"/>
              <a:t>nous avons là une grande pince, merci, c’est effectivement un instrument très utile dans cette salle (rires); Etes vous prêts pour cette intervention? (rires)</a:t>
            </a:r>
          </a:p>
          <a:p>
            <a:r>
              <a:rPr lang="fr-FR" sz="2200" b="1" i="1" dirty="0"/>
              <a:t>IBODE 2: </a:t>
            </a:r>
            <a:r>
              <a:rPr lang="fr-FR" sz="2200" i="1" dirty="0"/>
              <a:t>je lui ai dit qu’elle allait avoir le cas le plus intéressant de la journée</a:t>
            </a:r>
          </a:p>
          <a:p>
            <a:r>
              <a:rPr lang="fr-FR" sz="2200" b="1" i="1" dirty="0"/>
              <a:t>Chirurgien: </a:t>
            </a:r>
            <a:r>
              <a:rPr lang="fr-FR" sz="2200" i="1" dirty="0"/>
              <a:t>Oh, bien sûr! Avez-vous déjà vu ce type de chirurgie?</a:t>
            </a:r>
          </a:p>
          <a:p>
            <a:r>
              <a:rPr lang="fr-FR" sz="2200" b="1" i="1" dirty="0"/>
              <a:t>Elève IBODE: </a:t>
            </a:r>
            <a:r>
              <a:rPr lang="fr-FR" sz="2200" i="1" dirty="0"/>
              <a:t>Non, je n’ai jamais vu une opération sur cet organe</a:t>
            </a:r>
          </a:p>
          <a:p>
            <a:r>
              <a:rPr lang="fr-FR" sz="2200" b="1" i="1" dirty="0"/>
              <a:t>Chirurgien: </a:t>
            </a:r>
            <a:r>
              <a:rPr lang="fr-FR" sz="2200" i="1" dirty="0"/>
              <a:t>Je suis content d’être avec vous pour votre 1</a:t>
            </a:r>
            <a:r>
              <a:rPr lang="fr-FR" sz="2200" i="1" baseline="30000" dirty="0"/>
              <a:t>ère</a:t>
            </a:r>
            <a:r>
              <a:rPr lang="fr-FR" sz="2200" i="1" dirty="0"/>
              <a:t> opération!. Rappelez-vous ce 1</a:t>
            </a:r>
            <a:r>
              <a:rPr lang="fr-FR" sz="2200" i="1" baseline="30000" dirty="0"/>
              <a:t>er</a:t>
            </a:r>
            <a:r>
              <a:rPr lang="fr-FR" sz="2200" i="1" dirty="0"/>
              <a:t> point: si vous vous préparez en prévision des problèmes, ils n’arriveront probablement pas. Si à l’inverse, vous ne faites attention, , vous vous brûlerez? D’accord?</a:t>
            </a:r>
          </a:p>
          <a:p>
            <a:r>
              <a:rPr lang="fr-FR" sz="2200" b="1" i="1" dirty="0"/>
              <a:t>Interne d’anesthésie: </a:t>
            </a:r>
            <a:r>
              <a:rPr lang="fr-FR" sz="2200" i="1" dirty="0"/>
              <a:t>Absolument – nous devons toujours nous préparer pour le pire et espérer avoir le meilleur, n’est-ce pas?</a:t>
            </a:r>
          </a:p>
        </p:txBody>
      </p:sp>
    </p:spTree>
    <p:extLst>
      <p:ext uri="{BB962C8B-B14F-4D97-AF65-F5344CB8AC3E}">
        <p14:creationId xmlns:p14="http://schemas.microsoft.com/office/powerpoint/2010/main" val="1052479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F72F7D2-F2AC-0EED-D142-28816B418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875" y="3055587"/>
            <a:ext cx="9812193" cy="63935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8B62C4E-324D-1B15-CA42-F14F4FD05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447" y="2001745"/>
            <a:ext cx="9616024" cy="91824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6E0B823-A9B4-5D77-A45E-C616722EA5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280" y="4120055"/>
            <a:ext cx="10954881" cy="40201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5EC12F2-A235-0D67-0D96-5715D29FBC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828" y="306990"/>
            <a:ext cx="2162226" cy="138517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3B40FB8-05A0-4399-5524-FAA74AB76A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4972" y="769782"/>
            <a:ext cx="51689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14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408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+mn-lt"/>
              </a:rPr>
              <a:t>Comment améliorer les compétences non techniques?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4628" y="1328057"/>
            <a:ext cx="10754710" cy="516481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dirty="0"/>
              <a:t>Faire comprendre les limites de performance de l’être humain isolé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dirty="0"/>
              <a:t>Actions pratiques quotidiennes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fr-FR" dirty="0" err="1"/>
              <a:t>Checklists</a:t>
            </a:r>
            <a:r>
              <a:rPr lang="fr-FR" dirty="0"/>
              <a:t> en salle d’opération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fr-FR" dirty="0"/>
              <a:t>Améliorer les transmissions et en faire une priorité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fr-FR" dirty="0"/>
              <a:t>Appliquer les principes à chaque étape de l’anesthésie/intervention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dirty="0"/>
              <a:t>Débriefing à chaud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dirty="0"/>
              <a:t>Les RMM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dirty="0"/>
              <a:t>La revue de vidéos peropératoires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dirty="0"/>
              <a:t>Simulation in situ ou au laboratoire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dirty="0"/>
              <a:t>Formation à ce concept dès les études de médecine et favoriser l’exercice interprofessionnel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fr-FR" dirty="0"/>
              <a:t>Evaluation à tous les stades de l’exercice professionnel (pendant la formation mais aussi ultérieurement)</a:t>
            </a:r>
          </a:p>
        </p:txBody>
      </p:sp>
    </p:spTree>
    <p:extLst>
      <p:ext uri="{BB962C8B-B14F-4D97-AF65-F5344CB8AC3E}">
        <p14:creationId xmlns:p14="http://schemas.microsoft.com/office/powerpoint/2010/main" val="382334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re 1">
            <a:extLst>
              <a:ext uri="{FF2B5EF4-FFF2-40B4-BE49-F238E27FC236}">
                <a16:creationId xmlns:a16="http://schemas.microsoft.com/office/drawing/2014/main" id="{6FF8322F-CD31-8047-8C72-F8691A0BA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sz="2800" b="1" dirty="0">
                <a:latin typeface="+mn-lt"/>
                <a:ea typeface="ＭＳ Ｐゴシック" panose="020B0600070205080204" pitchFamily="34" charset="-128"/>
              </a:rPr>
              <a:t>Team training can improve operating room performance</a:t>
            </a:r>
            <a:br>
              <a:rPr lang="en-US" altLang="fr-FR" sz="2800" b="1" dirty="0">
                <a:latin typeface="+mn-lt"/>
                <a:ea typeface="ＭＳ Ｐゴシック" panose="020B0600070205080204" pitchFamily="34" charset="-128"/>
              </a:rPr>
            </a:br>
            <a:r>
              <a:rPr lang="en-US" altLang="fr-FR" sz="2800" dirty="0" err="1">
                <a:latin typeface="+mn-lt"/>
                <a:ea typeface="ＭＳ Ｐゴシック" panose="020B0600070205080204" pitchFamily="34" charset="-128"/>
              </a:rPr>
              <a:t>Armour</a:t>
            </a:r>
            <a:r>
              <a:rPr lang="en-US" altLang="fr-FR" sz="2800" dirty="0">
                <a:latin typeface="+mn-lt"/>
                <a:ea typeface="ＭＳ Ｐゴシック" panose="020B0600070205080204" pitchFamily="34" charset="-128"/>
              </a:rPr>
              <a:t> Forse R et al, Surgery 2011;150:771-8</a:t>
            </a:r>
            <a:endParaRPr lang="fr-FR" altLang="fr-FR" sz="2800" dirty="0">
              <a:latin typeface="+mn-lt"/>
              <a:ea typeface="ＭＳ Ｐゴシック" panose="020B0600070205080204" pitchFamily="34" charset="-128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3734796-B846-2748-A4DF-1917560FC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005" y="1690688"/>
            <a:ext cx="8315779" cy="488603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301F250-58AC-8051-11A7-FDE01C72CB58}"/>
              </a:ext>
            </a:extLst>
          </p:cNvPr>
          <p:cNvSpPr txBox="1"/>
          <p:nvPr/>
        </p:nvSpPr>
        <p:spPr>
          <a:xfrm>
            <a:off x="3189516" y="2141710"/>
            <a:ext cx="14586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fr-FR" sz="2400" b="1" dirty="0">
                <a:latin typeface="+mn-lt"/>
                <a:ea typeface="ＭＳ Ｐゴシック" panose="020B0600070205080204" pitchFamily="34" charset="-128"/>
              </a:rPr>
              <a:t>Team training </a:t>
            </a:r>
            <a:endParaRPr lang="fr-FR" sz="2400" dirty="0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17C16A48-1F6D-899B-09F5-1F393D31D319}"/>
              </a:ext>
            </a:extLst>
          </p:cNvPr>
          <p:cNvCxnSpPr/>
          <p:nvPr/>
        </p:nvCxnSpPr>
        <p:spPr>
          <a:xfrm>
            <a:off x="4057091" y="2924248"/>
            <a:ext cx="0" cy="1009503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767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re 1">
            <a:extLst>
              <a:ext uri="{FF2B5EF4-FFF2-40B4-BE49-F238E27FC236}">
                <a16:creationId xmlns:a16="http://schemas.microsoft.com/office/drawing/2014/main" id="{D304C6BF-B7F4-A74D-B955-317369953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sz="2800" b="1" dirty="0">
                <a:latin typeface="+mn-lt"/>
                <a:ea typeface="ＭＳ Ｐゴシック" panose="020B0600070205080204" pitchFamily="34" charset="-128"/>
              </a:rPr>
              <a:t>Association between implementation of a medical team training (MTT) program and surgical morbidity</a:t>
            </a:r>
            <a:br>
              <a:rPr lang="en-US" altLang="fr-FR" sz="2800" dirty="0">
                <a:latin typeface="+mn-lt"/>
                <a:ea typeface="ＭＳ Ｐゴシック" panose="020B0600070205080204" pitchFamily="34" charset="-128"/>
              </a:rPr>
            </a:br>
            <a:r>
              <a:rPr lang="en-US" altLang="fr-FR" sz="2800" dirty="0">
                <a:latin typeface="+mn-lt"/>
                <a:ea typeface="ＭＳ Ｐゴシック" panose="020B0600070205080204" pitchFamily="34" charset="-128"/>
              </a:rPr>
              <a:t>Young-Xu Y et al, </a:t>
            </a:r>
            <a:r>
              <a:rPr lang="de-DE" altLang="fr-FR" sz="2800" dirty="0" err="1">
                <a:latin typeface="+mn-lt"/>
                <a:ea typeface="ＭＳ Ｐゴシック" panose="020B0600070205080204" pitchFamily="34" charset="-128"/>
              </a:rPr>
              <a:t>Arch</a:t>
            </a:r>
            <a:r>
              <a:rPr lang="de-DE" altLang="fr-FR" sz="2800" dirty="0"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de-DE" altLang="fr-FR" sz="2800" dirty="0" err="1">
                <a:latin typeface="+mn-lt"/>
                <a:ea typeface="ＭＳ Ｐゴシック" panose="020B0600070205080204" pitchFamily="34" charset="-128"/>
              </a:rPr>
              <a:t>Surg</a:t>
            </a:r>
            <a:r>
              <a:rPr lang="de-DE" altLang="fr-FR" sz="2800" dirty="0">
                <a:latin typeface="+mn-lt"/>
                <a:ea typeface="ＭＳ Ｐゴシック" panose="020B0600070205080204" pitchFamily="34" charset="-128"/>
              </a:rPr>
              <a:t> 2011;146:1368-1373</a:t>
            </a:r>
            <a:endParaRPr lang="fr-FR" altLang="fr-FR" sz="2800" dirty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31746" name="Espace réservé du contenu 7">
            <a:extLst>
              <a:ext uri="{FF2B5EF4-FFF2-40B4-BE49-F238E27FC236}">
                <a16:creationId xmlns:a16="http://schemas.microsoft.com/office/drawing/2014/main" id="{DF1B8221-AC97-F843-879A-F2880654D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0506" y="1928813"/>
            <a:ext cx="5018284" cy="4525962"/>
          </a:xfrm>
        </p:spPr>
        <p:txBody>
          <a:bodyPr/>
          <a:lstStyle/>
          <a:p>
            <a:r>
              <a:rPr lang="fr-FR" altLang="fr-FR" sz="2400" dirty="0">
                <a:ea typeface="ＭＳ Ｐゴシック" panose="020B0600070205080204" pitchFamily="34" charset="-128"/>
              </a:rPr>
              <a:t>Programme MTT avec pour but d’améliorer la communication en salle d’opération</a:t>
            </a:r>
          </a:p>
          <a:p>
            <a:r>
              <a:rPr lang="fr-FR" altLang="fr-FR" sz="2400" dirty="0">
                <a:ea typeface="ＭＳ Ｐゴシック" panose="020B0600070205080204" pitchFamily="34" charset="-128"/>
              </a:rPr>
              <a:t>1 journée de formation in situ basée sur le modèle CRM (checklists, briefings et débriefings, favoriser le travail en équipe et </a:t>
            </a:r>
            <a:r>
              <a:rPr lang="fr-FR" altLang="fr-FR" sz="2400" dirty="0" err="1">
                <a:ea typeface="ＭＳ Ｐゴシック" panose="020B0600070205080204" pitchFamily="34" charset="-128"/>
              </a:rPr>
              <a:t>speak</a:t>
            </a:r>
            <a:r>
              <a:rPr lang="fr-FR" altLang="fr-FR" sz="2400" dirty="0">
                <a:ea typeface="ＭＳ Ｐゴシック" panose="020B0600070205080204" pitchFamily="34" charset="-128"/>
              </a:rPr>
              <a:t>-up)</a:t>
            </a:r>
          </a:p>
          <a:p>
            <a:r>
              <a:rPr lang="fr-FR" altLang="fr-FR" sz="2400" dirty="0">
                <a:ea typeface="ＭＳ Ｐゴシック" panose="020B0600070205080204" pitchFamily="34" charset="-128"/>
              </a:rPr>
              <a:t>Données comparées avec des données historiques</a:t>
            </a:r>
          </a:p>
        </p:txBody>
      </p:sp>
      <p:graphicFrame>
        <p:nvGraphicFramePr>
          <p:cNvPr id="31747" name="Espace réservé du contenu 1">
            <a:extLst>
              <a:ext uri="{FF2B5EF4-FFF2-40B4-BE49-F238E27FC236}">
                <a16:creationId xmlns:a16="http://schemas.microsoft.com/office/drawing/2014/main" id="{57D8397D-EFCE-2D40-8C17-47688F98D8AF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24575" y="2068513"/>
          <a:ext cx="4140200" cy="462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311650" imgH="4819650" progId="Excel.Chart.8">
                  <p:embed/>
                </p:oleObj>
              </mc:Choice>
              <mc:Fallback>
                <p:oleObj r:id="rId2" imgW="4311650" imgH="4819650" progId="Excel.Chart.8">
                  <p:embed/>
                  <p:pic>
                    <p:nvPicPr>
                      <p:cNvPr id="31747" name="Espace réservé du contenu 1">
                        <a:extLst>
                          <a:ext uri="{FF2B5EF4-FFF2-40B4-BE49-F238E27FC236}">
                            <a16:creationId xmlns:a16="http://schemas.microsoft.com/office/drawing/2014/main" id="{57D8397D-EFCE-2D40-8C17-47688F98D8AF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4575" y="2068513"/>
                        <a:ext cx="4140200" cy="462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ZoneTexte 2">
            <a:extLst>
              <a:ext uri="{FF2B5EF4-FFF2-40B4-BE49-F238E27FC236}">
                <a16:creationId xmlns:a16="http://schemas.microsoft.com/office/drawing/2014/main" id="{6FD81A23-42BF-0E4B-97C7-8D6781FA6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5801" y="3606800"/>
            <a:ext cx="638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/>
              <a:t>NS</a:t>
            </a:r>
          </a:p>
        </p:txBody>
      </p:sp>
      <p:sp>
        <p:nvSpPr>
          <p:cNvPr id="31749" name="ZoneTexte 6">
            <a:extLst>
              <a:ext uri="{FF2B5EF4-FFF2-40B4-BE49-F238E27FC236}">
                <a16:creationId xmlns:a16="http://schemas.microsoft.com/office/drawing/2014/main" id="{7A4E3B29-1214-F34C-B8ED-2C1CE7878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3797300"/>
            <a:ext cx="3889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/>
              <a:t>*</a:t>
            </a:r>
          </a:p>
        </p:txBody>
      </p:sp>
      <p:sp>
        <p:nvSpPr>
          <p:cNvPr id="31750" name="ZoneTexte 3">
            <a:extLst>
              <a:ext uri="{FF2B5EF4-FFF2-40B4-BE49-F238E27FC236}">
                <a16:creationId xmlns:a16="http://schemas.microsoft.com/office/drawing/2014/main" id="{C1EB1B1B-E0F4-8845-B59D-E8418229B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0988" y="1549401"/>
            <a:ext cx="33829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/>
              <a:t>Morbidité postopératoire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/>
              <a:t>(taux/1000 opérations)</a:t>
            </a:r>
          </a:p>
        </p:txBody>
      </p:sp>
    </p:spTree>
    <p:extLst>
      <p:ext uri="{BB962C8B-B14F-4D97-AF65-F5344CB8AC3E}">
        <p14:creationId xmlns:p14="http://schemas.microsoft.com/office/powerpoint/2010/main" val="2233619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re 1">
            <a:extLst>
              <a:ext uri="{FF2B5EF4-FFF2-40B4-BE49-F238E27FC236}">
                <a16:creationId xmlns:a16="http://schemas.microsoft.com/office/drawing/2014/main" id="{94BFD630-3EEE-CD44-B29B-FC0126A7E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sz="2800" b="1" dirty="0">
                <a:latin typeface="+mn-lt"/>
                <a:ea typeface="ＭＳ Ｐゴシック" panose="020B0600070205080204" pitchFamily="34" charset="-128"/>
              </a:rPr>
              <a:t>Getting a head start: high-fidelity, simulation-based OR team training of interprofessional </a:t>
            </a:r>
            <a:r>
              <a:rPr lang="en-US" altLang="fr-FR" sz="2800" b="1" i="1" dirty="0">
                <a:latin typeface="+mn-lt"/>
                <a:ea typeface="ＭＳ Ｐゴシック" panose="020B0600070205080204" pitchFamily="34" charset="-128"/>
              </a:rPr>
              <a:t>students</a:t>
            </a:r>
            <a:br>
              <a:rPr lang="en-US" altLang="fr-FR" sz="2800" dirty="0">
                <a:latin typeface="+mn-lt"/>
                <a:ea typeface="ＭＳ Ｐゴシック" panose="020B0600070205080204" pitchFamily="34" charset="-128"/>
              </a:rPr>
            </a:br>
            <a:r>
              <a:rPr lang="en-US" altLang="fr-FR" sz="2800" dirty="0">
                <a:latin typeface="+mn-lt"/>
                <a:ea typeface="ＭＳ Ｐゴシック" panose="020B0600070205080204" pitchFamily="34" charset="-128"/>
              </a:rPr>
              <a:t>Paige JT et al, </a:t>
            </a:r>
            <a:r>
              <a:rPr lang="de-DE" altLang="fr-FR" sz="2800" dirty="0">
                <a:latin typeface="+mn-lt"/>
                <a:ea typeface="ＭＳ Ｐゴシック" panose="020B0600070205080204" pitchFamily="34" charset="-128"/>
              </a:rPr>
              <a:t>J Am </a:t>
            </a:r>
            <a:r>
              <a:rPr lang="de-DE" altLang="fr-FR" sz="2800" dirty="0" err="1">
                <a:latin typeface="+mn-lt"/>
                <a:ea typeface="ＭＳ Ｐゴシック" panose="020B0600070205080204" pitchFamily="34" charset="-128"/>
              </a:rPr>
              <a:t>Coll</a:t>
            </a:r>
            <a:r>
              <a:rPr lang="de-DE" altLang="fr-FR" sz="2800" dirty="0">
                <a:latin typeface="+mn-lt"/>
                <a:ea typeface="ＭＳ Ｐゴシック" panose="020B0600070205080204" pitchFamily="34" charset="-128"/>
              </a:rPr>
              <a:t> </a:t>
            </a:r>
            <a:r>
              <a:rPr lang="de-DE" altLang="fr-FR" sz="2800" dirty="0" err="1">
                <a:latin typeface="+mn-lt"/>
                <a:ea typeface="ＭＳ Ｐゴシック" panose="020B0600070205080204" pitchFamily="34" charset="-128"/>
              </a:rPr>
              <a:t>Surg</a:t>
            </a:r>
            <a:r>
              <a:rPr lang="de-DE" altLang="fr-FR" sz="2800" dirty="0">
                <a:latin typeface="+mn-lt"/>
                <a:ea typeface="ＭＳ Ｐゴシック" panose="020B0600070205080204" pitchFamily="34" charset="-128"/>
              </a:rPr>
              <a:t> 2014;218:140-149</a:t>
            </a:r>
            <a:endParaRPr lang="fr-FR" altLang="fr-FR" sz="2800" dirty="0">
              <a:latin typeface="+mn-lt"/>
              <a:ea typeface="ＭＳ Ｐゴシック" panose="020B0600070205080204" pitchFamily="34" charset="-128"/>
            </a:endParaRPr>
          </a:p>
        </p:txBody>
      </p:sp>
      <p:graphicFrame>
        <p:nvGraphicFramePr>
          <p:cNvPr id="22530" name="Espace réservé du contenu 9">
            <a:extLst>
              <a:ext uri="{FF2B5EF4-FFF2-40B4-BE49-F238E27FC236}">
                <a16:creationId xmlns:a16="http://schemas.microsoft.com/office/drawing/2014/main" id="{411AE4EE-0946-8144-9E5A-E1A281DA733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20081" y="2662237"/>
          <a:ext cx="8351837" cy="419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699500" imgH="4375150" progId="Excel.Chart.8">
                  <p:embed/>
                </p:oleObj>
              </mc:Choice>
              <mc:Fallback>
                <p:oleObj r:id="rId2" imgW="8699500" imgH="4375150" progId="Excel.Chart.8">
                  <p:embed/>
                  <p:pic>
                    <p:nvPicPr>
                      <p:cNvPr id="22530" name="Espace réservé du contenu 9">
                        <a:extLst>
                          <a:ext uri="{FF2B5EF4-FFF2-40B4-BE49-F238E27FC236}">
                            <a16:creationId xmlns:a16="http://schemas.microsoft.com/office/drawing/2014/main" id="{411AE4EE-0946-8144-9E5A-E1A281DA733A}"/>
                          </a:ext>
                        </a:extLst>
                      </p:cNvPr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081" y="2662237"/>
                        <a:ext cx="8351837" cy="419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ZoneTexte 6">
            <a:extLst>
              <a:ext uri="{FF2B5EF4-FFF2-40B4-BE49-F238E27FC236}">
                <a16:creationId xmlns:a16="http://schemas.microsoft.com/office/drawing/2014/main" id="{56C0217A-497E-FE49-99C6-FB89EE04A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9714" y="3107741"/>
            <a:ext cx="547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*</a:t>
            </a:r>
          </a:p>
        </p:txBody>
      </p:sp>
      <p:sp>
        <p:nvSpPr>
          <p:cNvPr id="22532" name="ZoneTexte 10">
            <a:extLst>
              <a:ext uri="{FF2B5EF4-FFF2-40B4-BE49-F238E27FC236}">
                <a16:creationId xmlns:a16="http://schemas.microsoft.com/office/drawing/2014/main" id="{C6356EEA-2BB0-F149-BA3D-88B28E46A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6692" y="1984083"/>
            <a:ext cx="66786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400" dirty="0"/>
              <a:t>Operating Room Teamwork Assessment Scale (ORTAS subscale team behavior)</a:t>
            </a:r>
            <a:endParaRPr lang="fr-FR" altLang="fr-FR" sz="2400" dirty="0"/>
          </a:p>
        </p:txBody>
      </p:sp>
    </p:spTree>
    <p:extLst>
      <p:ext uri="{BB962C8B-B14F-4D97-AF65-F5344CB8AC3E}">
        <p14:creationId xmlns:p14="http://schemas.microsoft.com/office/powerpoint/2010/main" val="1239798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17-06-13 à 19.52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3" y="3073400"/>
            <a:ext cx="5213217" cy="2125133"/>
          </a:xfrm>
          <a:prstGeom prst="rect">
            <a:avLst/>
          </a:prstGeom>
        </p:spPr>
      </p:pic>
      <p:pic>
        <p:nvPicPr>
          <p:cNvPr id="5" name="Image 4" descr="Capture d’écran 2017-06-13 à 19.52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3" y="956568"/>
            <a:ext cx="5130205" cy="2116832"/>
          </a:xfrm>
          <a:prstGeom prst="rect">
            <a:avLst/>
          </a:prstGeom>
        </p:spPr>
      </p:pic>
      <p:pic>
        <p:nvPicPr>
          <p:cNvPr id="2" name="Image 4">
            <a:extLst>
              <a:ext uri="{FF2B5EF4-FFF2-40B4-BE49-F238E27FC236}">
                <a16:creationId xmlns:a16="http://schemas.microsoft.com/office/drawing/2014/main" id="{FB554F95-7A7E-8C1A-770F-C700A9AD4E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11" y="2640901"/>
            <a:ext cx="6386034" cy="255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2498BC6-A80B-7E79-15D5-475E27079C45}"/>
              </a:ext>
            </a:extLst>
          </p:cNvPr>
          <p:cNvSpPr txBox="1"/>
          <p:nvPr/>
        </p:nvSpPr>
        <p:spPr>
          <a:xfrm>
            <a:off x="5645907" y="808825"/>
            <a:ext cx="54492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/>
              <a:t>M</a:t>
            </a:r>
            <a:r>
              <a:rPr lang="fr-FR" sz="3200" b="1" dirty="0">
                <a:latin typeface="+mn-lt"/>
              </a:rPr>
              <a:t>ieux communiquer avec les patients et leurs familles </a:t>
            </a:r>
            <a:endParaRPr lang="fr-FR" sz="32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D658580-27C7-CAD4-0575-909A7CF16752}"/>
              </a:ext>
            </a:extLst>
          </p:cNvPr>
          <p:cNvSpPr txBox="1"/>
          <p:nvPr/>
        </p:nvSpPr>
        <p:spPr>
          <a:xfrm>
            <a:off x="1330167" y="5631032"/>
            <a:ext cx="9531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/>
              <a:t>Intelligence émotionnelle</a:t>
            </a:r>
            <a:r>
              <a:rPr lang="fr-FR" sz="2400" i="1" dirty="0"/>
              <a:t>: capacité d'une personne à comprendre ses propres émotions et celles des individus avec lesquels elle interagit</a:t>
            </a:r>
          </a:p>
        </p:txBody>
      </p:sp>
    </p:spTree>
    <p:extLst>
      <p:ext uri="{BB962C8B-B14F-4D97-AF65-F5344CB8AC3E}">
        <p14:creationId xmlns:p14="http://schemas.microsoft.com/office/powerpoint/2010/main" val="3199814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0" y="433714"/>
            <a:ext cx="8229600" cy="624131"/>
          </a:xfrm>
        </p:spPr>
        <p:txBody>
          <a:bodyPr>
            <a:noAutofit/>
          </a:bodyPr>
          <a:lstStyle/>
          <a:p>
            <a:r>
              <a:rPr lang="fr-FR" sz="3600" b="1" dirty="0">
                <a:latin typeface="+mn-lt"/>
              </a:rPr>
              <a:t>Relation soignant-soigné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2956" y="1208661"/>
            <a:ext cx="10875480" cy="529362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r-FR" dirty="0"/>
              <a:t>Être un expert clinique ne signifie pas pour autant que l'on soit un expert en communication</a:t>
            </a:r>
          </a:p>
          <a:p>
            <a:pPr>
              <a:spcBef>
                <a:spcPts val="0"/>
              </a:spcBef>
            </a:pPr>
            <a:r>
              <a:rPr lang="fr-FR" dirty="0"/>
              <a:t>Les bonnes compétences en communication sont rarement innées, et l'expérience ne conduit pas nécessairement à une amélioration.</a:t>
            </a:r>
          </a:p>
          <a:p>
            <a:pPr>
              <a:spcBef>
                <a:spcPts val="0"/>
              </a:spcBef>
            </a:pPr>
            <a:r>
              <a:rPr lang="fr-FR" dirty="0"/>
              <a:t>Pour le patient : satisfaction accrue, description meilleure (et plus complète, plus précise) des symptômes, observance du traitement, effet placebo accru, pronostic amélioré</a:t>
            </a:r>
          </a:p>
          <a:p>
            <a:pPr>
              <a:spcBef>
                <a:spcPts val="0"/>
              </a:spcBef>
            </a:pPr>
            <a:r>
              <a:rPr lang="fr-FR" dirty="0"/>
              <a:t>Pour le praticien : consultations plus courtes, risque médico-légal réduit, une plus grande empathie augmente également la satisfaction du praticien</a:t>
            </a:r>
          </a:p>
          <a:p>
            <a:pPr>
              <a:spcBef>
                <a:spcPts val="0"/>
              </a:spcBef>
            </a:pPr>
            <a:r>
              <a:rPr lang="fr-FR" dirty="0"/>
              <a:t>Formation à la communication (simulation, jeux de rôle)</a:t>
            </a:r>
          </a:p>
          <a:p>
            <a:pPr>
              <a:spcBef>
                <a:spcPts val="0"/>
              </a:spcBef>
            </a:pPr>
            <a:r>
              <a:rPr lang="fr-FR" dirty="0"/>
              <a:t>Principes clés de la communication empathique (« NURSE »)</a:t>
            </a:r>
          </a:p>
        </p:txBody>
      </p:sp>
    </p:spTree>
    <p:extLst>
      <p:ext uri="{BB962C8B-B14F-4D97-AF65-F5344CB8AC3E}">
        <p14:creationId xmlns:p14="http://schemas.microsoft.com/office/powerpoint/2010/main" val="2748920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1AB85-E038-84B2-5B02-F0F7DFEE0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87A77D-11BE-80DD-FE82-95947D87D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b="1" noProof="1">
                <a:latin typeface="+mn-lt"/>
              </a:rPr>
              <a:t>Communication of bad news in relation with surgery or anesthesia: An interdisciplinary simulation training program </a:t>
            </a:r>
            <a:br>
              <a:rPr lang="fr-FR" sz="2800" noProof="1">
                <a:latin typeface="+mn-lt"/>
              </a:rPr>
            </a:br>
            <a:r>
              <a:rPr lang="fr-FR" sz="2800" noProof="1">
                <a:latin typeface="+mn-lt"/>
              </a:rPr>
              <a:t>Szmulewicz C et al. J Gynecol Obstet Hum Reprod 2021;50: 102062 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C3514AA4-B9C7-292D-81B7-2F2CA627D37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2338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17117" y="613203"/>
            <a:ext cx="5941250" cy="595384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+mn-lt"/>
              </a:rPr>
              <a:t>Compétence d’un chirurgien?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1599732" y="1879352"/>
            <a:ext cx="3459469" cy="639762"/>
          </a:xfrm>
        </p:spPr>
        <p:txBody>
          <a:bodyPr/>
          <a:lstStyle/>
          <a:p>
            <a:r>
              <a:rPr lang="fr-FR" sz="2800" dirty="0"/>
              <a:t>Traditionnellement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839788" y="3725107"/>
            <a:ext cx="2690811" cy="2414224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r-FR" dirty="0"/>
              <a:t>Dextérité</a:t>
            </a:r>
          </a:p>
          <a:p>
            <a:r>
              <a:rPr lang="fr-FR" dirty="0"/>
              <a:t>Connaissances</a:t>
            </a:r>
          </a:p>
          <a:p>
            <a:r>
              <a:rPr lang="fr-FR" dirty="0"/>
              <a:t>Compétence clinique</a:t>
            </a:r>
          </a:p>
          <a:p>
            <a:r>
              <a:rPr lang="fr-FR" dirty="0"/>
              <a:t>Expérience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3"/>
          </p:nvPr>
        </p:nvSpPr>
        <p:spPr>
          <a:xfrm>
            <a:off x="4309299" y="2436461"/>
            <a:ext cx="2264759" cy="595383"/>
          </a:xfrm>
        </p:spPr>
        <p:txBody>
          <a:bodyPr/>
          <a:lstStyle/>
          <a:p>
            <a:r>
              <a:rPr lang="fr-FR" sz="2800" dirty="0"/>
              <a:t>Aujourd’hui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4"/>
          </p:nvPr>
        </p:nvSpPr>
        <p:spPr>
          <a:xfrm>
            <a:off x="5002433" y="4181190"/>
            <a:ext cx="2923386" cy="147851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dirty="0"/>
              <a:t>Idem +…</a:t>
            </a:r>
          </a:p>
          <a:p>
            <a:r>
              <a:rPr lang="fr-FR" i="1" dirty="0"/>
              <a:t>Compétences non techniques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3329467" y="1333997"/>
            <a:ext cx="1055739" cy="688478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2537968" y="2682836"/>
            <a:ext cx="1" cy="878548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5497216" y="3122110"/>
            <a:ext cx="1" cy="878548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cxnSpLocks/>
          </p:cNvCxnSpPr>
          <p:nvPr/>
        </p:nvCxnSpPr>
        <p:spPr>
          <a:xfrm>
            <a:off x="5111982" y="1333998"/>
            <a:ext cx="385234" cy="1185116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contenu 9"/>
          <p:cNvSpPr txBox="1">
            <a:spLocks/>
          </p:cNvSpPr>
          <p:nvPr/>
        </p:nvSpPr>
        <p:spPr>
          <a:xfrm>
            <a:off x="6773763" y="1128246"/>
            <a:ext cx="4065635" cy="325036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/>
              <a:t>Compétences cognitives</a:t>
            </a:r>
          </a:p>
          <a:p>
            <a:pPr lvl="1"/>
            <a:r>
              <a:rPr lang="fr-FR" sz="2400" dirty="0"/>
              <a:t>Compréhension de la situation</a:t>
            </a:r>
          </a:p>
          <a:p>
            <a:pPr lvl="1"/>
            <a:r>
              <a:rPr lang="fr-FR" sz="2400" dirty="0"/>
              <a:t>Prise de décision</a:t>
            </a:r>
          </a:p>
          <a:p>
            <a:r>
              <a:rPr lang="fr-FR" sz="2800" dirty="0"/>
              <a:t>Compétences sociales</a:t>
            </a:r>
          </a:p>
          <a:p>
            <a:pPr lvl="1"/>
            <a:r>
              <a:rPr lang="fr-FR" sz="2400" dirty="0"/>
              <a:t>Travail en équipe</a:t>
            </a:r>
          </a:p>
          <a:p>
            <a:pPr lvl="1"/>
            <a:r>
              <a:rPr lang="fr-FR" sz="2400" dirty="0"/>
              <a:t>Leadership</a:t>
            </a:r>
          </a:p>
        </p:txBody>
      </p:sp>
      <p:sp>
        <p:nvSpPr>
          <p:cNvPr id="2" name="Espace réservé du contenu 9">
            <a:extLst>
              <a:ext uri="{FF2B5EF4-FFF2-40B4-BE49-F238E27FC236}">
                <a16:creationId xmlns:a16="http://schemas.microsoft.com/office/drawing/2014/main" id="{607FD3D0-F754-EC25-43C7-457C17E67715}"/>
              </a:ext>
            </a:extLst>
          </p:cNvPr>
          <p:cNvSpPr txBox="1">
            <a:spLocks/>
          </p:cNvSpPr>
          <p:nvPr/>
        </p:nvSpPr>
        <p:spPr>
          <a:xfrm>
            <a:off x="7916012" y="4253116"/>
            <a:ext cx="2923386" cy="1478510"/>
          </a:xfrm>
          <a:prstGeom prst="rect">
            <a:avLst/>
          </a:prstGeom>
          <a:ln w="41275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Idem +…</a:t>
            </a:r>
          </a:p>
          <a:p>
            <a:r>
              <a:rPr lang="fr-FR" dirty="0"/>
              <a:t>Relation avec le patient</a:t>
            </a:r>
          </a:p>
        </p:txBody>
      </p:sp>
      <p:sp>
        <p:nvSpPr>
          <p:cNvPr id="3" name="Espace réservé du contenu 9">
            <a:extLst>
              <a:ext uri="{FF2B5EF4-FFF2-40B4-BE49-F238E27FC236}">
                <a16:creationId xmlns:a16="http://schemas.microsoft.com/office/drawing/2014/main" id="{A655129E-262A-3D43-6136-6EF4C30F93FD}"/>
              </a:ext>
            </a:extLst>
          </p:cNvPr>
          <p:cNvSpPr txBox="1">
            <a:spLocks/>
          </p:cNvSpPr>
          <p:nvPr/>
        </p:nvSpPr>
        <p:spPr>
          <a:xfrm rot="5400000">
            <a:off x="8901750" y="3553832"/>
            <a:ext cx="4316148" cy="611826"/>
          </a:xfrm>
          <a:prstGeom prst="rect">
            <a:avLst/>
          </a:prstGeom>
          <a:ln w="41275"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/>
              <a:t>Intelligence émotionnelle</a:t>
            </a:r>
          </a:p>
        </p:txBody>
      </p:sp>
    </p:spTree>
    <p:extLst>
      <p:ext uri="{BB962C8B-B14F-4D97-AF65-F5344CB8AC3E}">
        <p14:creationId xmlns:p14="http://schemas.microsoft.com/office/powerpoint/2010/main" val="3592055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177B91-F713-C0BC-2AE8-91E7235D9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54407" cy="780503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>
                <a:latin typeface="+mn-lt"/>
              </a:rPr>
              <a:t>Si je vous demande quels sont les facteurs pronostiques de la survenue d’une complication postopératoire, que me répondriez-vous?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E95920-B08A-AFFF-071B-BCCEC8CD8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672" y="1425412"/>
            <a:ext cx="11198585" cy="506746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3500" dirty="0"/>
              <a:t>Si vous êtes anesthésiste, vous me proposerez probablement: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r-FR" sz="3500" dirty="0"/>
              <a:t>Le score ASA, l’âge, les scores prédisant le risque cardiovasculaire (RCRI ou score de Lee..), le risque respiratoire (ARISCAT..), le risque thrombo-embolique, l’estomac plein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r-FR" sz="3500" dirty="0"/>
              <a:t>Le degré de fragilité, l’état neurocognitif, le tabagisme, les addictions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r-FR" sz="3500" dirty="0"/>
              <a:t>Les traitements en cours (anticoagulants..)…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r-FR" sz="3500" dirty="0"/>
              <a:t>Le monitorage peropératoire (hémodynamique, respiratoire, cérébral..) etc…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3500" dirty="0"/>
              <a:t>Si vous êtes chirurgien, vous me proposerez probablement: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r-FR" sz="3500" dirty="0"/>
              <a:t>Le type de chirurgie, la complexité du geste (reprise..), la technique (robot, laparoscopie..)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r-FR" sz="3500" dirty="0"/>
              <a:t>L’emploi d’un parcours RAC, le degré d’urgence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r-FR" sz="3500" dirty="0"/>
              <a:t>Les scores de comorbidité (</a:t>
            </a:r>
            <a:r>
              <a:rPr lang="fr-FR" sz="3500" dirty="0" err="1"/>
              <a:t>Charlson</a:t>
            </a:r>
            <a:r>
              <a:rPr lang="fr-FR" sz="3500" dirty="0"/>
              <a:t>, ACS-NSQIP...)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r-FR" sz="3500" dirty="0"/>
              <a:t>Les traitements en cours (anticoagulants..)…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r-FR" sz="3500" dirty="0"/>
              <a:t>Le risque infectieux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fr-FR" sz="3500" dirty="0"/>
              <a:t>Le degré d’expertise du chirurgien, etc…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5380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Image 3" descr="Team.jpg">
            <a:extLst>
              <a:ext uri="{FF2B5EF4-FFF2-40B4-BE49-F238E27FC236}">
                <a16:creationId xmlns:a16="http://schemas.microsoft.com/office/drawing/2014/main" id="{77995946-B4FF-5945-A432-50EEECFBA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894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070926 simulation-19">
            <a:extLst>
              <a:ext uri="{FF2B5EF4-FFF2-40B4-BE49-F238E27FC236}">
                <a16:creationId xmlns:a16="http://schemas.microsoft.com/office/drawing/2014/main" id="{60F721F3-4F5F-FC4B-AC02-26EFF25F6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1905000"/>
            <a:ext cx="2124075" cy="167163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Rectangle 6">
            <a:extLst>
              <a:ext uri="{FF2B5EF4-FFF2-40B4-BE49-F238E27FC236}">
                <a16:creationId xmlns:a16="http://schemas.microsoft.com/office/drawing/2014/main" id="{8428EF8E-F897-7A43-A55B-24DE672F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420688"/>
            <a:ext cx="8675688" cy="79851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altLang="fr-FR" sz="32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Communication et travail </a:t>
            </a:r>
            <a:r>
              <a:rPr lang="en-GB" altLang="fr-FR" sz="3200" b="1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en</a:t>
            </a:r>
            <a:r>
              <a:rPr lang="en-GB" altLang="fr-FR" sz="3200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GB" altLang="fr-FR" sz="3200" b="1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équipe</a:t>
            </a:r>
            <a:endParaRPr lang="en-GB" altLang="fr-FR" sz="3200" b="1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4340" name="Image 9" descr="Image 1.png">
            <a:extLst>
              <a:ext uri="{FF2B5EF4-FFF2-40B4-BE49-F238E27FC236}">
                <a16:creationId xmlns:a16="http://schemas.microsoft.com/office/drawing/2014/main" id="{2C357337-D563-4545-A5C6-C6B892CB8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4495800"/>
            <a:ext cx="3160713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41" name="Graphique 7">
            <a:extLst>
              <a:ext uri="{FF2B5EF4-FFF2-40B4-BE49-F238E27FC236}">
                <a16:creationId xmlns:a16="http://schemas.microsoft.com/office/drawing/2014/main" id="{FA065115-0828-EF49-B70D-BE055C8D8DC9}"/>
              </a:ext>
            </a:extLst>
          </p:cNvPr>
          <p:cNvGraphicFramePr>
            <a:graphicFrameLocks/>
          </p:cNvGraphicFramePr>
          <p:nvPr/>
        </p:nvGraphicFramePr>
        <p:xfrm>
          <a:off x="1828800" y="1905000"/>
          <a:ext cx="4953000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5162550" imgH="3384550" progId="Excel.Chart.8">
                  <p:embed/>
                </p:oleObj>
              </mc:Choice>
              <mc:Fallback>
                <p:oleObj r:id="rId4" imgW="5162550" imgH="3384550" progId="Excel.Chart.8">
                  <p:embed/>
                  <p:pic>
                    <p:nvPicPr>
                      <p:cNvPr id="14341" name="Graphique 7">
                        <a:extLst>
                          <a:ext uri="{FF2B5EF4-FFF2-40B4-BE49-F238E27FC236}">
                            <a16:creationId xmlns:a16="http://schemas.microsoft.com/office/drawing/2014/main" id="{FA065115-0828-EF49-B70D-BE055C8D8DC9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905000"/>
                        <a:ext cx="4953000" cy="325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ZoneTexte 8">
            <a:extLst>
              <a:ext uri="{FF2B5EF4-FFF2-40B4-BE49-F238E27FC236}">
                <a16:creationId xmlns:a16="http://schemas.microsoft.com/office/drawing/2014/main" id="{3DEA18D8-A38F-4F45-8487-4155BCB46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600201"/>
            <a:ext cx="4224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latin typeface="Arial" panose="020B0604020202020204" pitchFamily="34" charset="0"/>
              </a:rPr>
              <a:t> Taux de complications (AOR</a:t>
            </a:r>
            <a:r>
              <a:rPr lang="fr-FR" altLang="fr-FR" sz="18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4343" name="ZoneTexte 9">
            <a:extLst>
              <a:ext uri="{FF2B5EF4-FFF2-40B4-BE49-F238E27FC236}">
                <a16:creationId xmlns:a16="http://schemas.microsoft.com/office/drawing/2014/main" id="{00BBEBCA-8383-9E44-A5AF-ED5EFD4D1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89" y="5454651"/>
            <a:ext cx="3584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anose="020B0604020202020204" pitchFamily="34" charset="0"/>
              </a:rPr>
              <a:t>Qualité de communication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anose="020B0604020202020204" pitchFamily="34" charset="0"/>
              </a:rPr>
              <a:t>(0: très mauvaise; 1: excellente)</a:t>
            </a:r>
          </a:p>
        </p:txBody>
      </p:sp>
      <p:sp>
        <p:nvSpPr>
          <p:cNvPr id="14344" name="ZoneTexte 2">
            <a:extLst>
              <a:ext uri="{FF2B5EF4-FFF2-40B4-BE49-F238E27FC236}">
                <a16:creationId xmlns:a16="http://schemas.microsoft.com/office/drawing/2014/main" id="{E4AF3AF1-F1C7-2248-A50D-7281E37CC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350" y="6461125"/>
            <a:ext cx="3278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/>
              <a:t>D’après </a:t>
            </a:r>
            <a:r>
              <a:rPr lang="fr-FR" altLang="fr-FR" sz="1800" dirty="0" err="1"/>
              <a:t>Mazocco</a:t>
            </a:r>
            <a:r>
              <a:rPr lang="fr-FR" altLang="fr-FR" sz="1800" dirty="0"/>
              <a:t> K et al, 2009</a:t>
            </a:r>
          </a:p>
        </p:txBody>
      </p:sp>
    </p:spTree>
    <p:extLst>
      <p:ext uri="{BB962C8B-B14F-4D97-AF65-F5344CB8AC3E}">
        <p14:creationId xmlns:p14="http://schemas.microsoft.com/office/powerpoint/2010/main" val="3677182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1A1F85-8DD7-06F5-7634-B995EDA92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9156"/>
            <a:ext cx="10515600" cy="346641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b="1" dirty="0">
                <a:latin typeface="+mn-lt"/>
              </a:rPr>
              <a:t>« Equipe versus équipage »</a:t>
            </a:r>
            <a:br>
              <a:rPr lang="fr-FR" sz="3600" b="1" dirty="0">
                <a:latin typeface="+mn-lt"/>
              </a:rPr>
            </a:br>
            <a:br>
              <a:rPr lang="fr-FR" sz="3600" dirty="0">
                <a:latin typeface="+mn-lt"/>
              </a:rPr>
            </a:br>
            <a:r>
              <a:rPr lang="fr-FR" sz="3600" dirty="0">
                <a:latin typeface="+mn-lt"/>
              </a:rPr>
              <a:t>R </a:t>
            </a:r>
            <a:r>
              <a:rPr lang="fr-FR" sz="3600" dirty="0" err="1">
                <a:latin typeface="+mn-lt"/>
              </a:rPr>
              <a:t>Villet</a:t>
            </a:r>
            <a:r>
              <a:rPr lang="fr-FR" sz="3600" dirty="0">
                <a:latin typeface="+mn-lt"/>
              </a:rPr>
              <a:t>. J </a:t>
            </a:r>
            <a:r>
              <a:rPr lang="fr-FR" sz="3600" dirty="0" err="1">
                <a:latin typeface="+mn-lt"/>
              </a:rPr>
              <a:t>Visceral</a:t>
            </a:r>
            <a:r>
              <a:rPr lang="fr-FR" sz="3600" dirty="0">
                <a:latin typeface="+mn-lt"/>
              </a:rPr>
              <a:t> </a:t>
            </a:r>
            <a:r>
              <a:rPr lang="fr-FR" sz="3600" dirty="0" err="1">
                <a:latin typeface="+mn-lt"/>
              </a:rPr>
              <a:t>Surgery</a:t>
            </a:r>
            <a:r>
              <a:rPr lang="fr-FR" sz="3600" dirty="0">
                <a:latin typeface="+mn-lt"/>
              </a:rPr>
              <a:t> 2016</a:t>
            </a:r>
            <a:br>
              <a:rPr lang="fr-FR" sz="3600" dirty="0">
                <a:latin typeface="+mn-lt"/>
              </a:rPr>
            </a:br>
            <a:br>
              <a:rPr lang="fr-FR" sz="3600" dirty="0">
                <a:latin typeface="+mn-lt"/>
              </a:rPr>
            </a:br>
            <a:br>
              <a:rPr lang="fr-FR" sz="3600" dirty="0">
                <a:latin typeface="+mn-lt"/>
              </a:rPr>
            </a:br>
            <a:r>
              <a:rPr lang="fr-FR" sz="3600" dirty="0">
                <a:latin typeface="+mn-lt"/>
              </a:rPr>
              <a:t>« </a:t>
            </a:r>
            <a:r>
              <a:rPr lang="fr-FR" sz="3600" b="1" dirty="0">
                <a:latin typeface="+mn-lt"/>
              </a:rPr>
              <a:t>Acteur équivalent »</a:t>
            </a:r>
            <a:br>
              <a:rPr lang="fr-FR" sz="3600" dirty="0">
                <a:latin typeface="+mn-lt"/>
              </a:rPr>
            </a:br>
            <a:br>
              <a:rPr lang="fr-FR" sz="3600" dirty="0">
                <a:latin typeface="+mn-lt"/>
              </a:rPr>
            </a:br>
            <a:r>
              <a:rPr lang="fr-FR" sz="3600" dirty="0">
                <a:latin typeface="+mn-lt"/>
              </a:rPr>
              <a:t>R. </a:t>
            </a:r>
            <a:r>
              <a:rPr lang="fr-FR" sz="3600" dirty="0" err="1">
                <a:latin typeface="+mn-lt"/>
              </a:rPr>
              <a:t>Amaberti</a:t>
            </a:r>
            <a:r>
              <a:rPr lang="fr-FR" sz="3600" dirty="0">
                <a:latin typeface="+mn-lt"/>
              </a:rPr>
              <a:t> Ann Int Med 2001</a:t>
            </a:r>
          </a:p>
        </p:txBody>
      </p:sp>
    </p:spTree>
    <p:extLst>
      <p:ext uri="{BB962C8B-B14F-4D97-AF65-F5344CB8AC3E}">
        <p14:creationId xmlns:p14="http://schemas.microsoft.com/office/powerpoint/2010/main" val="4232603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F3D920-FEE8-1D95-2C8B-30F45CF4D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93" y="365125"/>
            <a:ext cx="11517849" cy="1631841"/>
          </a:xfrm>
        </p:spPr>
        <p:txBody>
          <a:bodyPr>
            <a:normAutofit fontScale="90000"/>
          </a:bodyPr>
          <a:lstStyle/>
          <a:p>
            <a:r>
              <a:rPr lang="fr-FR" sz="3100" b="1" dirty="0">
                <a:latin typeface="+mn-lt"/>
              </a:rPr>
              <a:t>Association </a:t>
            </a:r>
            <a:r>
              <a:rPr lang="fr-FR" sz="3100" b="1" dirty="0" err="1">
                <a:latin typeface="+mn-lt"/>
              </a:rPr>
              <a:t>Between</a:t>
            </a:r>
            <a:r>
              <a:rPr lang="fr-FR" sz="3100" b="1" dirty="0">
                <a:latin typeface="+mn-lt"/>
              </a:rPr>
              <a:t> </a:t>
            </a:r>
            <a:r>
              <a:rPr lang="fr-FR" sz="3100" b="1" dirty="0" err="1">
                <a:latin typeface="+mn-lt"/>
              </a:rPr>
              <a:t>Familiarity</a:t>
            </a:r>
            <a:r>
              <a:rPr lang="fr-FR" sz="3100" b="1" dirty="0">
                <a:latin typeface="+mn-lt"/>
              </a:rPr>
              <a:t> of the Surgeon-</a:t>
            </a:r>
            <a:r>
              <a:rPr lang="fr-FR" sz="3100" b="1" dirty="0" err="1">
                <a:latin typeface="+mn-lt"/>
              </a:rPr>
              <a:t>Anesthesiologist</a:t>
            </a:r>
            <a:r>
              <a:rPr lang="fr-FR" sz="3100" b="1" dirty="0">
                <a:latin typeface="+mn-lt"/>
              </a:rPr>
              <a:t> </a:t>
            </a:r>
            <a:r>
              <a:rPr lang="fr-FR" sz="3100" b="1" dirty="0" err="1">
                <a:latin typeface="+mn-lt"/>
              </a:rPr>
              <a:t>Dyad</a:t>
            </a:r>
            <a:r>
              <a:rPr lang="fr-FR" sz="3100" b="1" dirty="0">
                <a:latin typeface="+mn-lt"/>
              </a:rPr>
              <a:t> and </a:t>
            </a:r>
            <a:r>
              <a:rPr lang="fr-FR" sz="3100" b="1" dirty="0" err="1">
                <a:latin typeface="+mn-lt"/>
              </a:rPr>
              <a:t>Postoperative</a:t>
            </a:r>
            <a:r>
              <a:rPr lang="fr-FR" sz="3100" b="1" dirty="0">
                <a:latin typeface="+mn-lt"/>
              </a:rPr>
              <a:t> Patient </a:t>
            </a:r>
            <a:r>
              <a:rPr lang="fr-FR" sz="3100" b="1" dirty="0" err="1">
                <a:latin typeface="+mn-lt"/>
              </a:rPr>
              <a:t>Outcomes</a:t>
            </a:r>
            <a:r>
              <a:rPr lang="fr-FR" sz="3100" b="1" dirty="0">
                <a:latin typeface="+mn-lt"/>
              </a:rPr>
              <a:t> for </a:t>
            </a:r>
            <a:r>
              <a:rPr lang="fr-FR" sz="3100" b="1" dirty="0" err="1">
                <a:latin typeface="+mn-lt"/>
              </a:rPr>
              <a:t>Complex</a:t>
            </a:r>
            <a:r>
              <a:rPr lang="fr-FR" sz="3100" b="1" dirty="0">
                <a:latin typeface="+mn-lt"/>
              </a:rPr>
              <a:t> Gastrointestinal Cancer </a:t>
            </a:r>
            <a:r>
              <a:rPr lang="fr-FR" sz="3100" b="1" dirty="0" err="1">
                <a:latin typeface="+mn-lt"/>
              </a:rPr>
              <a:t>Surgery</a:t>
            </a:r>
            <a:br>
              <a:rPr lang="fr-FR" sz="3100" dirty="0">
                <a:latin typeface="+mn-lt"/>
              </a:rPr>
            </a:br>
            <a:r>
              <a:rPr lang="fr-FR" sz="3100" dirty="0" err="1">
                <a:latin typeface="+mn-lt"/>
              </a:rPr>
              <a:t>Hallett</a:t>
            </a:r>
            <a:r>
              <a:rPr lang="fr-FR" sz="3100" dirty="0">
                <a:latin typeface="+mn-lt"/>
              </a:rPr>
              <a:t> J et al. JAMA </a:t>
            </a:r>
            <a:r>
              <a:rPr lang="fr-FR" sz="3100" dirty="0" err="1">
                <a:latin typeface="+mn-lt"/>
              </a:rPr>
              <a:t>Surg</a:t>
            </a:r>
            <a:r>
              <a:rPr lang="fr-FR" sz="3100" dirty="0">
                <a:latin typeface="+mn-lt"/>
              </a:rPr>
              <a:t> 2023 ;158(5):465-473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6B9A4B-9C59-F31A-0269-7D6DCFFD6A18}"/>
              </a:ext>
            </a:extLst>
          </p:cNvPr>
          <p:cNvSpPr txBox="1"/>
          <p:nvPr/>
        </p:nvSpPr>
        <p:spPr>
          <a:xfrm>
            <a:off x="1131683" y="6310265"/>
            <a:ext cx="7922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7893 patients, 737 anesthésistes and 163 chirurgiens, 70 % en hôpital universitaire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8A54559-0FBC-9BED-3502-222E2496A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811" y="1996966"/>
            <a:ext cx="5472432" cy="373073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CF4EDE4-43FF-50BA-49B5-3DBF06F1A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42" y="2101411"/>
            <a:ext cx="5514357" cy="362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19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037804" y="172125"/>
            <a:ext cx="7745810" cy="710142"/>
          </a:xfrm>
        </p:spPr>
        <p:txBody>
          <a:bodyPr>
            <a:normAutofit fontScale="90000"/>
          </a:bodyPr>
          <a:lstStyle/>
          <a:p>
            <a:r>
              <a:rPr lang="fr-FR" sz="3100" b="1" dirty="0" err="1">
                <a:latin typeface="+mn-lt"/>
              </a:rPr>
              <a:t>Teamwork</a:t>
            </a:r>
            <a:r>
              <a:rPr lang="fr-FR" sz="3100" b="1" dirty="0">
                <a:latin typeface="+mn-lt"/>
              </a:rPr>
              <a:t> </a:t>
            </a:r>
            <a:r>
              <a:rPr lang="fr-FR" sz="3100" b="1" dirty="0" err="1">
                <a:latin typeface="+mn-lt"/>
              </a:rPr>
              <a:t>assessment</a:t>
            </a:r>
            <a:r>
              <a:rPr lang="fr-FR" sz="3100" b="1" dirty="0">
                <a:latin typeface="+mn-lt"/>
              </a:rPr>
              <a:t> and types of </a:t>
            </a:r>
            <a:r>
              <a:rPr lang="fr-FR" sz="3100" b="1" dirty="0" err="1">
                <a:latin typeface="+mn-lt"/>
              </a:rPr>
              <a:t>validity</a:t>
            </a:r>
            <a:br>
              <a:rPr lang="fr-FR" dirty="0">
                <a:latin typeface="+mn-lt"/>
              </a:rPr>
            </a:br>
            <a:r>
              <a:rPr lang="fr-FR" sz="2800" dirty="0" err="1">
                <a:latin typeface="+mn-lt"/>
              </a:rPr>
              <a:t>Wittaker</a:t>
            </a:r>
            <a:r>
              <a:rPr lang="fr-FR" sz="2800" dirty="0">
                <a:latin typeface="+mn-lt"/>
              </a:rPr>
              <a:t> G et al, </a:t>
            </a:r>
            <a:r>
              <a:rPr lang="fr-FR" sz="2800" dirty="0" err="1">
                <a:latin typeface="+mn-lt"/>
              </a:rPr>
              <a:t>Surg</a:t>
            </a:r>
            <a:r>
              <a:rPr lang="fr-FR" sz="2800" dirty="0">
                <a:latin typeface="+mn-lt"/>
              </a:rPr>
              <a:t> </a:t>
            </a:r>
            <a:r>
              <a:rPr lang="fr-FR" sz="2800" dirty="0" err="1">
                <a:latin typeface="+mn-lt"/>
              </a:rPr>
              <a:t>Res</a:t>
            </a:r>
            <a:r>
              <a:rPr lang="fr-FR" sz="2800" dirty="0">
                <a:latin typeface="+mn-lt"/>
              </a:rPr>
              <a:t> </a:t>
            </a:r>
            <a:r>
              <a:rPr lang="fr-FR" sz="2800" dirty="0" err="1">
                <a:latin typeface="+mn-lt"/>
              </a:rPr>
              <a:t>Pract</a:t>
            </a:r>
            <a:r>
              <a:rPr lang="fr-FR" sz="2800" dirty="0">
                <a:latin typeface="+mn-lt"/>
              </a:rPr>
              <a:t> 2015</a:t>
            </a:r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1317651"/>
              </p:ext>
            </p:extLst>
          </p:nvPr>
        </p:nvGraphicFramePr>
        <p:xfrm>
          <a:off x="283780" y="1075268"/>
          <a:ext cx="11487808" cy="553735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596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1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0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9646">
                <a:tc>
                  <a:txBody>
                    <a:bodyPr/>
                    <a:lstStyle/>
                    <a:p>
                      <a:r>
                        <a:rPr lang="fr-FR" sz="2400" dirty="0"/>
                        <a:t>Nom de l’échelle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Domaines évalués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Evaluation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2647">
                <a:tc>
                  <a:txBody>
                    <a:bodyPr/>
                    <a:lstStyle/>
                    <a:p>
                      <a:r>
                        <a:rPr lang="fr-FR" sz="2400" dirty="0"/>
                        <a:t>NOTECHS (I et II)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i="0" u="none" strike="noStrike" kern="1200" baseline="0" noProof="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Leadership</a:t>
                      </a:r>
                      <a:r>
                        <a:rPr lang="fr-FR" sz="20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b="1" i="0" u="none" strike="noStrike" kern="1200" baseline="0" noProof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travail en équipe </a:t>
                      </a:r>
                      <a:r>
                        <a:rPr lang="fr-FR" sz="20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 coopération, solutionner les problèmes, </a:t>
                      </a:r>
                      <a:r>
                        <a:rPr kumimoji="0" lang="fr-FR" sz="2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+mn-cs"/>
                        </a:rPr>
                        <a:t>p</a:t>
                      </a:r>
                      <a:r>
                        <a:rPr kumimoji="0" lang="fr-FR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rise de décision</a:t>
                      </a:r>
                      <a:r>
                        <a:rPr lang="fr-FR" sz="20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fr-FR" sz="2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+mn-cs"/>
                        </a:rPr>
                        <a:t>c</a:t>
                      </a:r>
                      <a:r>
                        <a:rPr kumimoji="0" lang="fr-FR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onscience de la situation</a:t>
                      </a:r>
                      <a:endParaRPr lang="fr-FR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Echelle numérique (0-4-points par item)</a:t>
                      </a:r>
                      <a:endParaRPr lang="fr-F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2647">
                <a:tc>
                  <a:txBody>
                    <a:bodyPr/>
                    <a:lstStyle/>
                    <a:p>
                      <a:r>
                        <a:rPr lang="fr-FR" sz="2400" dirty="0"/>
                        <a:t>OTAS</a:t>
                      </a:r>
                    </a:p>
                    <a:p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(Observational Teamwork Assessment for Surgery)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Communication, coopération, coordination, </a:t>
                      </a:r>
                      <a:r>
                        <a:rPr lang="fr-FR" sz="2000" b="1" i="0" u="none" strike="noStrike" kern="1200" baseline="0" noProof="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leadership</a:t>
                      </a:r>
                      <a:r>
                        <a:rPr lang="fr-FR" sz="20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partagé, and encadrement </a:t>
                      </a:r>
                      <a:r>
                        <a:rPr lang="fr-FR" sz="2000" b="1" i="0" u="none" strike="noStrike" kern="1200" baseline="0" noProof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équipe</a:t>
                      </a:r>
                      <a:r>
                        <a:rPr lang="fr-FR" sz="20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fr-FR" sz="2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+mn-cs"/>
                        </a:rPr>
                        <a:t>c</a:t>
                      </a:r>
                      <a:r>
                        <a:rPr kumimoji="0" lang="fr-FR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onscience de la situation</a:t>
                      </a:r>
                      <a:endParaRPr lang="fr-FR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Likert scale (0-7 par item) </a:t>
                      </a:r>
                      <a:r>
                        <a:rPr lang="sv-SE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 </a:t>
                      </a:r>
                      <a:r>
                        <a:rPr lang="sv-SE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checklist</a:t>
                      </a:r>
                      <a:endParaRPr lang="fr-F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9573">
                <a:tc>
                  <a:txBody>
                    <a:bodyPr/>
                    <a:lstStyle/>
                    <a:p>
                      <a:r>
                        <a:rPr lang="fr-FR" sz="2400" dirty="0"/>
                        <a:t>NOTSS </a:t>
                      </a:r>
                      <a:r>
                        <a:rPr lang="fr-FR" sz="1600" dirty="0"/>
                        <a:t>(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Nontechnical Skills for Surgeons)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2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+mn-cs"/>
                        </a:rPr>
                        <a:t>c</a:t>
                      </a:r>
                      <a:r>
                        <a:rPr kumimoji="0" lang="fr-FR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onscience de la situation</a:t>
                      </a:r>
                      <a:r>
                        <a:rPr lang="fr-FR" sz="20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fr-FR" sz="2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+mn-cs"/>
                        </a:rPr>
                        <a:t>p</a:t>
                      </a:r>
                      <a:r>
                        <a:rPr kumimoji="0" lang="fr-FR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rise de décision</a:t>
                      </a:r>
                      <a:r>
                        <a:rPr lang="fr-FR" sz="20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communication, </a:t>
                      </a:r>
                      <a:r>
                        <a:rPr lang="fr-FR" sz="2000" b="1" i="0" u="none" strike="noStrike" kern="1200" baseline="0" noProof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travail en équipe</a:t>
                      </a:r>
                      <a:r>
                        <a:rPr lang="fr-FR" sz="20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b="1" i="0" u="none" strike="noStrike" kern="1200" baseline="0" noProof="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leadership</a:t>
                      </a:r>
                      <a:endParaRPr lang="fr-FR" sz="2000" b="1" noProof="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Echelle numérique (0-4-points par item)</a:t>
                      </a:r>
                      <a:endParaRPr lang="fr-F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0191">
                <a:tc>
                  <a:txBody>
                    <a:bodyPr/>
                    <a:lstStyle/>
                    <a:p>
                      <a:r>
                        <a:rPr lang="fr-FR" sz="2400" dirty="0"/>
                        <a:t>SPLINTS </a:t>
                      </a:r>
                      <a:r>
                        <a:rPr lang="fr-FR" sz="1600" dirty="0"/>
                        <a:t>(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Scrub Practitioners’ List of Nontechnical Skills)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Communication, </a:t>
                      </a:r>
                      <a:r>
                        <a:rPr lang="fr-FR" sz="2000" b="1" i="0" u="none" strike="noStrike" kern="1200" baseline="0" noProof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travail en équipe</a:t>
                      </a:r>
                      <a:r>
                        <a:rPr lang="fr-FR" sz="20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fr-FR" sz="2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+mn-cs"/>
                        </a:rPr>
                        <a:t>c</a:t>
                      </a:r>
                      <a:r>
                        <a:rPr kumimoji="0" lang="fr-FR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onscience de la situation</a:t>
                      </a:r>
                      <a:r>
                        <a:rPr lang="fr-FR" sz="20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gestion de la tache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Echelle Likert (0-4-points par item)</a:t>
                      </a:r>
                      <a:endParaRPr lang="fr-F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2647">
                <a:tc>
                  <a:txBody>
                    <a:bodyPr/>
                    <a:lstStyle/>
                    <a:p>
                      <a:r>
                        <a:rPr lang="fr-FR" sz="2400" noProof="1"/>
                        <a:t>ANTS</a:t>
                      </a:r>
                      <a:r>
                        <a:rPr lang="fr-FR" sz="1600" noProof="1"/>
                        <a:t> (</a:t>
                      </a:r>
                      <a:r>
                        <a:rPr lang="fr-FR" sz="1600" b="0" noProof="1"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Anaesthetists' Non-Technical Skills)</a:t>
                      </a:r>
                    </a:p>
                    <a:p>
                      <a:r>
                        <a:rPr lang="fr-FR" sz="1600" b="0" noProof="1">
                          <a:latin typeface="Calibri" charset="0"/>
                          <a:ea typeface="ＭＳ Ｐゴシック" charset="0"/>
                        </a:rPr>
                        <a:t>Fletcher et al, 2003</a:t>
                      </a:r>
                      <a:endParaRPr lang="fr-FR" sz="1600" b="0" noProof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Compétences cognitives (conscience de la situation, prise de décision), Compétences sociales: organiser le travail, </a:t>
                      </a:r>
                      <a:r>
                        <a:rPr kumimoji="0" lang="fr-FR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travail en équipe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Echelle numérique (0-4-points par item)</a:t>
                      </a:r>
                      <a:endParaRPr lang="fr-F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368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7180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910256" y="522780"/>
            <a:ext cx="6371897" cy="801523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+mn-lt"/>
              </a:rPr>
              <a:t>Leadership en salle d’opération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Environnement stressant, bruyant, changeant, technico-social</a:t>
            </a:r>
          </a:p>
          <a:p>
            <a:r>
              <a:rPr lang="fr-FR" dirty="0"/>
              <a:t>Chirurgien assume traditionnellement le rôle de leader de l’équipe</a:t>
            </a:r>
          </a:p>
          <a:p>
            <a:r>
              <a:rPr lang="fr-FR" dirty="0"/>
              <a:t>Compétence </a:t>
            </a:r>
            <a:r>
              <a:rPr lang="fr-FR" i="1" dirty="0"/>
              <a:t>individuelle </a:t>
            </a:r>
            <a:r>
              <a:rPr lang="fr-FR" dirty="0"/>
              <a:t>qui a un effet sur </a:t>
            </a:r>
            <a:r>
              <a:rPr lang="fr-FR" i="1" dirty="0"/>
              <a:t>l’équipe (résultat collectif) et </a:t>
            </a:r>
            <a:r>
              <a:rPr lang="fr-FR" dirty="0"/>
              <a:t>qui concerne chaque membre de </a:t>
            </a:r>
            <a:r>
              <a:rPr lang="fr-FR" i="1" dirty="0"/>
              <a:t>l’équipe au même degré </a:t>
            </a:r>
          </a:p>
          <a:p>
            <a:r>
              <a:rPr lang="fr-FR" dirty="0"/>
              <a:t>Et au sein de chaque équipe, le plus âgé (le plus titré) joue le rôle de leader, ce qui peut conduire à avoir plusieurs leaders en opposition</a:t>
            </a:r>
          </a:p>
          <a:p>
            <a:r>
              <a:rPr lang="fr-FR" dirty="0"/>
              <a:t>Cette définition des rôles n’est pas toujours valable</a:t>
            </a:r>
          </a:p>
          <a:p>
            <a:r>
              <a:rPr lang="fr-FR" dirty="0"/>
              <a:t>Accepter de ne pas être leader n’est pas facile</a:t>
            </a:r>
          </a:p>
          <a:p>
            <a:r>
              <a:rPr lang="fr-FR" dirty="0"/>
              <a:t>Evaluation en miroir du </a:t>
            </a:r>
            <a:r>
              <a:rPr lang="fr-FR" i="1" dirty="0" err="1"/>
              <a:t>followership</a:t>
            </a:r>
            <a:endParaRPr lang="fr-FR" i="1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0504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+mn-lt"/>
              </a:rPr>
              <a:t>Exploiting opportunities for leadership development of surgeons within the operating theatre</a:t>
            </a:r>
            <a:br>
              <a:rPr lang="en-US" sz="2800" dirty="0">
                <a:latin typeface="+mn-lt"/>
              </a:rPr>
            </a:br>
            <a:r>
              <a:rPr lang="en-US" sz="2800" dirty="0" err="1">
                <a:latin typeface="+mn-lt"/>
              </a:rPr>
              <a:t>Suliman</a:t>
            </a:r>
            <a:r>
              <a:rPr lang="en-US" sz="2800" dirty="0">
                <a:latin typeface="+mn-lt"/>
              </a:rPr>
              <a:t> A et al, </a:t>
            </a:r>
            <a:r>
              <a:rPr lang="en-US" sz="2800" dirty="0" err="1">
                <a:latin typeface="+mn-lt"/>
              </a:rPr>
              <a:t>Int</a:t>
            </a:r>
            <a:r>
              <a:rPr lang="en-US" sz="2800" dirty="0">
                <a:latin typeface="+mn-lt"/>
              </a:rPr>
              <a:t> J </a:t>
            </a:r>
            <a:r>
              <a:rPr lang="en-US" sz="2800" dirty="0" err="1">
                <a:latin typeface="+mn-lt"/>
              </a:rPr>
              <a:t>Surg</a:t>
            </a:r>
            <a:r>
              <a:rPr lang="en-US" sz="2800" dirty="0">
                <a:latin typeface="+mn-lt"/>
              </a:rPr>
              <a:t> 2013 ;11:6-11</a:t>
            </a:r>
            <a:endParaRPr lang="fr-FR" sz="2800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2 grands modèles de leaders</a:t>
            </a:r>
          </a:p>
          <a:p>
            <a:pPr lvl="1"/>
            <a:r>
              <a:rPr lang="fr-FR" sz="2800" dirty="0"/>
              <a:t>Transactionnel: agit en offrant une série de récompenses ou de punitions en réponse à un niveau de progrès ou de loyauté du </a:t>
            </a:r>
            <a:r>
              <a:rPr lang="fr-FR" sz="2800" dirty="0" err="1"/>
              <a:t>follower</a:t>
            </a:r>
            <a:endParaRPr lang="fr-FR" sz="2800" dirty="0"/>
          </a:p>
          <a:p>
            <a:pPr lvl="1"/>
            <a:r>
              <a:rPr lang="fr-FR" sz="2800" dirty="0"/>
              <a:t>Transformationnel: </a:t>
            </a:r>
          </a:p>
          <a:p>
            <a:pPr lvl="2"/>
            <a:r>
              <a:rPr lang="fr-FR" sz="2800" dirty="0"/>
              <a:t>cherche à motiver le follower pour qu’il s’approprie des des domaines qui correspondent à sa personnalité</a:t>
            </a:r>
          </a:p>
          <a:p>
            <a:pPr lvl="2"/>
            <a:r>
              <a:rPr lang="fr-FR" sz="2800" dirty="0"/>
              <a:t>Favorise la parole, le partage d’information, les interactions sociales</a:t>
            </a:r>
          </a:p>
          <a:p>
            <a:r>
              <a:rPr lang="fr-FR" dirty="0"/>
              <a:t>La théorie fonctionnelle définit le succès du leader par le succès du groupe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8091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5821" y="365126"/>
            <a:ext cx="11603420" cy="873110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latin typeface="+mn-lt"/>
              </a:rPr>
              <a:t>Surgeons’ leadership styles and team behavior in the operating room</a:t>
            </a:r>
            <a:br>
              <a:rPr lang="en-US" dirty="0">
                <a:latin typeface="+mn-lt"/>
              </a:rPr>
            </a:br>
            <a:r>
              <a:rPr lang="en-US" sz="2700" dirty="0">
                <a:latin typeface="+mn-lt"/>
              </a:rPr>
              <a:t>Hu Y-Y et al, </a:t>
            </a:r>
            <a:r>
              <a:rPr lang="sv-SE" sz="2700" dirty="0">
                <a:latin typeface="+mn-lt"/>
              </a:rPr>
              <a:t>J </a:t>
            </a:r>
            <a:r>
              <a:rPr lang="sv-SE" sz="2700" dirty="0" err="1">
                <a:latin typeface="+mn-lt"/>
              </a:rPr>
              <a:t>Am</a:t>
            </a:r>
            <a:r>
              <a:rPr lang="sv-SE" sz="2700" dirty="0">
                <a:latin typeface="+mn-lt"/>
              </a:rPr>
              <a:t> Coll </a:t>
            </a:r>
            <a:r>
              <a:rPr lang="sv-SE" sz="2700" dirty="0" err="1">
                <a:latin typeface="+mn-lt"/>
              </a:rPr>
              <a:t>Surg</a:t>
            </a:r>
            <a:r>
              <a:rPr lang="sv-SE" sz="2700" dirty="0">
                <a:latin typeface="+mn-lt"/>
              </a:rPr>
              <a:t> 2015</a:t>
            </a:r>
            <a:endParaRPr lang="fr-FR" sz="2700" dirty="0">
              <a:latin typeface="+mn-lt"/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8717983"/>
              </p:ext>
            </p:extLst>
          </p:nvPr>
        </p:nvGraphicFramePr>
        <p:xfrm>
          <a:off x="1981199" y="1710786"/>
          <a:ext cx="9165771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47BFBFA0-92C5-EFD4-286E-5E4E2B1A68FC}"/>
              </a:ext>
            </a:extLst>
          </p:cNvPr>
          <p:cNvSpPr txBox="1"/>
          <p:nvPr/>
        </p:nvSpPr>
        <p:spPr>
          <a:xfrm>
            <a:off x="2461097" y="1249121"/>
            <a:ext cx="3387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Performance équipe (0-5)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2D75F19-62EE-8B25-60B7-55747700EA6A}"/>
              </a:ext>
            </a:extLst>
          </p:cNvPr>
          <p:cNvSpPr txBox="1"/>
          <p:nvPr/>
        </p:nvSpPr>
        <p:spPr>
          <a:xfrm>
            <a:off x="4811486" y="6400800"/>
            <a:ext cx="1483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Chirurgien</a:t>
            </a:r>
          </a:p>
        </p:txBody>
      </p:sp>
    </p:spTree>
    <p:extLst>
      <p:ext uri="{BB962C8B-B14F-4D97-AF65-F5344CB8AC3E}">
        <p14:creationId xmlns:p14="http://schemas.microsoft.com/office/powerpoint/2010/main" val="26212749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E01B91C99E974AB1EC58A59B47ED89" ma:contentTypeVersion="16" ma:contentTypeDescription="Crée un document." ma:contentTypeScope="" ma:versionID="81b95ae36772d8c86b2a3c82c015978e">
  <xsd:schema xmlns:xsd="http://www.w3.org/2001/XMLSchema" xmlns:xs="http://www.w3.org/2001/XMLSchema" xmlns:p="http://schemas.microsoft.com/office/2006/metadata/properties" xmlns:ns2="cc670739-13c6-4e14-bd97-8bfd6dd647fe" xmlns:ns3="f64e3587-396f-4af8-b72e-4c90c9f1a489" targetNamespace="http://schemas.microsoft.com/office/2006/metadata/properties" ma:root="true" ma:fieldsID="a2354175c2651ea6a7d20fc58a3929e7" ns2:_="" ns3:_="">
    <xsd:import namespace="cc670739-13c6-4e14-bd97-8bfd6dd647fe"/>
    <xsd:import namespace="f64e3587-396f-4af8-b72e-4c90c9f1a4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670739-13c6-4e14-bd97-8bfd6dd647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83a28c2c-b0d1-462a-aa20-4de2c7caca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e3587-396f-4af8-b72e-4c90c9f1a48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dfe5dc67-b336-4be5-a7ff-7e58c10febdb}" ma:internalName="TaxCatchAll" ma:showField="CatchAllData" ma:web="f64e3587-396f-4af8-b72e-4c90c9f1a4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670739-13c6-4e14-bd97-8bfd6dd647fe">
      <Terms xmlns="http://schemas.microsoft.com/office/infopath/2007/PartnerControls"/>
    </lcf76f155ced4ddcb4097134ff3c332f>
    <TaxCatchAll xmlns="f64e3587-396f-4af8-b72e-4c90c9f1a489" xsi:nil="true"/>
  </documentManagement>
</p:properties>
</file>

<file path=customXml/itemProps1.xml><?xml version="1.0" encoding="utf-8"?>
<ds:datastoreItem xmlns:ds="http://schemas.openxmlformats.org/officeDocument/2006/customXml" ds:itemID="{4706CCA9-6364-428A-8E9C-5BEC5B3980DC}"/>
</file>

<file path=customXml/itemProps2.xml><?xml version="1.0" encoding="utf-8"?>
<ds:datastoreItem xmlns:ds="http://schemas.openxmlformats.org/officeDocument/2006/customXml" ds:itemID="{C3BD5644-D9BB-469F-8A20-E6296077F993}"/>
</file>

<file path=customXml/itemProps3.xml><?xml version="1.0" encoding="utf-8"?>
<ds:datastoreItem xmlns:ds="http://schemas.openxmlformats.org/officeDocument/2006/customXml" ds:itemID="{12019014-B6EE-4844-B603-28868AC296D9}"/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1321</Words>
  <Application>Microsoft Macintosh PowerPoint</Application>
  <PresentationFormat>Grand écran</PresentationFormat>
  <Paragraphs>130</Paragraphs>
  <Slides>20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Thème Office</vt:lpstr>
      <vt:lpstr>Excel.Chart.8</vt:lpstr>
      <vt:lpstr>Compétences non techniques en Chirurgie</vt:lpstr>
      <vt:lpstr>Si je vous demande quels sont les facteurs pronostiques de la survenue d’une complication postopératoire, que me répondriez-vous?</vt:lpstr>
      <vt:lpstr>Communication et travail en équipe</vt:lpstr>
      <vt:lpstr>« Equipe versus équipage »  R Villet. J Visceral Surgery 2016   « Acteur équivalent »  R. Amaberti Ann Int Med 2001</vt:lpstr>
      <vt:lpstr>Association Between Familiarity of the Surgeon-Anesthesiologist Dyad and Postoperative Patient Outcomes for Complex Gastrointestinal Cancer Surgery Hallett J et al. JAMA Surg 2023 ;158(5):465-473</vt:lpstr>
      <vt:lpstr>Teamwork assessment and types of validity Wittaker G et al, Surg Res Pract 2015</vt:lpstr>
      <vt:lpstr>Leadership en salle d’opération</vt:lpstr>
      <vt:lpstr>Exploiting opportunities for leadership development of surgeons within the operating theatre Suliman A et al, Int J Surg 2013 ;11:6-11</vt:lpstr>
      <vt:lpstr>Surgeons’ leadership styles and team behavior in the operating room Hu Y-Y et al, J Am Coll Surg 2015</vt:lpstr>
      <vt:lpstr>Exemple de relation transformationnelle</vt:lpstr>
      <vt:lpstr>Présentation PowerPoint</vt:lpstr>
      <vt:lpstr>Comment améliorer les compétences non techniques?</vt:lpstr>
      <vt:lpstr>Team training can improve operating room performance Armour Forse R et al, Surgery 2011;150:771-8</vt:lpstr>
      <vt:lpstr>Association between implementation of a medical team training (MTT) program and surgical morbidity Young-Xu Y et al, Arch Surg 2011;146:1368-1373</vt:lpstr>
      <vt:lpstr>Getting a head start: high-fidelity, simulation-based OR team training of interprofessional students Paige JT et al, J Am Coll Surg 2014;218:140-149</vt:lpstr>
      <vt:lpstr>Présentation PowerPoint</vt:lpstr>
      <vt:lpstr>Relation soignant-soigné</vt:lpstr>
      <vt:lpstr>Communication of bad news in relation with surgery or anesthesia: An interdisciplinary simulation training program  Szmulewicz C et al. J Gynecol Obstet Hum Reprod 2021;50: 102062 </vt:lpstr>
      <vt:lpstr>Compétence d’un chirurgien?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 BENHAMOU Dan</dc:creator>
  <cp:lastModifiedBy>Pr BENHAMOU Dan</cp:lastModifiedBy>
  <cp:revision>114</cp:revision>
  <dcterms:created xsi:type="dcterms:W3CDTF">2025-11-19T14:09:59Z</dcterms:created>
  <dcterms:modified xsi:type="dcterms:W3CDTF">2026-03-17T16:57:11Z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0x010100ADE01B91C99E974AB1EC58A59B47ED89</vt:lpwstr>
  </property>
</Properties>
</file>