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1" name="Shape 61"/>
          <p:cNvSpPr/>
          <p:nvPr>
            <p:ph type="sldImg"/>
          </p:nvPr>
        </p:nvSpPr>
        <p:spPr>
          <a:xfrm>
            <a:off x="1143000" y="685800"/>
            <a:ext cx="4572000" cy="3429000"/>
          </a:xfrm>
          <a:prstGeom prst="rect">
            <a:avLst/>
          </a:prstGeom>
        </p:spPr>
        <p:txBody>
          <a:bodyPr/>
          <a:lstStyle/>
          <a:p>
            <a:pPr/>
          </a:p>
        </p:txBody>
      </p:sp>
      <p:sp>
        <p:nvSpPr>
          <p:cNvPr id="62" name="Shape 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2" name="bg object 16" descr="bg object 16"/>
          <p:cNvPicPr>
            <a:picLocks noChangeAspect="1"/>
          </p:cNvPicPr>
          <p:nvPr/>
        </p:nvPicPr>
        <p:blipFill>
          <a:blip r:embed="rId2">
            <a:extLst/>
          </a:blip>
          <a:stretch>
            <a:fillRect/>
          </a:stretch>
        </p:blipFill>
        <p:spPr>
          <a:xfrm>
            <a:off x="0" y="0"/>
            <a:ext cx="10234791" cy="7560006"/>
          </a:xfrm>
          <a:prstGeom prst="rect">
            <a:avLst/>
          </a:prstGeom>
          <a:ln w="12700">
            <a:miter lim="400000"/>
          </a:ln>
        </p:spPr>
      </p:pic>
      <p:sp>
        <p:nvSpPr>
          <p:cNvPr id="13" name="Texte du titre"/>
          <p:cNvSpPr txBox="1"/>
          <p:nvPr>
            <p:ph type="title"/>
          </p:nvPr>
        </p:nvSpPr>
        <p:spPr>
          <a:xfrm>
            <a:off x="4430610" y="2700933"/>
            <a:ext cx="3371853" cy="738665"/>
          </a:xfrm>
          <a:prstGeom prst="rect">
            <a:avLst/>
          </a:prstGeom>
        </p:spPr>
        <p:txBody>
          <a:bodyPr/>
          <a:lstStyle/>
          <a:p>
            <a:pPr/>
            <a:r>
              <a:t>Texte du titre</a:t>
            </a:r>
          </a:p>
        </p:txBody>
      </p:sp>
      <p:sp>
        <p:nvSpPr>
          <p:cNvPr id="14" name="Texte niveau 1…"/>
          <p:cNvSpPr txBox="1"/>
          <p:nvPr>
            <p:ph type="body" sz="quarter" idx="1"/>
          </p:nvPr>
        </p:nvSpPr>
        <p:spPr>
          <a:xfrm>
            <a:off x="1604010" y="4235196"/>
            <a:ext cx="7485382" cy="1890715"/>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1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2" name="Texte du titre"/>
          <p:cNvSpPr txBox="1"/>
          <p:nvPr>
            <p:ph type="title"/>
          </p:nvPr>
        </p:nvSpPr>
        <p:spPr>
          <a:prstGeom prst="rect">
            <a:avLst/>
          </a:prstGeom>
        </p:spPr>
        <p:txBody>
          <a:bodyPr/>
          <a:lstStyle/>
          <a:p>
            <a:pPr/>
            <a:r>
              <a:t>Texte du titre</a:t>
            </a:r>
          </a:p>
        </p:txBody>
      </p:sp>
      <p:sp>
        <p:nvSpPr>
          <p:cNvPr id="23"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31" name="Texte du titre"/>
          <p:cNvSpPr txBox="1"/>
          <p:nvPr>
            <p:ph type="title"/>
          </p:nvPr>
        </p:nvSpPr>
        <p:spPr>
          <a:prstGeom prst="rect">
            <a:avLst/>
          </a:prstGeom>
        </p:spPr>
        <p:txBody>
          <a:bodyPr/>
          <a:lstStyle/>
          <a:p>
            <a:pPr/>
            <a:r>
              <a:t>Texte du titre</a:t>
            </a:r>
          </a:p>
        </p:txBody>
      </p:sp>
      <p:sp>
        <p:nvSpPr>
          <p:cNvPr id="32" name="Texte niveau 1…"/>
          <p:cNvSpPr txBox="1"/>
          <p:nvPr>
            <p:ph type="body" sz="half" idx="1"/>
          </p:nvPr>
        </p:nvSpPr>
        <p:spPr>
          <a:xfrm>
            <a:off x="534669" y="1739455"/>
            <a:ext cx="4651632" cy="4991483"/>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3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40" name="Texte du titre"/>
          <p:cNvSpPr txBox="1"/>
          <p:nvPr>
            <p:ph type="title"/>
          </p:nvPr>
        </p:nvSpPr>
        <p:spPr>
          <a:prstGeom prst="rect">
            <a:avLst/>
          </a:prstGeom>
        </p:spPr>
        <p:txBody>
          <a:bodyPr/>
          <a:lstStyle/>
          <a:p>
            <a:pPr/>
            <a:r>
              <a:t>Texte du titre</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4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0">
    <p:spTree>
      <p:nvGrpSpPr>
        <p:cNvPr id="1" name=""/>
        <p:cNvGrpSpPr/>
        <p:nvPr/>
      </p:nvGrpSpPr>
      <p:grpSpPr>
        <a:xfrm>
          <a:off x="0" y="0"/>
          <a:ext cx="0" cy="0"/>
          <a:chOff x="0" y="0"/>
          <a:chExt cx="0" cy="0"/>
        </a:xfrm>
      </p:grpSpPr>
      <p:sp>
        <p:nvSpPr>
          <p:cNvPr id="5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g object 16"/>
          <p:cNvSpPr/>
          <p:nvPr/>
        </p:nvSpPr>
        <p:spPr>
          <a:xfrm>
            <a:off x="6047966" y="-2"/>
            <a:ext cx="4644038" cy="7560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640" y="0"/>
                </a:lnTo>
                <a:lnTo>
                  <a:pt x="10621" y="6"/>
                </a:lnTo>
                <a:lnTo>
                  <a:pt x="10433" y="64"/>
                </a:lnTo>
                <a:lnTo>
                  <a:pt x="10246" y="124"/>
                </a:lnTo>
                <a:lnTo>
                  <a:pt x="10060" y="185"/>
                </a:lnTo>
                <a:lnTo>
                  <a:pt x="9875" y="248"/>
                </a:lnTo>
                <a:lnTo>
                  <a:pt x="9692" y="311"/>
                </a:lnTo>
                <a:lnTo>
                  <a:pt x="9509" y="376"/>
                </a:lnTo>
                <a:lnTo>
                  <a:pt x="9328" y="442"/>
                </a:lnTo>
                <a:lnTo>
                  <a:pt x="9149" y="509"/>
                </a:lnTo>
                <a:lnTo>
                  <a:pt x="8970" y="577"/>
                </a:lnTo>
                <a:lnTo>
                  <a:pt x="8793" y="647"/>
                </a:lnTo>
                <a:lnTo>
                  <a:pt x="8618" y="717"/>
                </a:lnTo>
                <a:lnTo>
                  <a:pt x="8443" y="789"/>
                </a:lnTo>
                <a:lnTo>
                  <a:pt x="8270" y="862"/>
                </a:lnTo>
                <a:lnTo>
                  <a:pt x="8099" y="936"/>
                </a:lnTo>
                <a:lnTo>
                  <a:pt x="7928" y="1011"/>
                </a:lnTo>
                <a:lnTo>
                  <a:pt x="7760" y="1087"/>
                </a:lnTo>
                <a:lnTo>
                  <a:pt x="7592" y="1165"/>
                </a:lnTo>
                <a:lnTo>
                  <a:pt x="7426" y="1243"/>
                </a:lnTo>
                <a:lnTo>
                  <a:pt x="7261" y="1322"/>
                </a:lnTo>
                <a:lnTo>
                  <a:pt x="7098" y="1403"/>
                </a:lnTo>
                <a:lnTo>
                  <a:pt x="6776" y="1567"/>
                </a:lnTo>
                <a:lnTo>
                  <a:pt x="6618" y="1651"/>
                </a:lnTo>
                <a:lnTo>
                  <a:pt x="6460" y="1736"/>
                </a:lnTo>
                <a:lnTo>
                  <a:pt x="6305" y="1822"/>
                </a:lnTo>
                <a:lnTo>
                  <a:pt x="6151" y="1908"/>
                </a:lnTo>
                <a:lnTo>
                  <a:pt x="5998" y="1996"/>
                </a:lnTo>
                <a:lnTo>
                  <a:pt x="5847" y="2085"/>
                </a:lnTo>
                <a:lnTo>
                  <a:pt x="5698" y="2175"/>
                </a:lnTo>
                <a:lnTo>
                  <a:pt x="5550" y="2266"/>
                </a:lnTo>
                <a:lnTo>
                  <a:pt x="5404" y="2358"/>
                </a:lnTo>
                <a:lnTo>
                  <a:pt x="5259" y="2450"/>
                </a:lnTo>
                <a:lnTo>
                  <a:pt x="5116" y="2544"/>
                </a:lnTo>
                <a:lnTo>
                  <a:pt x="4975" y="2639"/>
                </a:lnTo>
                <a:lnTo>
                  <a:pt x="4835" y="2734"/>
                </a:lnTo>
                <a:lnTo>
                  <a:pt x="4697" y="2831"/>
                </a:lnTo>
                <a:lnTo>
                  <a:pt x="4561" y="2928"/>
                </a:lnTo>
                <a:lnTo>
                  <a:pt x="4426" y="3027"/>
                </a:lnTo>
                <a:lnTo>
                  <a:pt x="4293" y="3126"/>
                </a:lnTo>
                <a:lnTo>
                  <a:pt x="4162" y="3226"/>
                </a:lnTo>
                <a:lnTo>
                  <a:pt x="4033" y="3327"/>
                </a:lnTo>
                <a:lnTo>
                  <a:pt x="3905" y="3429"/>
                </a:lnTo>
                <a:lnTo>
                  <a:pt x="3779" y="3532"/>
                </a:lnTo>
                <a:lnTo>
                  <a:pt x="3655" y="3636"/>
                </a:lnTo>
                <a:lnTo>
                  <a:pt x="3533" y="3741"/>
                </a:lnTo>
                <a:lnTo>
                  <a:pt x="3412" y="3846"/>
                </a:lnTo>
                <a:lnTo>
                  <a:pt x="3294" y="3952"/>
                </a:lnTo>
                <a:lnTo>
                  <a:pt x="3177" y="4059"/>
                </a:lnTo>
                <a:lnTo>
                  <a:pt x="3062" y="4167"/>
                </a:lnTo>
                <a:lnTo>
                  <a:pt x="2949" y="4276"/>
                </a:lnTo>
                <a:lnTo>
                  <a:pt x="2838" y="4386"/>
                </a:lnTo>
                <a:lnTo>
                  <a:pt x="2729" y="4496"/>
                </a:lnTo>
                <a:lnTo>
                  <a:pt x="2621" y="4607"/>
                </a:lnTo>
                <a:lnTo>
                  <a:pt x="2516" y="4719"/>
                </a:lnTo>
                <a:lnTo>
                  <a:pt x="2413" y="4832"/>
                </a:lnTo>
                <a:lnTo>
                  <a:pt x="2311" y="4945"/>
                </a:lnTo>
                <a:lnTo>
                  <a:pt x="2212" y="5059"/>
                </a:lnTo>
                <a:lnTo>
                  <a:pt x="2114" y="5174"/>
                </a:lnTo>
                <a:lnTo>
                  <a:pt x="2018" y="5290"/>
                </a:lnTo>
                <a:lnTo>
                  <a:pt x="1925" y="5407"/>
                </a:lnTo>
                <a:lnTo>
                  <a:pt x="1834" y="5524"/>
                </a:lnTo>
                <a:lnTo>
                  <a:pt x="1744" y="5641"/>
                </a:lnTo>
                <a:lnTo>
                  <a:pt x="1657" y="5760"/>
                </a:lnTo>
                <a:lnTo>
                  <a:pt x="1571" y="5879"/>
                </a:lnTo>
                <a:lnTo>
                  <a:pt x="1488" y="5999"/>
                </a:lnTo>
                <a:lnTo>
                  <a:pt x="1407" y="6120"/>
                </a:lnTo>
                <a:lnTo>
                  <a:pt x="1328" y="6241"/>
                </a:lnTo>
                <a:lnTo>
                  <a:pt x="1251" y="6363"/>
                </a:lnTo>
                <a:lnTo>
                  <a:pt x="1177" y="6486"/>
                </a:lnTo>
                <a:lnTo>
                  <a:pt x="1104" y="6609"/>
                </a:lnTo>
                <a:lnTo>
                  <a:pt x="1034" y="6733"/>
                </a:lnTo>
                <a:lnTo>
                  <a:pt x="965" y="6857"/>
                </a:lnTo>
                <a:lnTo>
                  <a:pt x="899" y="6982"/>
                </a:lnTo>
                <a:lnTo>
                  <a:pt x="836" y="7108"/>
                </a:lnTo>
                <a:lnTo>
                  <a:pt x="774" y="7234"/>
                </a:lnTo>
                <a:lnTo>
                  <a:pt x="715" y="7361"/>
                </a:lnTo>
                <a:lnTo>
                  <a:pt x="658" y="7488"/>
                </a:lnTo>
                <a:lnTo>
                  <a:pt x="603" y="7616"/>
                </a:lnTo>
                <a:lnTo>
                  <a:pt x="550" y="7745"/>
                </a:lnTo>
                <a:lnTo>
                  <a:pt x="500" y="7874"/>
                </a:lnTo>
                <a:lnTo>
                  <a:pt x="452" y="8004"/>
                </a:lnTo>
                <a:lnTo>
                  <a:pt x="407" y="8134"/>
                </a:lnTo>
                <a:lnTo>
                  <a:pt x="363" y="8265"/>
                </a:lnTo>
                <a:lnTo>
                  <a:pt x="322" y="8396"/>
                </a:lnTo>
                <a:lnTo>
                  <a:pt x="284" y="8528"/>
                </a:lnTo>
                <a:lnTo>
                  <a:pt x="248" y="8660"/>
                </a:lnTo>
                <a:lnTo>
                  <a:pt x="214" y="8793"/>
                </a:lnTo>
                <a:lnTo>
                  <a:pt x="183" y="8926"/>
                </a:lnTo>
                <a:lnTo>
                  <a:pt x="154" y="9060"/>
                </a:lnTo>
                <a:lnTo>
                  <a:pt x="127" y="9194"/>
                </a:lnTo>
                <a:lnTo>
                  <a:pt x="103" y="9329"/>
                </a:lnTo>
                <a:lnTo>
                  <a:pt x="82" y="9464"/>
                </a:lnTo>
                <a:lnTo>
                  <a:pt x="63" y="9599"/>
                </a:lnTo>
                <a:lnTo>
                  <a:pt x="46" y="9735"/>
                </a:lnTo>
                <a:lnTo>
                  <a:pt x="32" y="9872"/>
                </a:lnTo>
                <a:lnTo>
                  <a:pt x="21" y="10009"/>
                </a:lnTo>
                <a:lnTo>
                  <a:pt x="12" y="10146"/>
                </a:lnTo>
                <a:lnTo>
                  <a:pt x="5" y="10284"/>
                </a:lnTo>
                <a:lnTo>
                  <a:pt x="1" y="10422"/>
                </a:lnTo>
                <a:lnTo>
                  <a:pt x="0" y="10560"/>
                </a:lnTo>
                <a:lnTo>
                  <a:pt x="1" y="10705"/>
                </a:lnTo>
                <a:lnTo>
                  <a:pt x="6" y="10850"/>
                </a:lnTo>
                <a:lnTo>
                  <a:pt x="13" y="10995"/>
                </a:lnTo>
                <a:lnTo>
                  <a:pt x="23" y="11139"/>
                </a:lnTo>
                <a:lnTo>
                  <a:pt x="35" y="11282"/>
                </a:lnTo>
                <a:lnTo>
                  <a:pt x="51" y="11426"/>
                </a:lnTo>
                <a:lnTo>
                  <a:pt x="69" y="11568"/>
                </a:lnTo>
                <a:lnTo>
                  <a:pt x="90" y="11711"/>
                </a:lnTo>
                <a:lnTo>
                  <a:pt x="114" y="11852"/>
                </a:lnTo>
                <a:lnTo>
                  <a:pt x="140" y="11993"/>
                </a:lnTo>
                <a:lnTo>
                  <a:pt x="170" y="12134"/>
                </a:lnTo>
                <a:lnTo>
                  <a:pt x="201" y="12274"/>
                </a:lnTo>
                <a:lnTo>
                  <a:pt x="236" y="12414"/>
                </a:lnTo>
                <a:lnTo>
                  <a:pt x="273" y="12553"/>
                </a:lnTo>
                <a:lnTo>
                  <a:pt x="313" y="12692"/>
                </a:lnTo>
                <a:lnTo>
                  <a:pt x="355" y="12830"/>
                </a:lnTo>
                <a:lnTo>
                  <a:pt x="400" y="12967"/>
                </a:lnTo>
                <a:lnTo>
                  <a:pt x="448" y="13104"/>
                </a:lnTo>
                <a:lnTo>
                  <a:pt x="498" y="13240"/>
                </a:lnTo>
                <a:lnTo>
                  <a:pt x="551" y="13376"/>
                </a:lnTo>
                <a:lnTo>
                  <a:pt x="606" y="13511"/>
                </a:lnTo>
                <a:lnTo>
                  <a:pt x="664" y="13645"/>
                </a:lnTo>
                <a:lnTo>
                  <a:pt x="724" y="13779"/>
                </a:lnTo>
                <a:lnTo>
                  <a:pt x="787" y="13912"/>
                </a:lnTo>
                <a:lnTo>
                  <a:pt x="852" y="14045"/>
                </a:lnTo>
                <a:lnTo>
                  <a:pt x="920" y="14176"/>
                </a:lnTo>
                <a:lnTo>
                  <a:pt x="990" y="14308"/>
                </a:lnTo>
                <a:lnTo>
                  <a:pt x="1062" y="14438"/>
                </a:lnTo>
                <a:lnTo>
                  <a:pt x="1137" y="14568"/>
                </a:lnTo>
                <a:lnTo>
                  <a:pt x="1214" y="14697"/>
                </a:lnTo>
                <a:lnTo>
                  <a:pt x="1294" y="14825"/>
                </a:lnTo>
                <a:lnTo>
                  <a:pt x="1376" y="14953"/>
                </a:lnTo>
                <a:lnTo>
                  <a:pt x="1461" y="15080"/>
                </a:lnTo>
                <a:lnTo>
                  <a:pt x="1547" y="15206"/>
                </a:lnTo>
                <a:lnTo>
                  <a:pt x="1636" y="15331"/>
                </a:lnTo>
                <a:lnTo>
                  <a:pt x="1728" y="15456"/>
                </a:lnTo>
                <a:lnTo>
                  <a:pt x="1821" y="15580"/>
                </a:lnTo>
                <a:lnTo>
                  <a:pt x="1917" y="15703"/>
                </a:lnTo>
                <a:lnTo>
                  <a:pt x="2015" y="15825"/>
                </a:lnTo>
                <a:lnTo>
                  <a:pt x="2115" y="15947"/>
                </a:lnTo>
                <a:lnTo>
                  <a:pt x="2218" y="16068"/>
                </a:lnTo>
                <a:lnTo>
                  <a:pt x="2323" y="16187"/>
                </a:lnTo>
                <a:lnTo>
                  <a:pt x="2430" y="16306"/>
                </a:lnTo>
                <a:lnTo>
                  <a:pt x="2539" y="16425"/>
                </a:lnTo>
                <a:lnTo>
                  <a:pt x="2650" y="16542"/>
                </a:lnTo>
                <a:lnTo>
                  <a:pt x="2763" y="16658"/>
                </a:lnTo>
                <a:lnTo>
                  <a:pt x="2879" y="16774"/>
                </a:lnTo>
                <a:lnTo>
                  <a:pt x="2996" y="16889"/>
                </a:lnTo>
                <a:lnTo>
                  <a:pt x="3116" y="17003"/>
                </a:lnTo>
                <a:lnTo>
                  <a:pt x="3237" y="17116"/>
                </a:lnTo>
                <a:lnTo>
                  <a:pt x="3361" y="17228"/>
                </a:lnTo>
                <a:lnTo>
                  <a:pt x="3487" y="17339"/>
                </a:lnTo>
                <a:lnTo>
                  <a:pt x="3615" y="17449"/>
                </a:lnTo>
                <a:lnTo>
                  <a:pt x="3744" y="17558"/>
                </a:lnTo>
                <a:lnTo>
                  <a:pt x="3876" y="17666"/>
                </a:lnTo>
                <a:lnTo>
                  <a:pt x="4010" y="17774"/>
                </a:lnTo>
                <a:lnTo>
                  <a:pt x="4145" y="17880"/>
                </a:lnTo>
                <a:lnTo>
                  <a:pt x="4283" y="17985"/>
                </a:lnTo>
                <a:lnTo>
                  <a:pt x="4422" y="18090"/>
                </a:lnTo>
                <a:lnTo>
                  <a:pt x="4564" y="18193"/>
                </a:lnTo>
                <a:lnTo>
                  <a:pt x="4707" y="18295"/>
                </a:lnTo>
                <a:lnTo>
                  <a:pt x="4852" y="18397"/>
                </a:lnTo>
                <a:lnTo>
                  <a:pt x="4999" y="18497"/>
                </a:lnTo>
                <a:lnTo>
                  <a:pt x="5148" y="18596"/>
                </a:lnTo>
                <a:lnTo>
                  <a:pt x="5298" y="18694"/>
                </a:lnTo>
                <a:lnTo>
                  <a:pt x="5451" y="18792"/>
                </a:lnTo>
                <a:lnTo>
                  <a:pt x="5605" y="18888"/>
                </a:lnTo>
                <a:lnTo>
                  <a:pt x="5761" y="18983"/>
                </a:lnTo>
                <a:lnTo>
                  <a:pt x="5919" y="19077"/>
                </a:lnTo>
                <a:lnTo>
                  <a:pt x="6078" y="19169"/>
                </a:lnTo>
                <a:lnTo>
                  <a:pt x="6239" y="19261"/>
                </a:lnTo>
                <a:lnTo>
                  <a:pt x="6402" y="19351"/>
                </a:lnTo>
                <a:lnTo>
                  <a:pt x="6567" y="19441"/>
                </a:lnTo>
                <a:lnTo>
                  <a:pt x="6733" y="19529"/>
                </a:lnTo>
                <a:lnTo>
                  <a:pt x="6901" y="19616"/>
                </a:lnTo>
                <a:lnTo>
                  <a:pt x="7070" y="19702"/>
                </a:lnTo>
                <a:lnTo>
                  <a:pt x="7242" y="19787"/>
                </a:lnTo>
                <a:lnTo>
                  <a:pt x="7414" y="19871"/>
                </a:lnTo>
                <a:lnTo>
                  <a:pt x="7589" y="19953"/>
                </a:lnTo>
                <a:lnTo>
                  <a:pt x="7765" y="20034"/>
                </a:lnTo>
                <a:lnTo>
                  <a:pt x="7942" y="20114"/>
                </a:lnTo>
                <a:lnTo>
                  <a:pt x="8121" y="20193"/>
                </a:lnTo>
                <a:lnTo>
                  <a:pt x="8301" y="20270"/>
                </a:lnTo>
                <a:lnTo>
                  <a:pt x="8484" y="20347"/>
                </a:lnTo>
                <a:lnTo>
                  <a:pt x="8667" y="20422"/>
                </a:lnTo>
                <a:lnTo>
                  <a:pt x="8852" y="20496"/>
                </a:lnTo>
                <a:lnTo>
                  <a:pt x="9038" y="20568"/>
                </a:lnTo>
                <a:lnTo>
                  <a:pt x="9226" y="20639"/>
                </a:lnTo>
                <a:lnTo>
                  <a:pt x="9416" y="20709"/>
                </a:lnTo>
                <a:lnTo>
                  <a:pt x="9606" y="20778"/>
                </a:lnTo>
                <a:lnTo>
                  <a:pt x="9798" y="20845"/>
                </a:lnTo>
                <a:lnTo>
                  <a:pt x="9992" y="20911"/>
                </a:lnTo>
                <a:lnTo>
                  <a:pt x="10187" y="20976"/>
                </a:lnTo>
                <a:lnTo>
                  <a:pt x="10383" y="21039"/>
                </a:lnTo>
                <a:lnTo>
                  <a:pt x="10580" y="21101"/>
                </a:lnTo>
                <a:lnTo>
                  <a:pt x="10779" y="21161"/>
                </a:lnTo>
                <a:lnTo>
                  <a:pt x="10979" y="21221"/>
                </a:lnTo>
                <a:lnTo>
                  <a:pt x="11383" y="21335"/>
                </a:lnTo>
                <a:lnTo>
                  <a:pt x="11587" y="21390"/>
                </a:lnTo>
                <a:lnTo>
                  <a:pt x="11792" y="21444"/>
                </a:lnTo>
                <a:lnTo>
                  <a:pt x="11999" y="21496"/>
                </a:lnTo>
                <a:lnTo>
                  <a:pt x="12206" y="21546"/>
                </a:lnTo>
                <a:lnTo>
                  <a:pt x="12415" y="21596"/>
                </a:lnTo>
                <a:lnTo>
                  <a:pt x="12415" y="21600"/>
                </a:lnTo>
                <a:lnTo>
                  <a:pt x="21600" y="21600"/>
                </a:lnTo>
                <a:lnTo>
                  <a:pt x="21600" y="0"/>
                </a:lnTo>
                <a:close/>
              </a:path>
            </a:pathLst>
          </a:custGeom>
          <a:solidFill>
            <a:srgbClr val="006AB3"/>
          </a:solidFill>
          <a:ln w="12700">
            <a:miter lim="400000"/>
          </a:ln>
        </p:spPr>
        <p:txBody>
          <a:bodyPr lIns="45718" tIns="45718" rIns="45718" bIns="45718"/>
          <a:lstStyle/>
          <a:p>
            <a:pPr>
              <a:defRPr>
                <a:latin typeface="Calibri"/>
                <a:ea typeface="Calibri"/>
                <a:cs typeface="Calibri"/>
                <a:sym typeface="Calibri"/>
              </a:defRPr>
            </a:pPr>
          </a:p>
        </p:txBody>
      </p:sp>
      <p:sp>
        <p:nvSpPr>
          <p:cNvPr id="3" name="Texte du titre"/>
          <p:cNvSpPr txBox="1"/>
          <p:nvPr>
            <p:ph type="title"/>
          </p:nvPr>
        </p:nvSpPr>
        <p:spPr>
          <a:xfrm>
            <a:off x="1049299" y="2903301"/>
            <a:ext cx="2005965" cy="75819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Texte du titre</a:t>
            </a:r>
          </a:p>
        </p:txBody>
      </p:sp>
      <p:sp>
        <p:nvSpPr>
          <p:cNvPr id="4" name="Texte niveau 1…"/>
          <p:cNvSpPr txBox="1"/>
          <p:nvPr>
            <p:ph type="body" idx="1"/>
          </p:nvPr>
        </p:nvSpPr>
        <p:spPr>
          <a:xfrm>
            <a:off x="534669" y="1739455"/>
            <a:ext cx="9624061" cy="499148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5" name="Numéro de diapositive"/>
          <p:cNvSpPr txBox="1"/>
          <p:nvPr>
            <p:ph type="sldNum" sz="quarter" idx="2"/>
          </p:nvPr>
        </p:nvSpPr>
        <p:spPr>
          <a:xfrm>
            <a:off x="9891757" y="7033448"/>
            <a:ext cx="266974" cy="279401"/>
          </a:xfrm>
          <a:prstGeom prst="rect">
            <a:avLst/>
          </a:prstGeom>
          <a:ln w="12700">
            <a:miter lim="400000"/>
          </a:ln>
        </p:spPr>
        <p:txBody>
          <a:bodyPr wrap="none" lIns="0" tIns="0" rIns="0" bIns="0">
            <a:spAutoFit/>
          </a:bodyPr>
          <a:lstStyle>
            <a:lvl1pPr algn="r">
              <a:defRPr>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800" u="none">
          <a:solidFill>
            <a:srgbClr val="97D2D4"/>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4800" u="none">
          <a:solidFill>
            <a:srgbClr val="97D2D4"/>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4800" u="none">
          <a:solidFill>
            <a:srgbClr val="97D2D4"/>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4800" u="none">
          <a:solidFill>
            <a:srgbClr val="97D2D4"/>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4800" u="none">
          <a:solidFill>
            <a:srgbClr val="97D2D4"/>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4800" u="none">
          <a:solidFill>
            <a:srgbClr val="97D2D4"/>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4800" u="none">
          <a:solidFill>
            <a:srgbClr val="97D2D4"/>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4800" u="none">
          <a:solidFill>
            <a:srgbClr val="97D2D4"/>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4800" u="none">
          <a:solidFill>
            <a:srgbClr val="97D2D4"/>
          </a:solidFill>
          <a:uFillTx/>
          <a:latin typeface="Arial"/>
          <a:ea typeface="Arial"/>
          <a:cs typeface="Arial"/>
          <a:sym typeface="Arial"/>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object 2"/>
          <p:cNvSpPr txBox="1"/>
          <p:nvPr/>
        </p:nvSpPr>
        <p:spPr>
          <a:xfrm>
            <a:off x="3822700" y="2713633"/>
            <a:ext cx="3979761" cy="283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gn="r">
              <a:spcBef>
                <a:spcPts val="100"/>
              </a:spcBef>
              <a:defRPr spc="-50" sz="2000">
                <a:solidFill>
                  <a:srgbClr val="FFFFFF"/>
                </a:solidFill>
                <a:latin typeface="Arial"/>
                <a:ea typeface="Arial"/>
                <a:cs typeface="Arial"/>
                <a:sym typeface="Arial"/>
              </a:defRPr>
            </a:pPr>
            <a:r>
              <a:t>DOSSIER</a:t>
            </a:r>
            <a:r>
              <a:rPr spc="-225"/>
              <a:t> </a:t>
            </a:r>
            <a:r>
              <a:rPr spc="-65"/>
              <a:t>DE</a:t>
            </a:r>
            <a:r>
              <a:rPr spc="-225"/>
              <a:t> </a:t>
            </a:r>
            <a:r>
              <a:rPr spc="-135"/>
              <a:t>PARTENARIAT</a:t>
            </a:r>
          </a:p>
        </p:txBody>
      </p:sp>
      <p:sp>
        <p:nvSpPr>
          <p:cNvPr id="65" name="object 3"/>
          <p:cNvSpPr txBox="1"/>
          <p:nvPr/>
        </p:nvSpPr>
        <p:spPr>
          <a:xfrm>
            <a:off x="5270500" y="2316089"/>
            <a:ext cx="274320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b="1" spc="-25" sz="2500">
                <a:solidFill>
                  <a:srgbClr val="FFFFFF"/>
                </a:solidFill>
                <a:latin typeface="Arial"/>
                <a:ea typeface="Arial"/>
                <a:cs typeface="Arial"/>
                <a:sym typeface="Arial"/>
              </a:defRPr>
            </a:pPr>
            <a:r>
              <a:t>NOVEMBRE</a:t>
            </a:r>
            <a:r>
              <a:rPr spc="-130"/>
              <a:t> </a:t>
            </a:r>
            <a:r>
              <a:rPr spc="-70"/>
              <a:t>2024</a:t>
            </a:r>
          </a:p>
        </p:txBody>
      </p:sp>
      <p:sp>
        <p:nvSpPr>
          <p:cNvPr id="66" name="object 4"/>
          <p:cNvSpPr txBox="1"/>
          <p:nvPr/>
        </p:nvSpPr>
        <p:spPr>
          <a:xfrm>
            <a:off x="1234907" y="3377424"/>
            <a:ext cx="6567542" cy="20561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2104388" algn="r">
              <a:lnSpc>
                <a:spcPct val="78300"/>
              </a:lnSpc>
              <a:spcBef>
                <a:spcPts val="1400"/>
              </a:spcBef>
              <a:defRPr spc="114" sz="5000">
                <a:solidFill>
                  <a:srgbClr val="FFFFFF"/>
                </a:solidFill>
                <a:latin typeface="Arial"/>
                <a:ea typeface="Arial"/>
                <a:cs typeface="Arial"/>
                <a:sym typeface="Arial"/>
              </a:defRPr>
            </a:pPr>
            <a:r>
              <a:t>Journée</a:t>
            </a:r>
          </a:p>
          <a:p>
            <a:pPr marR="5080" indent="2104388" algn="r">
              <a:lnSpc>
                <a:spcPct val="78300"/>
              </a:lnSpc>
              <a:spcBef>
                <a:spcPts val="1400"/>
              </a:spcBef>
              <a:defRPr spc="114" sz="5000">
                <a:solidFill>
                  <a:srgbClr val="FFFFFF"/>
                </a:solidFill>
                <a:latin typeface="Arial"/>
                <a:ea typeface="Arial"/>
                <a:cs typeface="Arial"/>
                <a:sym typeface="Arial"/>
              </a:defRPr>
            </a:pPr>
            <a:r>
              <a:t>d’infirmations patient.es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object 4"/>
          <p:cNvSpPr txBox="1"/>
          <p:nvPr/>
        </p:nvSpPr>
        <p:spPr>
          <a:xfrm>
            <a:off x="2361856" y="468005"/>
            <a:ext cx="1024890"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4" sz="900">
                <a:solidFill>
                  <a:srgbClr val="006AB3"/>
                </a:solidFill>
                <a:latin typeface="Arial"/>
                <a:ea typeface="Arial"/>
                <a:cs typeface="Arial"/>
                <a:sym typeface="Arial"/>
              </a:defRPr>
            </a:pPr>
            <a:r>
              <a:t>2.</a:t>
            </a:r>
            <a:r>
              <a:rPr spc="-120"/>
              <a:t> </a:t>
            </a:r>
            <a:r>
              <a:rPr spc="-50"/>
              <a:t>La</a:t>
            </a:r>
            <a:r>
              <a:rPr spc="-114"/>
              <a:t> </a:t>
            </a:r>
            <a:r>
              <a:rPr spc="-55"/>
              <a:t>communication</a:t>
            </a:r>
          </a:p>
        </p:txBody>
      </p:sp>
      <p:sp>
        <p:nvSpPr>
          <p:cNvPr id="69" name="object 2"/>
          <p:cNvSpPr txBox="1"/>
          <p:nvPr/>
        </p:nvSpPr>
        <p:spPr>
          <a:xfrm>
            <a:off x="455300" y="468005"/>
            <a:ext cx="84920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b="1" spc="-75" sz="900">
                <a:solidFill>
                  <a:srgbClr val="006AB3"/>
                </a:solidFill>
                <a:latin typeface="Arial"/>
                <a:ea typeface="Arial"/>
                <a:cs typeface="Arial"/>
                <a:sym typeface="Arial"/>
              </a:defRPr>
            </a:pPr>
            <a:r>
              <a:t>1.</a:t>
            </a:r>
            <a:r>
              <a:rPr spc="-114"/>
              <a:t> </a:t>
            </a:r>
            <a:r>
              <a:rPr spc="-34"/>
              <a:t>La</a:t>
            </a:r>
            <a:r>
              <a:rPr spc="-114"/>
              <a:t> </a:t>
            </a:r>
            <a:r>
              <a:rPr spc="-30"/>
              <a:t>campagne</a:t>
            </a:r>
          </a:p>
        </p:txBody>
      </p:sp>
      <p:sp>
        <p:nvSpPr>
          <p:cNvPr id="70" name="object 3"/>
          <p:cNvSpPr txBox="1"/>
          <p:nvPr/>
        </p:nvSpPr>
        <p:spPr>
          <a:xfrm>
            <a:off x="10161751" y="468005"/>
            <a:ext cx="8636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50" sz="900">
                <a:solidFill>
                  <a:srgbClr val="006AB3"/>
                </a:solidFill>
                <a:latin typeface="Arial"/>
                <a:ea typeface="Arial"/>
                <a:cs typeface="Arial"/>
                <a:sym typeface="Arial"/>
              </a:defRPr>
            </a:lvl1pPr>
          </a:lstStyle>
          <a:p>
            <a:pPr/>
            <a:r>
              <a:t>3</a:t>
            </a:r>
          </a:p>
        </p:txBody>
      </p:sp>
      <p:sp>
        <p:nvSpPr>
          <p:cNvPr id="71" name="object 5"/>
          <p:cNvSpPr txBox="1"/>
          <p:nvPr/>
        </p:nvSpPr>
        <p:spPr>
          <a:xfrm>
            <a:off x="4444098" y="468005"/>
            <a:ext cx="1024890"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4" sz="900">
                <a:solidFill>
                  <a:srgbClr val="006AB3"/>
                </a:solidFill>
                <a:latin typeface="Arial"/>
                <a:ea typeface="Arial"/>
                <a:cs typeface="Arial"/>
                <a:sym typeface="Arial"/>
              </a:defRPr>
            </a:pPr>
            <a:r>
              <a:t>3.</a:t>
            </a:r>
            <a:r>
              <a:rPr spc="-110"/>
              <a:t> </a:t>
            </a:r>
            <a:r>
              <a:rPr spc="-80"/>
              <a:t>Offres</a:t>
            </a:r>
            <a:r>
              <a:rPr spc="-110"/>
              <a:t> </a:t>
            </a:r>
            <a:r>
              <a:rPr spc="-50"/>
              <a:t>de</a:t>
            </a:r>
            <a:r>
              <a:rPr spc="-110"/>
              <a:t> </a:t>
            </a:r>
            <a:r>
              <a:rPr spc="-65"/>
              <a:t>partenariat</a:t>
            </a:r>
          </a:p>
        </p:txBody>
      </p:sp>
      <p:sp>
        <p:nvSpPr>
          <p:cNvPr id="72" name="object 6"/>
          <p:cNvSpPr/>
          <p:nvPr/>
        </p:nvSpPr>
        <p:spPr>
          <a:xfrm>
            <a:off x="468000" y="900009"/>
            <a:ext cx="9756001" cy="3"/>
          </a:xfrm>
          <a:prstGeom prst="line">
            <a:avLst/>
          </a:prstGeom>
          <a:ln w="7620">
            <a:solidFill>
              <a:srgbClr val="000000"/>
            </a:solidFill>
          </a:ln>
        </p:spPr>
        <p:txBody>
          <a:bodyPr lIns="45718" tIns="45718" rIns="45718" bIns="45718"/>
          <a:lstStyle/>
          <a:p>
            <a:pPr/>
          </a:p>
        </p:txBody>
      </p:sp>
      <p:pic>
        <p:nvPicPr>
          <p:cNvPr id="73" name="object 7" descr="object 7"/>
          <p:cNvPicPr>
            <a:picLocks noChangeAspect="1"/>
          </p:cNvPicPr>
          <p:nvPr/>
        </p:nvPicPr>
        <p:blipFill>
          <a:blip r:embed="rId2">
            <a:extLst/>
          </a:blip>
          <a:stretch>
            <a:fillRect/>
          </a:stretch>
        </p:blipFill>
        <p:spPr>
          <a:xfrm>
            <a:off x="8698369" y="6740624"/>
            <a:ext cx="1536423" cy="376086"/>
          </a:xfrm>
          <a:prstGeom prst="rect">
            <a:avLst/>
          </a:prstGeom>
          <a:ln w="12700">
            <a:miter lim="400000"/>
          </a:ln>
        </p:spPr>
      </p:pic>
      <p:sp>
        <p:nvSpPr>
          <p:cNvPr id="74" name="object 13"/>
          <p:cNvSpPr txBox="1"/>
          <p:nvPr/>
        </p:nvSpPr>
        <p:spPr>
          <a:xfrm rot="21180000">
            <a:off x="1192986" y="1946563"/>
            <a:ext cx="979923" cy="2052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600"/>
              </a:lnSpc>
              <a:defRPr spc="-10" sz="1600">
                <a:solidFill>
                  <a:srgbClr val="FFFFFF"/>
                </a:solidFill>
                <a:latin typeface="Verdana"/>
                <a:ea typeface="Verdana"/>
                <a:cs typeface="Verdana"/>
                <a:sym typeface="Verdana"/>
              </a:defRPr>
            </a:lvl1pPr>
          </a:lstStyle>
          <a:p>
            <a:pPr/>
            <a:r>
              <a:t>BRISONS</a:t>
            </a:r>
          </a:p>
        </p:txBody>
      </p:sp>
      <p:sp>
        <p:nvSpPr>
          <p:cNvPr id="75" name="object 14"/>
          <p:cNvSpPr txBox="1"/>
          <p:nvPr/>
        </p:nvSpPr>
        <p:spPr>
          <a:xfrm rot="21180000">
            <a:off x="1056571" y="2111997"/>
            <a:ext cx="1355460" cy="20522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sz="1600">
                <a:solidFill>
                  <a:srgbClr val="FFFFFF"/>
                </a:solidFill>
                <a:latin typeface="Verdana"/>
                <a:ea typeface="Verdana"/>
                <a:cs typeface="Verdana"/>
                <a:sym typeface="Verdana"/>
              </a:defRPr>
            </a:pPr>
            <a:r>
              <a:t>LES</a:t>
            </a:r>
            <a:r>
              <a:rPr spc="10"/>
              <a:t> </a:t>
            </a:r>
            <a:r>
              <a:rPr spc="-10"/>
              <a:t>TABOUS</a:t>
            </a:r>
          </a:p>
        </p:txBody>
      </p:sp>
      <p:sp>
        <p:nvSpPr>
          <p:cNvPr id="76" name="object 17"/>
          <p:cNvSpPr txBox="1"/>
          <p:nvPr/>
        </p:nvSpPr>
        <p:spPr>
          <a:xfrm>
            <a:off x="2780830" y="1769184"/>
            <a:ext cx="1352553"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00"/>
              </a:spcBef>
              <a:defRPr b="1" spc="-459" sz="4000">
                <a:solidFill>
                  <a:srgbClr val="FFFFFF"/>
                </a:solidFill>
                <a:latin typeface="Liberation Sans Narrow"/>
                <a:ea typeface="Liberation Sans Narrow"/>
                <a:cs typeface="Liberation Sans Narrow"/>
                <a:sym typeface="Liberation Sans Narrow"/>
              </a:defRPr>
            </a:lvl1pPr>
          </a:lstStyle>
          <a:p>
            <a:pPr/>
            <a:r>
              <a:t>Évitez</a:t>
            </a:r>
          </a:p>
        </p:txBody>
      </p:sp>
      <p:sp>
        <p:nvSpPr>
          <p:cNvPr id="77" name="object 25"/>
          <p:cNvSpPr txBox="1"/>
          <p:nvPr/>
        </p:nvSpPr>
        <p:spPr>
          <a:xfrm>
            <a:off x="5887132" y="3215152"/>
            <a:ext cx="4215331" cy="47202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198754" indent="12700">
              <a:lnSpc>
                <a:spcPts val="1900"/>
              </a:lnSpc>
              <a:spcBef>
                <a:spcPts val="300"/>
              </a:spcBef>
              <a:defRPr spc="-40" sz="1400">
                <a:latin typeface="Arial"/>
                <a:ea typeface="Arial"/>
                <a:cs typeface="Arial"/>
                <a:sym typeface="Arial"/>
              </a:defRPr>
            </a:pPr>
            <a:r>
              <a:t>En</a:t>
            </a:r>
            <a:r>
              <a:rPr spc="-130"/>
              <a:t> </a:t>
            </a:r>
            <a:r>
              <a:rPr spc="-10"/>
              <a:t>Novembre </a:t>
            </a:r>
            <a:r>
              <a:rPr spc="-80"/>
              <a:t>2023</a:t>
            </a:r>
            <a:r>
              <a:rPr spc="-120"/>
              <a:t> </a:t>
            </a:r>
            <a:r>
              <a:rPr spc="-75"/>
              <a:t>l’Association </a:t>
            </a:r>
            <a:r>
              <a:t>Française</a:t>
            </a:r>
            <a:r>
              <a:rPr spc="-85"/>
              <a:t> </a:t>
            </a:r>
            <a:r>
              <a:rPr spc="-70"/>
              <a:t>d’Urologie </a:t>
            </a:r>
            <a:r>
              <a:t>lançait</a:t>
            </a:r>
            <a:r>
              <a:rPr spc="-114"/>
              <a:t> </a:t>
            </a:r>
            <a:r>
              <a:rPr spc="-125"/>
              <a:t>«La journée d’informations patient.es</a:t>
            </a:r>
            <a:r>
              <a:rPr spc="-70"/>
              <a:t>».</a:t>
            </a:r>
          </a:p>
        </p:txBody>
      </p:sp>
      <p:sp>
        <p:nvSpPr>
          <p:cNvPr id="78" name="object 26"/>
          <p:cNvSpPr txBox="1"/>
          <p:nvPr/>
        </p:nvSpPr>
        <p:spPr>
          <a:xfrm>
            <a:off x="5177280" y="1205011"/>
            <a:ext cx="4563127" cy="11350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3600"/>
              </a:lnSpc>
              <a:spcBef>
                <a:spcPts val="100"/>
              </a:spcBef>
              <a:defRPr spc="-240" sz="3300">
                <a:latin typeface="Arial"/>
                <a:ea typeface="Arial"/>
                <a:cs typeface="Arial"/>
                <a:sym typeface="Arial"/>
              </a:defRPr>
            </a:pPr>
            <a:r>
              <a:t>Une</a:t>
            </a:r>
            <a:r>
              <a:rPr spc="-233"/>
              <a:t> </a:t>
            </a:r>
            <a:r>
              <a:rPr spc="-270"/>
              <a:t>première</a:t>
            </a:r>
          </a:p>
          <a:p>
            <a:pPr indent="12700">
              <a:lnSpc>
                <a:spcPts val="5400"/>
              </a:lnSpc>
              <a:defRPr spc="-260" sz="4800">
                <a:solidFill>
                  <a:srgbClr val="006AB3"/>
                </a:solidFill>
                <a:latin typeface="Arial"/>
                <a:ea typeface="Arial"/>
                <a:cs typeface="Arial"/>
                <a:sym typeface="Arial"/>
              </a:defRPr>
            </a:pPr>
            <a:r>
              <a:t>édition</a:t>
            </a:r>
            <a:r>
              <a:rPr spc="-900"/>
              <a:t> </a:t>
            </a:r>
            <a:r>
              <a:rPr spc="-305"/>
              <a:t>réussie</a:t>
            </a:r>
          </a:p>
        </p:txBody>
      </p:sp>
      <p:grpSp>
        <p:nvGrpSpPr>
          <p:cNvPr id="84" name="object 29"/>
          <p:cNvGrpSpPr/>
          <p:nvPr/>
        </p:nvGrpSpPr>
        <p:grpSpPr>
          <a:xfrm>
            <a:off x="4964979" y="2833230"/>
            <a:ext cx="849213" cy="840362"/>
            <a:chOff x="0" y="0"/>
            <a:chExt cx="849212" cy="840360"/>
          </a:xfrm>
        </p:grpSpPr>
        <p:pic>
          <p:nvPicPr>
            <p:cNvPr id="79" name="object 30" descr="object 30"/>
            <p:cNvPicPr>
              <a:picLocks noChangeAspect="1"/>
            </p:cNvPicPr>
            <p:nvPr/>
          </p:nvPicPr>
          <p:blipFill>
            <a:blip r:embed="rId3">
              <a:extLst/>
            </a:blip>
            <a:stretch>
              <a:fillRect/>
            </a:stretch>
          </p:blipFill>
          <p:spPr>
            <a:xfrm>
              <a:off x="0" y="0"/>
              <a:ext cx="473145" cy="464293"/>
            </a:xfrm>
            <a:prstGeom prst="rect">
              <a:avLst/>
            </a:prstGeom>
            <a:ln w="12700" cap="flat">
              <a:noFill/>
              <a:miter lim="400000"/>
            </a:ln>
            <a:effectLst/>
          </p:spPr>
        </p:pic>
        <p:grpSp>
          <p:nvGrpSpPr>
            <p:cNvPr id="82" name="object 31"/>
            <p:cNvGrpSpPr/>
            <p:nvPr/>
          </p:nvGrpSpPr>
          <p:grpSpPr>
            <a:xfrm>
              <a:off x="80372" y="71520"/>
              <a:ext cx="768841" cy="768841"/>
              <a:chOff x="-1" y="-1"/>
              <a:chExt cx="768839" cy="768840"/>
            </a:xfrm>
          </p:grpSpPr>
          <p:sp>
            <p:nvSpPr>
              <p:cNvPr id="80" name="Ligne"/>
              <p:cNvSpPr/>
              <p:nvPr/>
            </p:nvSpPr>
            <p:spPr>
              <a:xfrm>
                <a:off x="-1" y="-2"/>
                <a:ext cx="768840" cy="7688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238" y="2221"/>
                    </a:moveTo>
                    <a:lnTo>
                      <a:pt x="5684" y="1286"/>
                    </a:lnTo>
                    <a:lnTo>
                      <a:pt x="7276" y="588"/>
                    </a:lnTo>
                    <a:lnTo>
                      <a:pt x="8989" y="151"/>
                    </a:lnTo>
                    <a:lnTo>
                      <a:pt x="10800" y="0"/>
                    </a:lnTo>
                    <a:lnTo>
                      <a:pt x="12552" y="141"/>
                    </a:lnTo>
                    <a:lnTo>
                      <a:pt x="14214" y="551"/>
                    </a:lnTo>
                    <a:lnTo>
                      <a:pt x="15763" y="1205"/>
                    </a:lnTo>
                    <a:lnTo>
                      <a:pt x="17178" y="2084"/>
                    </a:lnTo>
                    <a:lnTo>
                      <a:pt x="18437" y="3163"/>
                    </a:lnTo>
                    <a:lnTo>
                      <a:pt x="19516" y="4422"/>
                    </a:lnTo>
                    <a:lnTo>
                      <a:pt x="20395" y="5837"/>
                    </a:lnTo>
                    <a:lnTo>
                      <a:pt x="21049" y="7386"/>
                    </a:lnTo>
                    <a:lnTo>
                      <a:pt x="21459" y="9048"/>
                    </a:lnTo>
                    <a:lnTo>
                      <a:pt x="21600" y="10800"/>
                    </a:lnTo>
                    <a:lnTo>
                      <a:pt x="21459" y="12552"/>
                    </a:lnTo>
                    <a:lnTo>
                      <a:pt x="21049" y="14214"/>
                    </a:lnTo>
                    <a:lnTo>
                      <a:pt x="20395" y="15763"/>
                    </a:lnTo>
                    <a:lnTo>
                      <a:pt x="19516" y="17178"/>
                    </a:lnTo>
                    <a:lnTo>
                      <a:pt x="18437" y="18437"/>
                    </a:lnTo>
                    <a:lnTo>
                      <a:pt x="17178" y="19516"/>
                    </a:lnTo>
                    <a:lnTo>
                      <a:pt x="15763" y="20395"/>
                    </a:lnTo>
                    <a:lnTo>
                      <a:pt x="14214" y="21049"/>
                    </a:lnTo>
                    <a:lnTo>
                      <a:pt x="12552" y="21459"/>
                    </a:lnTo>
                    <a:lnTo>
                      <a:pt x="10800" y="21600"/>
                    </a:lnTo>
                    <a:lnTo>
                      <a:pt x="9048" y="21459"/>
                    </a:lnTo>
                    <a:lnTo>
                      <a:pt x="7386" y="21049"/>
                    </a:lnTo>
                    <a:lnTo>
                      <a:pt x="5837" y="20395"/>
                    </a:lnTo>
                    <a:lnTo>
                      <a:pt x="4422" y="19516"/>
                    </a:lnTo>
                    <a:lnTo>
                      <a:pt x="3163" y="18437"/>
                    </a:lnTo>
                    <a:lnTo>
                      <a:pt x="2084" y="17178"/>
                    </a:lnTo>
                    <a:lnTo>
                      <a:pt x="1205" y="15763"/>
                    </a:lnTo>
                    <a:lnTo>
                      <a:pt x="551" y="14214"/>
                    </a:lnTo>
                    <a:lnTo>
                      <a:pt x="141" y="12552"/>
                    </a:lnTo>
                    <a:lnTo>
                      <a:pt x="0" y="10800"/>
                    </a:lnTo>
                    <a:lnTo>
                      <a:pt x="137" y="9072"/>
                    </a:lnTo>
                    <a:lnTo>
                      <a:pt x="535" y="7432"/>
                    </a:lnTo>
                    <a:lnTo>
                      <a:pt x="1173" y="5900"/>
                    </a:lnTo>
                    <a:lnTo>
                      <a:pt x="2028" y="4498"/>
                    </a:lnTo>
                    <a:lnTo>
                      <a:pt x="3081" y="3247"/>
                    </a:lnTo>
                  </a:path>
                </a:pathLst>
              </a:custGeom>
              <a:noFill/>
              <a:ln w="12700" cap="flat">
                <a:solidFill>
                  <a:srgbClr val="006AB3"/>
                </a:solidFill>
                <a:prstDash val="solid"/>
                <a:round/>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81" name="Ligne"/>
              <p:cNvSpPr/>
              <p:nvPr/>
            </p:nvSpPr>
            <p:spPr>
              <a:xfrm>
                <a:off x="146432" y="146432"/>
                <a:ext cx="475957" cy="4759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31" y="1669"/>
                    </a:moveTo>
                    <a:lnTo>
                      <a:pt x="6338" y="962"/>
                    </a:lnTo>
                    <a:lnTo>
                      <a:pt x="7746" y="438"/>
                    </a:lnTo>
                    <a:lnTo>
                      <a:pt x="9239" y="112"/>
                    </a:lnTo>
                    <a:lnTo>
                      <a:pt x="10800" y="0"/>
                    </a:lnTo>
                    <a:lnTo>
                      <a:pt x="13672" y="386"/>
                    </a:lnTo>
                    <a:lnTo>
                      <a:pt x="16251" y="1475"/>
                    </a:lnTo>
                    <a:lnTo>
                      <a:pt x="18437" y="3163"/>
                    </a:lnTo>
                    <a:lnTo>
                      <a:pt x="20126" y="5349"/>
                    </a:lnTo>
                    <a:lnTo>
                      <a:pt x="21214" y="7929"/>
                    </a:lnTo>
                    <a:lnTo>
                      <a:pt x="21600" y="10800"/>
                    </a:lnTo>
                    <a:lnTo>
                      <a:pt x="21214" y="13672"/>
                    </a:lnTo>
                    <a:lnTo>
                      <a:pt x="20126" y="16251"/>
                    </a:lnTo>
                    <a:lnTo>
                      <a:pt x="18437" y="18437"/>
                    </a:lnTo>
                    <a:lnTo>
                      <a:pt x="16251" y="20126"/>
                    </a:lnTo>
                    <a:lnTo>
                      <a:pt x="13672" y="21214"/>
                    </a:lnTo>
                    <a:lnTo>
                      <a:pt x="10800" y="21600"/>
                    </a:lnTo>
                    <a:lnTo>
                      <a:pt x="7929" y="21214"/>
                    </a:lnTo>
                    <a:lnTo>
                      <a:pt x="5349" y="20126"/>
                    </a:lnTo>
                    <a:lnTo>
                      <a:pt x="3163" y="18437"/>
                    </a:lnTo>
                    <a:lnTo>
                      <a:pt x="1475" y="16251"/>
                    </a:lnTo>
                    <a:lnTo>
                      <a:pt x="386" y="13672"/>
                    </a:lnTo>
                    <a:lnTo>
                      <a:pt x="0" y="10800"/>
                    </a:lnTo>
                    <a:lnTo>
                      <a:pt x="213" y="8654"/>
                    </a:lnTo>
                    <a:lnTo>
                      <a:pt x="826" y="6651"/>
                    </a:lnTo>
                    <a:lnTo>
                      <a:pt x="1796" y="4835"/>
                    </a:lnTo>
                    <a:lnTo>
                      <a:pt x="3081" y="3247"/>
                    </a:lnTo>
                  </a:path>
                </a:pathLst>
              </a:custGeom>
              <a:noFill/>
              <a:ln w="12700" cap="flat">
                <a:solidFill>
                  <a:srgbClr val="006AB3"/>
                </a:solidFill>
                <a:prstDash val="solid"/>
                <a:round/>
              </a:ln>
              <a:effectLst/>
            </p:spPr>
            <p:txBody>
              <a:bodyPr wrap="square" lIns="45718" tIns="45718" rIns="45718" bIns="45718" numCol="1" anchor="t">
                <a:noAutofit/>
              </a:bodyPr>
              <a:lstStyle/>
              <a:p>
                <a:pPr>
                  <a:defRPr>
                    <a:latin typeface="Calibri"/>
                    <a:ea typeface="Calibri"/>
                    <a:cs typeface="Calibri"/>
                    <a:sym typeface="Calibri"/>
                  </a:defRPr>
                </a:pPr>
              </a:p>
            </p:txBody>
          </p:sp>
        </p:grpSp>
        <p:pic>
          <p:nvPicPr>
            <p:cNvPr id="83" name="object 32" descr="object 32"/>
            <p:cNvPicPr>
              <a:picLocks noChangeAspect="1"/>
            </p:cNvPicPr>
            <p:nvPr/>
          </p:nvPicPr>
          <p:blipFill>
            <a:blip r:embed="rId4">
              <a:extLst/>
            </a:blip>
            <a:stretch>
              <a:fillRect/>
            </a:stretch>
          </p:blipFill>
          <p:spPr>
            <a:xfrm>
              <a:off x="364906" y="356055"/>
              <a:ext cx="199771" cy="199770"/>
            </a:xfrm>
            <a:prstGeom prst="rect">
              <a:avLst/>
            </a:prstGeom>
            <a:ln w="12700" cap="flat">
              <a:noFill/>
              <a:miter lim="400000"/>
            </a:ln>
            <a:effectLst/>
          </p:spPr>
        </p:pic>
      </p:grpSp>
      <p:pic>
        <p:nvPicPr>
          <p:cNvPr id="85" name="Image 37" descr="Image 37"/>
          <p:cNvPicPr>
            <a:picLocks noChangeAspect="1"/>
          </p:cNvPicPr>
          <p:nvPr/>
        </p:nvPicPr>
        <p:blipFill>
          <a:blip r:embed="rId5">
            <a:extLst/>
          </a:blip>
          <a:stretch>
            <a:fillRect/>
          </a:stretch>
        </p:blipFill>
        <p:spPr>
          <a:xfrm>
            <a:off x="447793" y="1218295"/>
            <a:ext cx="4215328" cy="5927962"/>
          </a:xfrm>
          <a:prstGeom prst="rect">
            <a:avLst/>
          </a:prstGeom>
          <a:ln w="12700">
            <a:miter lim="400000"/>
          </a:ln>
        </p:spPr>
      </p:pic>
      <p:sp>
        <p:nvSpPr>
          <p:cNvPr id="86" name="object 26"/>
          <p:cNvSpPr txBox="1"/>
          <p:nvPr/>
        </p:nvSpPr>
        <p:spPr>
          <a:xfrm>
            <a:off x="4994641" y="3725800"/>
            <a:ext cx="5511517" cy="15007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a:lnSpc>
                <a:spcPts val="1900"/>
              </a:lnSpc>
              <a:spcBef>
                <a:spcPts val="500"/>
              </a:spcBef>
              <a:defRPr spc="-114" sz="1400">
                <a:latin typeface="Arial"/>
                <a:ea typeface="Arial"/>
                <a:cs typeface="Arial"/>
                <a:sym typeface="Arial"/>
              </a:defRPr>
            </a:pPr>
            <a:r>
              <a:t>Fort du succès de la première édition de l’an passé, l’Association Française d’Urologie (AFU) organise une nouvelle journée d’informations à destination des patients et de leurs accompagnants.</a:t>
            </a:r>
          </a:p>
          <a:p>
            <a:pPr marR="5080">
              <a:lnSpc>
                <a:spcPts val="1900"/>
              </a:lnSpc>
              <a:spcBef>
                <a:spcPts val="500"/>
              </a:spcBef>
              <a:defRPr spc="-114" sz="1400">
                <a:latin typeface="Arial"/>
                <a:ea typeface="Arial"/>
                <a:cs typeface="Arial"/>
                <a:sym typeface="Arial"/>
              </a:defRPr>
            </a:pPr>
            <a:r>
              <a:t>Le programme riche et varié de cette journée nous permettra de croiser les visions des expert-e-s et des patient-e-s. Le temps du déjeuner sera un moment privilégié d'échange.</a:t>
            </a:r>
          </a:p>
        </p:txBody>
      </p:sp>
      <p:pic>
        <p:nvPicPr>
          <p:cNvPr id="87" name="AFU journee patient v6.pdf" descr="AFU journee patient v6.pdf"/>
          <p:cNvPicPr>
            <a:picLocks noChangeAspect="1"/>
          </p:cNvPicPr>
          <p:nvPr/>
        </p:nvPicPr>
        <p:blipFill>
          <a:blip r:embed="rId6">
            <a:extLst/>
          </a:blip>
          <a:stretch>
            <a:fillRect/>
          </a:stretch>
        </p:blipFill>
        <p:spPr>
          <a:xfrm>
            <a:off x="447791" y="1198475"/>
            <a:ext cx="4219954" cy="59676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object 2"/>
          <p:cNvSpPr txBox="1"/>
          <p:nvPr/>
        </p:nvSpPr>
        <p:spPr>
          <a:xfrm>
            <a:off x="455300" y="468008"/>
            <a:ext cx="94996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b="1" spc="-75" sz="900">
                <a:solidFill>
                  <a:srgbClr val="006AB3"/>
                </a:solidFill>
                <a:latin typeface="Arial"/>
                <a:ea typeface="Arial"/>
                <a:cs typeface="Arial"/>
                <a:sym typeface="Arial"/>
              </a:defRPr>
            </a:pPr>
            <a:r>
              <a:t>1.</a:t>
            </a:r>
            <a:r>
              <a:rPr spc="-114"/>
              <a:t> </a:t>
            </a:r>
            <a:r>
              <a:rPr spc="-34"/>
              <a:t>La</a:t>
            </a:r>
            <a:r>
              <a:rPr spc="-114"/>
              <a:t> </a:t>
            </a:r>
            <a:r>
              <a:rPr spc="-30"/>
              <a:t>campagne</a:t>
            </a:r>
          </a:p>
        </p:txBody>
      </p:sp>
      <p:sp>
        <p:nvSpPr>
          <p:cNvPr id="90" name="object 3"/>
          <p:cNvSpPr txBox="1"/>
          <p:nvPr/>
        </p:nvSpPr>
        <p:spPr>
          <a:xfrm>
            <a:off x="10161751" y="468005"/>
            <a:ext cx="8636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50" sz="900">
                <a:solidFill>
                  <a:srgbClr val="006AB3"/>
                </a:solidFill>
                <a:latin typeface="Arial"/>
                <a:ea typeface="Arial"/>
                <a:cs typeface="Arial"/>
                <a:sym typeface="Arial"/>
              </a:defRPr>
            </a:lvl1pPr>
          </a:lstStyle>
          <a:p>
            <a:pPr/>
            <a:r>
              <a:t>4</a:t>
            </a:r>
          </a:p>
        </p:txBody>
      </p:sp>
      <p:sp>
        <p:nvSpPr>
          <p:cNvPr id="91" name="object 4"/>
          <p:cNvSpPr txBox="1"/>
          <p:nvPr/>
        </p:nvSpPr>
        <p:spPr>
          <a:xfrm>
            <a:off x="2361856" y="468005"/>
            <a:ext cx="9499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4" sz="900">
                <a:solidFill>
                  <a:srgbClr val="006AB3"/>
                </a:solidFill>
                <a:latin typeface="Arial"/>
                <a:ea typeface="Arial"/>
                <a:cs typeface="Arial"/>
                <a:sym typeface="Arial"/>
              </a:defRPr>
            </a:pPr>
            <a:r>
              <a:t>2.</a:t>
            </a:r>
            <a:r>
              <a:rPr spc="-120"/>
              <a:t> </a:t>
            </a:r>
            <a:r>
              <a:rPr spc="-50"/>
              <a:t>La</a:t>
            </a:r>
            <a:r>
              <a:rPr spc="-114"/>
              <a:t> </a:t>
            </a:r>
            <a:r>
              <a:rPr spc="-55"/>
              <a:t>communication</a:t>
            </a:r>
          </a:p>
        </p:txBody>
      </p:sp>
      <p:sp>
        <p:nvSpPr>
          <p:cNvPr id="92" name="object 5"/>
          <p:cNvSpPr txBox="1"/>
          <p:nvPr/>
        </p:nvSpPr>
        <p:spPr>
          <a:xfrm>
            <a:off x="4444098" y="468005"/>
            <a:ext cx="1024890"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4" sz="900">
                <a:solidFill>
                  <a:srgbClr val="006AB3"/>
                </a:solidFill>
                <a:latin typeface="Arial"/>
                <a:ea typeface="Arial"/>
                <a:cs typeface="Arial"/>
                <a:sym typeface="Arial"/>
              </a:defRPr>
            </a:pPr>
            <a:r>
              <a:t>3.</a:t>
            </a:r>
            <a:r>
              <a:rPr spc="-110"/>
              <a:t> </a:t>
            </a:r>
            <a:r>
              <a:rPr spc="-80"/>
              <a:t>Offres</a:t>
            </a:r>
            <a:r>
              <a:rPr spc="-110"/>
              <a:t> </a:t>
            </a:r>
            <a:r>
              <a:rPr spc="-50"/>
              <a:t>de</a:t>
            </a:r>
            <a:r>
              <a:rPr spc="-110"/>
              <a:t> </a:t>
            </a:r>
            <a:r>
              <a:rPr spc="-65"/>
              <a:t>partenariat</a:t>
            </a:r>
          </a:p>
        </p:txBody>
      </p:sp>
      <p:sp>
        <p:nvSpPr>
          <p:cNvPr id="93" name="object 6"/>
          <p:cNvSpPr/>
          <p:nvPr/>
        </p:nvSpPr>
        <p:spPr>
          <a:xfrm>
            <a:off x="468000" y="900009"/>
            <a:ext cx="9756001" cy="3"/>
          </a:xfrm>
          <a:prstGeom prst="line">
            <a:avLst/>
          </a:prstGeom>
          <a:ln w="7620">
            <a:solidFill>
              <a:srgbClr val="000000"/>
            </a:solidFill>
          </a:ln>
        </p:spPr>
        <p:txBody>
          <a:bodyPr lIns="45718" tIns="45718" rIns="45718" bIns="45718"/>
          <a:lstStyle/>
          <a:p>
            <a:pPr/>
          </a:p>
        </p:txBody>
      </p:sp>
      <p:grpSp>
        <p:nvGrpSpPr>
          <p:cNvPr id="96" name="object 7"/>
          <p:cNvGrpSpPr/>
          <p:nvPr/>
        </p:nvGrpSpPr>
        <p:grpSpPr>
          <a:xfrm>
            <a:off x="-4" y="3564012"/>
            <a:ext cx="10692011" cy="3995995"/>
            <a:chOff x="-1" y="-1"/>
            <a:chExt cx="10692009" cy="3995994"/>
          </a:xfrm>
        </p:grpSpPr>
        <p:sp>
          <p:nvSpPr>
            <p:cNvPr id="94" name="Rectangle"/>
            <p:cNvSpPr/>
            <p:nvPr/>
          </p:nvSpPr>
          <p:spPr>
            <a:xfrm>
              <a:off x="-2" y="-2"/>
              <a:ext cx="10692011" cy="3995996"/>
            </a:xfrm>
            <a:prstGeom prst="rect">
              <a:avLst/>
            </a:prstGeom>
            <a:solidFill>
              <a:srgbClr val="006AB3"/>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95" name="Texte"/>
            <p:cNvSpPr txBox="1"/>
            <p:nvPr/>
          </p:nvSpPr>
          <p:spPr>
            <a:xfrm>
              <a:off x="-2" y="0"/>
              <a:ext cx="10692011" cy="3330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a:latin typeface="Calibri"/>
                  <a:ea typeface="Calibri"/>
                  <a:cs typeface="Calibri"/>
                  <a:sym typeface="Calibri"/>
                </a:defRPr>
              </a:lvl1pPr>
            </a:lstStyle>
            <a:p>
              <a:pPr/>
              <a:r>
                <a:t>  </a:t>
              </a:r>
            </a:p>
          </p:txBody>
        </p:sp>
      </p:grpSp>
      <p:sp>
        <p:nvSpPr>
          <p:cNvPr id="97" name="object 8"/>
          <p:cNvSpPr txBox="1"/>
          <p:nvPr/>
        </p:nvSpPr>
        <p:spPr>
          <a:xfrm>
            <a:off x="1846602" y="4949678"/>
            <a:ext cx="3399789" cy="16785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300"/>
              </a:spcBef>
              <a:defRPr b="1" spc="-10">
                <a:solidFill>
                  <a:srgbClr val="FFFFFF"/>
                </a:solidFill>
                <a:latin typeface="Arial"/>
                <a:ea typeface="Arial"/>
                <a:cs typeface="Arial"/>
                <a:sym typeface="Arial"/>
              </a:defRPr>
            </a:pPr>
            <a:r>
              <a:t>Cibles</a:t>
            </a:r>
          </a:p>
          <a:p>
            <a:pPr marR="5080" indent="12700">
              <a:lnSpc>
                <a:spcPts val="1400"/>
              </a:lnSpc>
              <a:spcBef>
                <a:spcPts val="400"/>
              </a:spcBef>
              <a:defRPr spc="-65" sz="1400">
                <a:solidFill>
                  <a:srgbClr val="FFFFFF"/>
                </a:solidFill>
                <a:latin typeface="Arial"/>
                <a:ea typeface="Arial"/>
                <a:cs typeface="Arial"/>
                <a:sym typeface="Arial"/>
              </a:defRPr>
            </a:pPr>
            <a:r>
              <a:t>Femmes et H</a:t>
            </a:r>
            <a:r>
              <a:rPr spc="-40"/>
              <a:t>ommes</a:t>
            </a:r>
            <a:r>
              <a:rPr spc="-120"/>
              <a:t> patients </a:t>
            </a:r>
            <a:r>
              <a:rPr spc="-60"/>
              <a:t>en</a:t>
            </a:r>
            <a:r>
              <a:rPr spc="-125"/>
              <a:t> </a:t>
            </a:r>
            <a:r>
              <a:rPr spc="-75"/>
              <a:t>général </a:t>
            </a:r>
            <a:r>
              <a:rPr spc="-50"/>
              <a:t>pour</a:t>
            </a:r>
            <a:r>
              <a:rPr spc="-114"/>
              <a:t> </a:t>
            </a:r>
            <a:r>
              <a:t>les</a:t>
            </a:r>
            <a:r>
              <a:rPr spc="-110"/>
              <a:t> </a:t>
            </a:r>
            <a:r>
              <a:rPr spc="-90"/>
              <a:t>inciter</a:t>
            </a:r>
            <a:r>
              <a:rPr spc="-110"/>
              <a:t> </a:t>
            </a:r>
            <a:r>
              <a:rPr spc="-50"/>
              <a:t>à </a:t>
            </a:r>
            <a:r>
              <a:rPr spc="-75"/>
              <a:t>prendre</a:t>
            </a:r>
            <a:r>
              <a:rPr spc="-120"/>
              <a:t> </a:t>
            </a:r>
            <a:r>
              <a:rPr spc="-30"/>
              <a:t>soin</a:t>
            </a:r>
            <a:r>
              <a:rPr spc="-120"/>
              <a:t> </a:t>
            </a:r>
            <a:r>
              <a:rPr spc="-60"/>
              <a:t>de</a:t>
            </a:r>
            <a:r>
              <a:rPr spc="-120"/>
              <a:t> </a:t>
            </a:r>
            <a:r>
              <a:rPr spc="-20"/>
              <a:t>leur </a:t>
            </a:r>
            <a:r>
              <a:t>santé</a:t>
            </a:r>
            <a:r>
              <a:rPr spc="-114"/>
              <a:t> </a:t>
            </a:r>
            <a:r>
              <a:rPr spc="-10"/>
              <a:t>(urologique).</a:t>
            </a:r>
          </a:p>
          <a:p>
            <a:pPr marL="97787" indent="-95250">
              <a:lnSpc>
                <a:spcPts val="1500"/>
              </a:lnSpc>
              <a:spcBef>
                <a:spcPts val="200"/>
              </a:spcBef>
              <a:buSzPct val="89285"/>
              <a:buFont typeface="Trebuchet MS"/>
              <a:buChar char="•"/>
              <a:tabLst>
                <a:tab pos="88900" algn="l"/>
              </a:tabLst>
              <a:defRPr b="1" spc="-80" sz="1400">
                <a:solidFill>
                  <a:srgbClr val="FFFFFF"/>
                </a:solidFill>
                <a:latin typeface="Arial"/>
                <a:ea typeface="Arial"/>
                <a:cs typeface="Arial"/>
                <a:sym typeface="Arial"/>
              </a:defRPr>
            </a:pPr>
            <a:r>
              <a:t>Cœur</a:t>
            </a:r>
            <a:r>
              <a:rPr spc="-120"/>
              <a:t> </a:t>
            </a:r>
            <a:r>
              <a:rPr spc="-55"/>
              <a:t>de</a:t>
            </a:r>
            <a:r>
              <a:rPr spc="-114"/>
              <a:t> </a:t>
            </a:r>
            <a:r>
              <a:rPr spc="-45"/>
              <a:t>cible</a:t>
            </a:r>
            <a:r>
              <a:rPr spc="-120"/>
              <a:t> </a:t>
            </a:r>
            <a:r>
              <a:rPr spc="-50"/>
              <a:t>:</a:t>
            </a:r>
          </a:p>
          <a:p>
            <a:pPr indent="97787">
              <a:lnSpc>
                <a:spcPts val="1500"/>
              </a:lnSpc>
              <a:defRPr spc="-80" sz="1400">
                <a:solidFill>
                  <a:srgbClr val="FFFFFF"/>
                </a:solidFill>
                <a:latin typeface="Arial"/>
                <a:ea typeface="Arial"/>
                <a:cs typeface="Arial"/>
                <a:sym typeface="Arial"/>
              </a:defRPr>
            </a:pPr>
            <a:r>
              <a:t>Touts âges confondus</a:t>
            </a:r>
          </a:p>
          <a:p>
            <a:pPr marL="97787" marR="67310" indent="-95885">
              <a:lnSpc>
                <a:spcPts val="1400"/>
              </a:lnSpc>
              <a:spcBef>
                <a:spcPts val="500"/>
              </a:spcBef>
              <a:buSzPct val="89285"/>
              <a:buFont typeface="Trebuchet MS"/>
              <a:buChar char="•"/>
              <a:tabLst>
                <a:tab pos="88900" algn="l"/>
              </a:tabLst>
              <a:defRPr b="1" spc="-45" sz="1400">
                <a:solidFill>
                  <a:srgbClr val="FFFFFF"/>
                </a:solidFill>
                <a:latin typeface="Arial"/>
                <a:ea typeface="Arial"/>
                <a:cs typeface="Arial"/>
                <a:sym typeface="Arial"/>
              </a:defRPr>
            </a:pPr>
            <a:r>
              <a:t>Cible</a:t>
            </a:r>
            <a:r>
              <a:rPr spc="-100"/>
              <a:t> </a:t>
            </a:r>
            <a:r>
              <a:rPr spc="-50"/>
              <a:t>secondaire</a:t>
            </a:r>
            <a:r>
              <a:rPr spc="-94"/>
              <a:t> </a:t>
            </a:r>
            <a:r>
              <a:rPr spc="-50"/>
              <a:t>: </a:t>
            </a:r>
            <a:r>
              <a:rPr b="0" spc="-10"/>
              <a:t>accompagnants, famille de patients</a:t>
            </a:r>
          </a:p>
        </p:txBody>
      </p:sp>
      <p:sp>
        <p:nvSpPr>
          <p:cNvPr id="98" name="object 9"/>
          <p:cNvSpPr txBox="1"/>
          <p:nvPr/>
        </p:nvSpPr>
        <p:spPr>
          <a:xfrm>
            <a:off x="5862092" y="4964814"/>
            <a:ext cx="682507" cy="2592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0">
                <a:solidFill>
                  <a:srgbClr val="FFFFFF"/>
                </a:solidFill>
                <a:latin typeface="Arial"/>
                <a:ea typeface="Arial"/>
                <a:cs typeface="Arial"/>
                <a:sym typeface="Arial"/>
              </a:defRPr>
            </a:lvl1pPr>
          </a:lstStyle>
          <a:p>
            <a:pPr/>
            <a:r>
              <a:t>Relais</a:t>
            </a:r>
          </a:p>
        </p:txBody>
      </p:sp>
      <p:sp>
        <p:nvSpPr>
          <p:cNvPr id="99" name="object 10"/>
          <p:cNvSpPr txBox="1"/>
          <p:nvPr/>
        </p:nvSpPr>
        <p:spPr>
          <a:xfrm>
            <a:off x="5877800" y="5176992"/>
            <a:ext cx="4142688" cy="17721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300"/>
              </a:spcBef>
              <a:defRPr b="1" spc="-10">
                <a:solidFill>
                  <a:srgbClr val="FFFFFF"/>
                </a:solidFill>
                <a:latin typeface="Arial"/>
                <a:ea typeface="Arial"/>
                <a:cs typeface="Arial"/>
                <a:sym typeface="Arial"/>
              </a:defRPr>
            </a:pPr>
            <a:r>
              <a:t>d’information</a:t>
            </a:r>
          </a:p>
          <a:p>
            <a:pPr indent="12700">
              <a:spcBef>
                <a:spcPts val="200"/>
              </a:spcBef>
              <a:defRPr spc="-10" sz="1400">
                <a:solidFill>
                  <a:srgbClr val="FFFFFF"/>
                </a:solidFill>
                <a:latin typeface="Arial"/>
                <a:ea typeface="Arial"/>
                <a:cs typeface="Arial"/>
                <a:sym typeface="Arial"/>
              </a:defRPr>
            </a:pPr>
            <a:r>
              <a:t>Presse</a:t>
            </a:r>
          </a:p>
          <a:p>
            <a:pPr marR="5080" indent="12700">
              <a:lnSpc>
                <a:spcPts val="1400"/>
              </a:lnSpc>
              <a:spcBef>
                <a:spcPts val="500"/>
              </a:spcBef>
              <a:defRPr spc="-45" sz="1400">
                <a:solidFill>
                  <a:srgbClr val="FFFFFF"/>
                </a:solidFill>
                <a:latin typeface="Arial"/>
                <a:ea typeface="Arial"/>
                <a:cs typeface="Arial"/>
                <a:sym typeface="Arial"/>
              </a:defRPr>
            </a:pPr>
            <a:r>
              <a:t>Associations</a:t>
            </a:r>
            <a:r>
              <a:rPr spc="-85"/>
              <a:t> patient</a:t>
            </a:r>
            <a:r>
              <a:rPr spc="-80"/>
              <a:t> </a:t>
            </a:r>
            <a:r>
              <a:rPr spc="-50"/>
              <a:t>: </a:t>
            </a:r>
            <a:r>
              <a:rPr spc="-110"/>
              <a:t> </a:t>
            </a:r>
            <a:r>
              <a:rPr spc="-50"/>
              <a:t>Anamacap, Cancer Vessie France, </a:t>
            </a:r>
            <a:r>
              <a:rPr spc="-65"/>
              <a:t>Cerhom, France Rein, France Assos Santé, Icave et Renaloo</a:t>
            </a:r>
          </a:p>
          <a:p>
            <a:pPr indent="12700">
              <a:spcBef>
                <a:spcPts val="200"/>
              </a:spcBef>
              <a:defRPr spc="-10" sz="1400">
                <a:solidFill>
                  <a:srgbClr val="FFFFFF"/>
                </a:solidFill>
                <a:latin typeface="Arial"/>
                <a:ea typeface="Arial"/>
                <a:cs typeface="Arial"/>
                <a:sym typeface="Arial"/>
              </a:defRPr>
            </a:pPr>
            <a:r>
              <a:t>Pharmacies</a:t>
            </a:r>
          </a:p>
          <a:p>
            <a:pPr indent="12700">
              <a:spcBef>
                <a:spcPts val="200"/>
              </a:spcBef>
              <a:defRPr spc="-10" sz="1400">
                <a:solidFill>
                  <a:srgbClr val="FFFFFF"/>
                </a:solidFill>
                <a:latin typeface="Arial"/>
                <a:ea typeface="Arial"/>
                <a:cs typeface="Arial"/>
                <a:sym typeface="Arial"/>
              </a:defRPr>
            </a:pPr>
            <a:r>
              <a:t>Médecins généralistes</a:t>
            </a:r>
          </a:p>
          <a:p>
            <a:pPr indent="12700">
              <a:spcBef>
                <a:spcPts val="200"/>
              </a:spcBef>
              <a:defRPr spc="-10" sz="1400">
                <a:solidFill>
                  <a:srgbClr val="FFFFFF"/>
                </a:solidFill>
                <a:latin typeface="Arial"/>
                <a:ea typeface="Arial"/>
                <a:cs typeface="Arial"/>
                <a:sym typeface="Arial"/>
              </a:defRPr>
            </a:pPr>
            <a:r>
              <a:t>Partenaires</a:t>
            </a:r>
          </a:p>
        </p:txBody>
      </p:sp>
      <p:sp>
        <p:nvSpPr>
          <p:cNvPr id="100" name="object 11"/>
          <p:cNvSpPr txBox="1"/>
          <p:nvPr/>
        </p:nvSpPr>
        <p:spPr>
          <a:xfrm>
            <a:off x="1859303" y="1205012"/>
            <a:ext cx="4299728" cy="6785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50" sz="4800">
                <a:solidFill>
                  <a:srgbClr val="006AB3"/>
                </a:solidFill>
                <a:latin typeface="Arial"/>
                <a:ea typeface="Arial"/>
                <a:cs typeface="Arial"/>
                <a:sym typeface="Arial"/>
              </a:defRPr>
            </a:lvl1pPr>
          </a:lstStyle>
          <a:p>
            <a:pPr/>
            <a:r>
              <a:t>Journée</a:t>
            </a:r>
          </a:p>
        </p:txBody>
      </p:sp>
      <p:sp>
        <p:nvSpPr>
          <p:cNvPr id="101" name="object 12"/>
          <p:cNvSpPr txBox="1"/>
          <p:nvPr/>
        </p:nvSpPr>
        <p:spPr>
          <a:xfrm>
            <a:off x="1859302" y="1760085"/>
            <a:ext cx="3942883" cy="67855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280" sz="4800">
                <a:solidFill>
                  <a:srgbClr val="006AB3"/>
                </a:solidFill>
                <a:latin typeface="Arial"/>
                <a:ea typeface="Arial"/>
                <a:cs typeface="Arial"/>
                <a:sym typeface="Arial"/>
              </a:defRPr>
            </a:lvl1pPr>
          </a:lstStyle>
          <a:p>
            <a:pPr/>
            <a:r>
              <a:t>d’informations</a:t>
            </a:r>
          </a:p>
        </p:txBody>
      </p:sp>
      <p:sp>
        <p:nvSpPr>
          <p:cNvPr id="102" name="object 14"/>
          <p:cNvSpPr txBox="1"/>
          <p:nvPr/>
        </p:nvSpPr>
        <p:spPr>
          <a:xfrm>
            <a:off x="1885101" y="3004621"/>
            <a:ext cx="2363661" cy="468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tabLst>
                <a:tab pos="444500" algn="l"/>
              </a:tabLst>
              <a:defRPr spc="-50" sz="3300">
                <a:latin typeface="Arial"/>
                <a:ea typeface="Arial"/>
                <a:cs typeface="Arial"/>
                <a:sym typeface="Arial"/>
              </a:defRPr>
            </a:pPr>
            <a:r>
              <a:t>2</a:t>
            </a:r>
            <a:r>
              <a:rPr spc="-25" sz="1700"/>
              <a:t>e</a:t>
            </a:r>
            <a:r>
              <a:rPr spc="0"/>
              <a:t> </a:t>
            </a:r>
            <a:r>
              <a:rPr spc="-220"/>
              <a:t>édition</a:t>
            </a:r>
          </a:p>
        </p:txBody>
      </p:sp>
      <p:grpSp>
        <p:nvGrpSpPr>
          <p:cNvPr id="105" name="object 15"/>
          <p:cNvGrpSpPr/>
          <p:nvPr/>
        </p:nvGrpSpPr>
        <p:grpSpPr>
          <a:xfrm>
            <a:off x="1881526" y="4097922"/>
            <a:ext cx="651472" cy="651462"/>
            <a:chOff x="-1" y="-1"/>
            <a:chExt cx="651471" cy="651460"/>
          </a:xfrm>
        </p:grpSpPr>
        <p:sp>
          <p:nvSpPr>
            <p:cNvPr id="103" name="object 16"/>
            <p:cNvSpPr/>
            <p:nvPr/>
          </p:nvSpPr>
          <p:spPr>
            <a:xfrm>
              <a:off x="-2" y="-2"/>
              <a:ext cx="575111" cy="5751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21426" y="12741"/>
                  </a:lnTo>
                  <a:lnTo>
                    <a:pt x="20924" y="14568"/>
                  </a:lnTo>
                  <a:lnTo>
                    <a:pt x="20125" y="16251"/>
                  </a:lnTo>
                  <a:lnTo>
                    <a:pt x="19060" y="17758"/>
                  </a:lnTo>
                  <a:lnTo>
                    <a:pt x="17758" y="19060"/>
                  </a:lnTo>
                  <a:lnTo>
                    <a:pt x="16251" y="20125"/>
                  </a:lnTo>
                  <a:lnTo>
                    <a:pt x="14568" y="20924"/>
                  </a:lnTo>
                  <a:lnTo>
                    <a:pt x="12741" y="21426"/>
                  </a:lnTo>
                  <a:lnTo>
                    <a:pt x="10800" y="21600"/>
                  </a:lnTo>
                  <a:lnTo>
                    <a:pt x="8859" y="21426"/>
                  </a:lnTo>
                  <a:lnTo>
                    <a:pt x="7032" y="20924"/>
                  </a:lnTo>
                  <a:lnTo>
                    <a:pt x="5349" y="20125"/>
                  </a:lnTo>
                  <a:lnTo>
                    <a:pt x="3842" y="19060"/>
                  </a:lnTo>
                  <a:lnTo>
                    <a:pt x="2540" y="17758"/>
                  </a:lnTo>
                  <a:lnTo>
                    <a:pt x="1475" y="16251"/>
                  </a:lnTo>
                  <a:lnTo>
                    <a:pt x="676" y="14568"/>
                  </a:lnTo>
                  <a:lnTo>
                    <a:pt x="174" y="12741"/>
                  </a:lnTo>
                  <a:lnTo>
                    <a:pt x="0" y="10800"/>
                  </a:lnTo>
                  <a:lnTo>
                    <a:pt x="174" y="8859"/>
                  </a:lnTo>
                  <a:lnTo>
                    <a:pt x="676" y="7032"/>
                  </a:lnTo>
                  <a:lnTo>
                    <a:pt x="1475" y="5349"/>
                  </a:lnTo>
                  <a:lnTo>
                    <a:pt x="2540" y="3842"/>
                  </a:lnTo>
                  <a:lnTo>
                    <a:pt x="3842" y="2540"/>
                  </a:lnTo>
                  <a:lnTo>
                    <a:pt x="5349" y="1475"/>
                  </a:lnTo>
                  <a:lnTo>
                    <a:pt x="7032" y="676"/>
                  </a:lnTo>
                  <a:lnTo>
                    <a:pt x="8859" y="174"/>
                  </a:lnTo>
                  <a:lnTo>
                    <a:pt x="10800" y="0"/>
                  </a:lnTo>
                  <a:lnTo>
                    <a:pt x="12741" y="174"/>
                  </a:lnTo>
                  <a:lnTo>
                    <a:pt x="14568" y="676"/>
                  </a:lnTo>
                  <a:lnTo>
                    <a:pt x="16251" y="1475"/>
                  </a:lnTo>
                  <a:lnTo>
                    <a:pt x="17758" y="2540"/>
                  </a:lnTo>
                  <a:lnTo>
                    <a:pt x="19060" y="3842"/>
                  </a:lnTo>
                  <a:lnTo>
                    <a:pt x="20125" y="5349"/>
                  </a:lnTo>
                  <a:lnTo>
                    <a:pt x="20924" y="7032"/>
                  </a:lnTo>
                  <a:lnTo>
                    <a:pt x="21426" y="8859"/>
                  </a:lnTo>
                  <a:lnTo>
                    <a:pt x="21600" y="10800"/>
                  </a:lnTo>
                  <a:close/>
                </a:path>
              </a:pathLst>
            </a:custGeom>
            <a:noFill/>
            <a:ln w="12700" cap="flat">
              <a:solidFill>
                <a:srgbClr val="97D2D4"/>
              </a:solidFill>
              <a:prstDash val="solid"/>
              <a:round/>
            </a:ln>
            <a:effectLst/>
          </p:spPr>
          <p:txBody>
            <a:bodyPr wrap="square" lIns="45718" tIns="45718" rIns="45718" bIns="45718" numCol="1" anchor="t">
              <a:noAutofit/>
            </a:bodyPr>
            <a:lstStyle/>
            <a:p>
              <a:pPr>
                <a:defRPr>
                  <a:latin typeface="Calibri"/>
                  <a:ea typeface="Calibri"/>
                  <a:cs typeface="Calibri"/>
                  <a:sym typeface="Calibri"/>
                </a:defRPr>
              </a:pPr>
            </a:p>
          </p:txBody>
        </p:sp>
        <p:pic>
          <p:nvPicPr>
            <p:cNvPr id="104" name="object 17" descr="object 17"/>
            <p:cNvPicPr>
              <a:picLocks noChangeAspect="1"/>
            </p:cNvPicPr>
            <p:nvPr/>
          </p:nvPicPr>
          <p:blipFill>
            <a:blip r:embed="rId2">
              <a:extLst/>
            </a:blip>
            <a:stretch>
              <a:fillRect/>
            </a:stretch>
          </p:blipFill>
          <p:spPr>
            <a:xfrm>
              <a:off x="110616" y="112323"/>
              <a:ext cx="540855" cy="539137"/>
            </a:xfrm>
            <a:prstGeom prst="rect">
              <a:avLst/>
            </a:prstGeom>
            <a:ln w="12700" cap="flat">
              <a:noFill/>
              <a:miter lim="400000"/>
            </a:ln>
            <a:effectLst/>
          </p:spPr>
        </p:pic>
      </p:grpSp>
      <p:grpSp>
        <p:nvGrpSpPr>
          <p:cNvPr id="110" name="object 15"/>
          <p:cNvGrpSpPr/>
          <p:nvPr/>
        </p:nvGrpSpPr>
        <p:grpSpPr>
          <a:xfrm>
            <a:off x="5844089" y="4073529"/>
            <a:ext cx="718512" cy="675541"/>
            <a:chOff x="0" y="-1"/>
            <a:chExt cx="718510" cy="675540"/>
          </a:xfrm>
        </p:grpSpPr>
        <p:pic>
          <p:nvPicPr>
            <p:cNvPr id="106" name="object 18" descr="object 18"/>
            <p:cNvPicPr>
              <a:picLocks noChangeAspect="1"/>
            </p:cNvPicPr>
            <p:nvPr/>
          </p:nvPicPr>
          <p:blipFill>
            <a:blip r:embed="rId3">
              <a:extLst/>
            </a:blip>
            <a:stretch>
              <a:fillRect/>
            </a:stretch>
          </p:blipFill>
          <p:spPr>
            <a:xfrm>
              <a:off x="210393" y="460813"/>
              <a:ext cx="76551" cy="72060"/>
            </a:xfrm>
            <a:prstGeom prst="rect">
              <a:avLst/>
            </a:prstGeom>
            <a:ln w="12700" cap="flat">
              <a:noFill/>
              <a:miter lim="400000"/>
            </a:ln>
            <a:effectLst/>
          </p:spPr>
        </p:pic>
        <p:sp>
          <p:nvSpPr>
            <p:cNvPr id="107" name="object 19"/>
            <p:cNvSpPr/>
            <p:nvPr/>
          </p:nvSpPr>
          <p:spPr>
            <a:xfrm>
              <a:off x="-1" y="45597"/>
              <a:ext cx="553440" cy="4801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699" y="149"/>
                  </a:moveTo>
                  <a:lnTo>
                    <a:pt x="12338" y="433"/>
                  </a:lnTo>
                  <a:lnTo>
                    <a:pt x="12077" y="824"/>
                  </a:lnTo>
                  <a:lnTo>
                    <a:pt x="11935" y="1287"/>
                  </a:lnTo>
                  <a:lnTo>
                    <a:pt x="11929" y="1789"/>
                  </a:lnTo>
                  <a:lnTo>
                    <a:pt x="11819" y="3727"/>
                  </a:lnTo>
                  <a:lnTo>
                    <a:pt x="11050" y="5753"/>
                  </a:lnTo>
                  <a:lnTo>
                    <a:pt x="9691" y="7746"/>
                  </a:lnTo>
                  <a:lnTo>
                    <a:pt x="7817" y="9586"/>
                  </a:lnTo>
                  <a:lnTo>
                    <a:pt x="5497" y="11153"/>
                  </a:lnTo>
                  <a:lnTo>
                    <a:pt x="2274" y="12901"/>
                  </a:lnTo>
                  <a:lnTo>
                    <a:pt x="1011" y="13982"/>
                  </a:lnTo>
                  <a:lnTo>
                    <a:pt x="232" y="15486"/>
                  </a:lnTo>
                  <a:lnTo>
                    <a:pt x="0" y="17217"/>
                  </a:lnTo>
                  <a:lnTo>
                    <a:pt x="375" y="18979"/>
                  </a:lnTo>
                  <a:lnTo>
                    <a:pt x="1313" y="20435"/>
                  </a:lnTo>
                  <a:lnTo>
                    <a:pt x="2618" y="21332"/>
                  </a:lnTo>
                  <a:lnTo>
                    <a:pt x="4119" y="21600"/>
                  </a:lnTo>
                  <a:lnTo>
                    <a:pt x="5648" y="21168"/>
                  </a:lnTo>
                  <a:lnTo>
                    <a:pt x="8871" y="19421"/>
                  </a:lnTo>
                  <a:lnTo>
                    <a:pt x="11397" y="18360"/>
                  </a:lnTo>
                  <a:lnTo>
                    <a:pt x="13823" y="17868"/>
                  </a:lnTo>
                  <a:lnTo>
                    <a:pt x="16020" y="17933"/>
                  </a:lnTo>
                  <a:lnTo>
                    <a:pt x="17865" y="18541"/>
                  </a:lnTo>
                  <a:lnTo>
                    <a:pt x="19229" y="19679"/>
                  </a:lnTo>
                  <a:lnTo>
                    <a:pt x="19569" y="19994"/>
                  </a:lnTo>
                  <a:lnTo>
                    <a:pt x="19970" y="20163"/>
                  </a:lnTo>
                  <a:lnTo>
                    <a:pt x="21520" y="19152"/>
                  </a:lnTo>
                  <a:lnTo>
                    <a:pt x="21600" y="18557"/>
                  </a:lnTo>
                  <a:lnTo>
                    <a:pt x="21471" y="17950"/>
                  </a:lnTo>
                  <a:lnTo>
                    <a:pt x="14514" y="902"/>
                  </a:lnTo>
                  <a:lnTo>
                    <a:pt x="14191" y="401"/>
                  </a:lnTo>
                  <a:lnTo>
                    <a:pt x="13742" y="92"/>
                  </a:lnTo>
                  <a:lnTo>
                    <a:pt x="13225" y="0"/>
                  </a:lnTo>
                  <a:lnTo>
                    <a:pt x="12699" y="149"/>
                  </a:lnTo>
                </a:path>
              </a:pathLst>
            </a:custGeom>
            <a:noFill/>
            <a:ln w="13322" cap="flat">
              <a:solidFill>
                <a:srgbClr val="97D2D4"/>
              </a:solidFill>
              <a:prstDash val="solid"/>
              <a:round/>
            </a:ln>
            <a:effectLst/>
          </p:spPr>
          <p:txBody>
            <a:bodyPr wrap="square" lIns="45718" tIns="45718" rIns="45718" bIns="45718" numCol="1" anchor="t">
              <a:noAutofit/>
            </a:bodyPr>
            <a:lstStyle/>
            <a:p>
              <a:pPr>
                <a:defRPr>
                  <a:latin typeface="Calibri"/>
                  <a:ea typeface="Calibri"/>
                  <a:cs typeface="Calibri"/>
                  <a:sym typeface="Calibri"/>
                </a:defRPr>
              </a:pPr>
            </a:p>
          </p:txBody>
        </p:sp>
        <p:pic>
          <p:nvPicPr>
            <p:cNvPr id="108" name="object 20" descr="object 20"/>
            <p:cNvPicPr>
              <a:picLocks noChangeAspect="1"/>
            </p:cNvPicPr>
            <p:nvPr/>
          </p:nvPicPr>
          <p:blipFill>
            <a:blip r:embed="rId4">
              <a:extLst/>
            </a:blip>
            <a:stretch>
              <a:fillRect/>
            </a:stretch>
          </p:blipFill>
          <p:spPr>
            <a:xfrm>
              <a:off x="119936" y="315792"/>
              <a:ext cx="168881" cy="359748"/>
            </a:xfrm>
            <a:prstGeom prst="rect">
              <a:avLst/>
            </a:prstGeom>
            <a:ln w="12700" cap="flat">
              <a:noFill/>
              <a:miter lim="400000"/>
            </a:ln>
            <a:effectLst/>
          </p:spPr>
        </p:pic>
        <p:pic>
          <p:nvPicPr>
            <p:cNvPr id="109" name="object 21" descr="object 21"/>
            <p:cNvPicPr>
              <a:picLocks noChangeAspect="1"/>
            </p:cNvPicPr>
            <p:nvPr/>
          </p:nvPicPr>
          <p:blipFill>
            <a:blip r:embed="rId5">
              <a:extLst/>
            </a:blip>
            <a:stretch>
              <a:fillRect/>
            </a:stretch>
          </p:blipFill>
          <p:spPr>
            <a:xfrm>
              <a:off x="446077" y="-2"/>
              <a:ext cx="272434" cy="367265"/>
            </a:xfrm>
            <a:prstGeom prst="rect">
              <a:avLst/>
            </a:prstGeom>
            <a:ln w="12700" cap="flat">
              <a:noFill/>
              <a:miter lim="400000"/>
            </a:ln>
            <a:effectLst/>
          </p:spPr>
        </p:pic>
      </p:grpSp>
      <p:sp>
        <p:nvSpPr>
          <p:cNvPr id="111" name="object 12"/>
          <p:cNvSpPr txBox="1"/>
          <p:nvPr/>
        </p:nvSpPr>
        <p:spPr>
          <a:xfrm>
            <a:off x="1859302" y="2235561"/>
            <a:ext cx="3942883" cy="6785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280" sz="4800">
                <a:solidFill>
                  <a:srgbClr val="006AB3"/>
                </a:solidFill>
                <a:latin typeface="Arial"/>
                <a:ea typeface="Arial"/>
                <a:cs typeface="Arial"/>
                <a:sym typeface="Arial"/>
              </a:defRPr>
            </a:lvl1pPr>
          </a:lstStyle>
          <a:p>
            <a:pPr/>
            <a:r>
              <a:t>patient.es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object 2"/>
          <p:cNvSpPr txBox="1"/>
          <p:nvPr/>
        </p:nvSpPr>
        <p:spPr>
          <a:xfrm>
            <a:off x="455300" y="474773"/>
            <a:ext cx="94996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b="1" spc="-75" sz="900">
                <a:solidFill>
                  <a:srgbClr val="006AB3"/>
                </a:solidFill>
                <a:latin typeface="Arial"/>
                <a:ea typeface="Arial"/>
                <a:cs typeface="Arial"/>
                <a:sym typeface="Arial"/>
              </a:defRPr>
            </a:pPr>
            <a:r>
              <a:t>1.</a:t>
            </a:r>
            <a:r>
              <a:rPr spc="-114"/>
              <a:t> </a:t>
            </a:r>
            <a:r>
              <a:rPr spc="-34"/>
              <a:t>La</a:t>
            </a:r>
            <a:r>
              <a:rPr spc="-114"/>
              <a:t> </a:t>
            </a:r>
            <a:r>
              <a:rPr spc="-30"/>
              <a:t>campagne</a:t>
            </a:r>
          </a:p>
        </p:txBody>
      </p:sp>
      <p:sp>
        <p:nvSpPr>
          <p:cNvPr id="114" name="object 3"/>
          <p:cNvSpPr txBox="1"/>
          <p:nvPr/>
        </p:nvSpPr>
        <p:spPr>
          <a:xfrm>
            <a:off x="10161751" y="468005"/>
            <a:ext cx="8636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50" sz="900">
                <a:solidFill>
                  <a:srgbClr val="006AB3"/>
                </a:solidFill>
                <a:latin typeface="Arial"/>
                <a:ea typeface="Arial"/>
                <a:cs typeface="Arial"/>
                <a:sym typeface="Arial"/>
              </a:defRPr>
            </a:lvl1pPr>
          </a:lstStyle>
          <a:p>
            <a:pPr/>
            <a:r>
              <a:t>5</a:t>
            </a:r>
          </a:p>
        </p:txBody>
      </p:sp>
      <p:sp>
        <p:nvSpPr>
          <p:cNvPr id="115" name="object 4"/>
          <p:cNvSpPr txBox="1"/>
          <p:nvPr/>
        </p:nvSpPr>
        <p:spPr>
          <a:xfrm>
            <a:off x="2361856" y="468005"/>
            <a:ext cx="9499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4" sz="900">
                <a:solidFill>
                  <a:srgbClr val="006AB3"/>
                </a:solidFill>
                <a:latin typeface="Arial"/>
                <a:ea typeface="Arial"/>
                <a:cs typeface="Arial"/>
                <a:sym typeface="Arial"/>
              </a:defRPr>
            </a:pPr>
            <a:r>
              <a:t>2.</a:t>
            </a:r>
            <a:r>
              <a:rPr spc="-120"/>
              <a:t> </a:t>
            </a:r>
            <a:r>
              <a:rPr spc="-50"/>
              <a:t>La</a:t>
            </a:r>
            <a:r>
              <a:rPr spc="-114"/>
              <a:t> </a:t>
            </a:r>
            <a:r>
              <a:rPr spc="-55"/>
              <a:t>communication</a:t>
            </a:r>
          </a:p>
        </p:txBody>
      </p:sp>
      <p:sp>
        <p:nvSpPr>
          <p:cNvPr id="116" name="object 5"/>
          <p:cNvSpPr txBox="1"/>
          <p:nvPr/>
        </p:nvSpPr>
        <p:spPr>
          <a:xfrm>
            <a:off x="4444098" y="468005"/>
            <a:ext cx="1024890"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4" sz="900">
                <a:solidFill>
                  <a:srgbClr val="006AB3"/>
                </a:solidFill>
                <a:latin typeface="Arial"/>
                <a:ea typeface="Arial"/>
                <a:cs typeface="Arial"/>
                <a:sym typeface="Arial"/>
              </a:defRPr>
            </a:pPr>
            <a:r>
              <a:t>3.</a:t>
            </a:r>
            <a:r>
              <a:rPr spc="-110"/>
              <a:t> </a:t>
            </a:r>
            <a:r>
              <a:rPr spc="-80"/>
              <a:t>Offres</a:t>
            </a:r>
            <a:r>
              <a:rPr spc="-110"/>
              <a:t> </a:t>
            </a:r>
            <a:r>
              <a:rPr spc="-50"/>
              <a:t>de</a:t>
            </a:r>
            <a:r>
              <a:rPr spc="-110"/>
              <a:t> </a:t>
            </a:r>
            <a:r>
              <a:rPr spc="-65"/>
              <a:t>partenariat</a:t>
            </a:r>
          </a:p>
        </p:txBody>
      </p:sp>
      <p:grpSp>
        <p:nvGrpSpPr>
          <p:cNvPr id="119" name="object 6"/>
          <p:cNvGrpSpPr/>
          <p:nvPr/>
        </p:nvGrpSpPr>
        <p:grpSpPr>
          <a:xfrm>
            <a:off x="467997" y="896197"/>
            <a:ext cx="10224008" cy="6663809"/>
            <a:chOff x="0" y="0"/>
            <a:chExt cx="10224007" cy="6663808"/>
          </a:xfrm>
        </p:grpSpPr>
        <p:sp>
          <p:nvSpPr>
            <p:cNvPr id="117" name="object 7"/>
            <p:cNvSpPr/>
            <p:nvPr/>
          </p:nvSpPr>
          <p:spPr>
            <a:xfrm>
              <a:off x="-1" y="3809"/>
              <a:ext cx="5556008" cy="3"/>
            </a:xfrm>
            <a:prstGeom prst="line">
              <a:avLst/>
            </a:prstGeom>
            <a:noFill/>
            <a:ln w="7620" cap="flat">
              <a:solidFill>
                <a:srgbClr val="000000"/>
              </a:solidFill>
              <a:prstDash val="solid"/>
              <a:round/>
            </a:ln>
            <a:effectLst/>
          </p:spPr>
          <p:txBody>
            <a:bodyPr wrap="square" lIns="45718" tIns="45718" rIns="45718" bIns="45718" numCol="1" anchor="t">
              <a:noAutofit/>
            </a:bodyPr>
            <a:lstStyle/>
            <a:p>
              <a:pPr/>
            </a:p>
          </p:txBody>
        </p:sp>
        <p:sp>
          <p:nvSpPr>
            <p:cNvPr id="118" name="object 8"/>
            <p:cNvSpPr/>
            <p:nvPr/>
          </p:nvSpPr>
          <p:spPr>
            <a:xfrm>
              <a:off x="5556003" y="-1"/>
              <a:ext cx="4668005" cy="6663809"/>
            </a:xfrm>
            <a:prstGeom prst="rect">
              <a:avLst/>
            </a:prstGeom>
            <a:solidFill>
              <a:srgbClr val="006AB3"/>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p>
          </p:txBody>
        </p:sp>
      </p:grpSp>
      <p:sp>
        <p:nvSpPr>
          <p:cNvPr id="120" name="object 9"/>
          <p:cNvSpPr txBox="1"/>
          <p:nvPr/>
        </p:nvSpPr>
        <p:spPr>
          <a:xfrm>
            <a:off x="570768" y="1235005"/>
            <a:ext cx="2629806" cy="6785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285" sz="4800">
                <a:solidFill>
                  <a:srgbClr val="006AB3"/>
                </a:solidFill>
                <a:latin typeface="Arial"/>
                <a:ea typeface="Arial"/>
                <a:cs typeface="Arial"/>
                <a:sym typeface="Arial"/>
              </a:defRPr>
            </a:lvl1pPr>
          </a:lstStyle>
          <a:p>
            <a:pPr/>
            <a:r>
              <a:t>Pourquoi</a:t>
            </a:r>
          </a:p>
        </p:txBody>
      </p:sp>
      <p:sp>
        <p:nvSpPr>
          <p:cNvPr id="121" name="object 10"/>
          <p:cNvSpPr txBox="1"/>
          <p:nvPr/>
        </p:nvSpPr>
        <p:spPr>
          <a:xfrm>
            <a:off x="583667" y="1718330"/>
            <a:ext cx="3075209" cy="6785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b="1" spc="-285" sz="4800">
                <a:solidFill>
                  <a:srgbClr val="006AB3"/>
                </a:solidFill>
                <a:latin typeface="Arial"/>
                <a:ea typeface="Arial"/>
                <a:cs typeface="Arial"/>
                <a:sym typeface="Arial"/>
              </a:defRPr>
            </a:pPr>
            <a:r>
              <a:t>participer</a:t>
            </a:r>
            <a:r>
              <a:rPr spc="-905"/>
              <a:t> </a:t>
            </a:r>
            <a:r>
              <a:rPr spc="135"/>
              <a:t>?</a:t>
            </a:r>
          </a:p>
        </p:txBody>
      </p:sp>
      <p:sp>
        <p:nvSpPr>
          <p:cNvPr id="122" name="object 11"/>
          <p:cNvSpPr txBox="1"/>
          <p:nvPr/>
        </p:nvSpPr>
        <p:spPr>
          <a:xfrm>
            <a:off x="534985" y="2922307"/>
            <a:ext cx="4789455" cy="12494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30480" indent="37464">
              <a:lnSpc>
                <a:spcPts val="1400"/>
              </a:lnSpc>
              <a:spcBef>
                <a:spcPts val="300"/>
              </a:spcBef>
              <a:defRPr spc="-107" sz="1500">
                <a:solidFill>
                  <a:srgbClr val="006AB3"/>
                </a:solidFill>
                <a:latin typeface="Arial"/>
                <a:ea typeface="Arial"/>
                <a:cs typeface="Arial"/>
                <a:sym typeface="Arial"/>
              </a:defRPr>
            </a:lvl1pPr>
          </a:lstStyle>
          <a:p>
            <a:pPr/>
            <a:r>
              <a:t>La journée d'informations dédiée aux patient.es en urologie, couvrant des thématiques telles que le rein, la vessie, la prostate, et d'autres, est essentielle pour plusieurs raisons. Tout d'abord, elle permet de sensibiliser les patients et leurs proches aux maladies urologiques, en leur fournissant des informations claires et précises sur les symptômes, les options de traitement, et les avancées médicales.</a:t>
            </a:r>
          </a:p>
        </p:txBody>
      </p:sp>
      <p:sp>
        <p:nvSpPr>
          <p:cNvPr id="123" name="object 12"/>
          <p:cNvSpPr txBox="1"/>
          <p:nvPr/>
        </p:nvSpPr>
        <p:spPr>
          <a:xfrm>
            <a:off x="534985" y="4483453"/>
            <a:ext cx="4789455" cy="14272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5080" indent="12700">
              <a:lnSpc>
                <a:spcPts val="1400"/>
              </a:lnSpc>
              <a:spcBef>
                <a:spcPts val="300"/>
              </a:spcBef>
              <a:defRPr spc="-42" sz="1500">
                <a:solidFill>
                  <a:srgbClr val="31859C"/>
                </a:solidFill>
                <a:latin typeface="Arial"/>
                <a:ea typeface="Arial"/>
                <a:cs typeface="Arial"/>
                <a:sym typeface="Arial"/>
              </a:defRPr>
            </a:lvl1pPr>
          </a:lstStyle>
          <a:p>
            <a:pPr/>
            <a:r>
              <a:t>Cette journée offre également une plateforme pour poser des questions directement aux experts, dissipant ainsi les inquiétudes et les incertitudes. De plus, elle favorise un échange d'expériences entre les patients, créant un sentiment de communauté et de soutien mutuel. Enfin, en mettant l'accent sur la prévention et la gestion des maladies urologiques, cette journée contribue à une meilleure qualité de vie et à des décisions médicales plus éclairées.</a:t>
            </a:r>
          </a:p>
        </p:txBody>
      </p:sp>
      <p:sp>
        <p:nvSpPr>
          <p:cNvPr id="124" name="object 13"/>
          <p:cNvSpPr txBox="1"/>
          <p:nvPr/>
        </p:nvSpPr>
        <p:spPr>
          <a:xfrm>
            <a:off x="6438491" y="2739982"/>
            <a:ext cx="3561613" cy="36740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ts val="2500"/>
              </a:lnSpc>
              <a:spcBef>
                <a:spcPts val="600"/>
              </a:spcBef>
              <a:defRPr b="1" spc="-35" sz="2500">
                <a:solidFill>
                  <a:srgbClr val="FFFFFF"/>
                </a:solidFill>
                <a:latin typeface="Arial"/>
                <a:ea typeface="Arial"/>
                <a:cs typeface="Arial"/>
                <a:sym typeface="Arial"/>
              </a:defRPr>
            </a:pPr>
            <a:r>
              <a:t>En</a:t>
            </a:r>
            <a:r>
              <a:rPr spc="-240"/>
              <a:t> </a:t>
            </a:r>
            <a:r>
              <a:rPr spc="-130"/>
              <a:t>2019,</a:t>
            </a:r>
            <a:r>
              <a:rPr spc="-233"/>
              <a:t> </a:t>
            </a:r>
            <a:r>
              <a:rPr spc="-125">
                <a:solidFill>
                  <a:srgbClr val="97D2D4"/>
                </a:solidFill>
              </a:rPr>
              <a:t>88</a:t>
            </a:r>
            <a:r>
              <a:rPr spc="-240">
                <a:solidFill>
                  <a:srgbClr val="97D2D4"/>
                </a:solidFill>
              </a:rPr>
              <a:t> </a:t>
            </a:r>
            <a:r>
              <a:rPr spc="459">
                <a:solidFill>
                  <a:srgbClr val="97D2D4"/>
                </a:solidFill>
              </a:rPr>
              <a:t>%</a:t>
            </a:r>
            <a:r>
              <a:rPr spc="-233">
                <a:solidFill>
                  <a:srgbClr val="97D2D4"/>
                </a:solidFill>
              </a:rPr>
              <a:t> </a:t>
            </a:r>
            <a:r>
              <a:rPr spc="-25">
                <a:solidFill>
                  <a:srgbClr val="97D2D4"/>
                </a:solidFill>
              </a:rPr>
              <a:t>des </a:t>
            </a:r>
            <a:r>
              <a:rPr spc="-45">
                <a:solidFill>
                  <a:srgbClr val="97D2D4"/>
                </a:solidFill>
              </a:rPr>
              <a:t>femmes</a:t>
            </a:r>
            <a:r>
              <a:rPr spc="-233">
                <a:solidFill>
                  <a:srgbClr val="97D2D4"/>
                </a:solidFill>
              </a:rPr>
              <a:t> </a:t>
            </a:r>
            <a:r>
              <a:rPr spc="-20"/>
              <a:t>ont</a:t>
            </a:r>
            <a:r>
              <a:rPr spc="-229"/>
              <a:t> </a:t>
            </a:r>
            <a:r>
              <a:rPr spc="0"/>
              <a:t>vu</a:t>
            </a:r>
            <a:r>
              <a:rPr spc="-229"/>
              <a:t> </a:t>
            </a:r>
            <a:r>
              <a:rPr spc="-25"/>
              <a:t>un </a:t>
            </a:r>
            <a:r>
              <a:rPr spc="-65"/>
              <a:t>médecin</a:t>
            </a:r>
            <a:r>
              <a:rPr spc="-200"/>
              <a:t> </a:t>
            </a:r>
            <a:r>
              <a:rPr spc="-10"/>
              <a:t>généraliste </a:t>
            </a:r>
            <a:r>
              <a:rPr spc="-20"/>
              <a:t>au</a:t>
            </a:r>
            <a:r>
              <a:rPr spc="-229"/>
              <a:t> </a:t>
            </a:r>
            <a:r>
              <a:rPr spc="-55"/>
              <a:t>cours</a:t>
            </a:r>
            <a:r>
              <a:rPr spc="-225"/>
              <a:t> </a:t>
            </a:r>
            <a:r>
              <a:t>des</a:t>
            </a:r>
            <a:r>
              <a:rPr spc="-225"/>
              <a:t> </a:t>
            </a:r>
            <a:r>
              <a:rPr spc="-25"/>
              <a:t>12 </a:t>
            </a:r>
            <a:r>
              <a:rPr spc="-50"/>
              <a:t>derniers</a:t>
            </a:r>
            <a:r>
              <a:rPr spc="-220"/>
              <a:t> </a:t>
            </a:r>
            <a:r>
              <a:rPr spc="0"/>
              <a:t>mois</a:t>
            </a:r>
            <a:r>
              <a:rPr spc="-215"/>
              <a:t> </a:t>
            </a:r>
            <a:r>
              <a:rPr spc="-60">
                <a:solidFill>
                  <a:srgbClr val="97D2D4"/>
                </a:solidFill>
              </a:rPr>
              <a:t>contre </a:t>
            </a:r>
            <a:r>
              <a:rPr spc="75">
                <a:solidFill>
                  <a:srgbClr val="97D2D4"/>
                </a:solidFill>
              </a:rPr>
              <a:t>80%</a:t>
            </a:r>
            <a:r>
              <a:rPr spc="-240">
                <a:solidFill>
                  <a:srgbClr val="97D2D4"/>
                </a:solidFill>
              </a:rPr>
              <a:t> </a:t>
            </a:r>
            <a:r>
              <a:rPr>
                <a:solidFill>
                  <a:srgbClr val="97D2D4"/>
                </a:solidFill>
              </a:rPr>
              <a:t>des</a:t>
            </a:r>
            <a:r>
              <a:rPr spc="-240">
                <a:solidFill>
                  <a:srgbClr val="97D2D4"/>
                </a:solidFill>
              </a:rPr>
              <a:t> </a:t>
            </a:r>
            <a:r>
              <a:rPr spc="-10">
                <a:solidFill>
                  <a:srgbClr val="97D2D4"/>
                </a:solidFill>
              </a:rPr>
              <a:t>hommes.</a:t>
            </a:r>
          </a:p>
          <a:p>
            <a:pPr marR="113029" indent="12700">
              <a:lnSpc>
                <a:spcPts val="2500"/>
              </a:lnSpc>
              <a:spcBef>
                <a:spcPts val="1400"/>
              </a:spcBef>
              <a:defRPr b="1" spc="-60" sz="2500">
                <a:solidFill>
                  <a:srgbClr val="FFFFFF"/>
                </a:solidFill>
                <a:latin typeface="Arial"/>
                <a:ea typeface="Arial"/>
                <a:cs typeface="Arial"/>
                <a:sym typeface="Arial"/>
              </a:defRPr>
            </a:pPr>
            <a:r>
              <a:t>Concernant</a:t>
            </a:r>
            <a:r>
              <a:rPr spc="-225"/>
              <a:t> </a:t>
            </a:r>
            <a:r>
              <a:rPr spc="0"/>
              <a:t>la</a:t>
            </a:r>
            <a:r>
              <a:rPr spc="-225"/>
              <a:t> </a:t>
            </a:r>
            <a:r>
              <a:rPr spc="-10"/>
              <a:t>visite </a:t>
            </a:r>
            <a:r>
              <a:rPr spc="0"/>
              <a:t>à</a:t>
            </a:r>
            <a:r>
              <a:rPr spc="-250"/>
              <a:t> </a:t>
            </a:r>
            <a:r>
              <a:rPr spc="-35"/>
              <a:t>un</a:t>
            </a:r>
            <a:r>
              <a:rPr spc="-250"/>
              <a:t> </a:t>
            </a:r>
            <a:r>
              <a:rPr spc="-10"/>
              <a:t>spécialiste, </a:t>
            </a:r>
            <a:r>
              <a:rPr spc="-50"/>
              <a:t>seulement</a:t>
            </a:r>
            <a:r>
              <a:rPr spc="-225"/>
              <a:t> </a:t>
            </a:r>
            <a:r>
              <a:rPr spc="-125">
                <a:solidFill>
                  <a:srgbClr val="97D2D4"/>
                </a:solidFill>
              </a:rPr>
              <a:t>42</a:t>
            </a:r>
            <a:r>
              <a:rPr spc="-220">
                <a:solidFill>
                  <a:srgbClr val="97D2D4"/>
                </a:solidFill>
              </a:rPr>
              <a:t> </a:t>
            </a:r>
            <a:r>
              <a:rPr spc="459">
                <a:solidFill>
                  <a:srgbClr val="97D2D4"/>
                </a:solidFill>
              </a:rPr>
              <a:t>%</a:t>
            </a:r>
            <a:r>
              <a:rPr spc="-220">
                <a:solidFill>
                  <a:srgbClr val="97D2D4"/>
                </a:solidFill>
              </a:rPr>
              <a:t> </a:t>
            </a:r>
            <a:r>
              <a:rPr spc="-25">
                <a:solidFill>
                  <a:srgbClr val="97D2D4"/>
                </a:solidFill>
              </a:rPr>
              <a:t>des hommes</a:t>
            </a:r>
            <a:r>
              <a:rPr spc="-220">
                <a:solidFill>
                  <a:srgbClr val="97D2D4"/>
                </a:solidFill>
              </a:rPr>
              <a:t> </a:t>
            </a:r>
            <a:r>
              <a:rPr spc="-20">
                <a:solidFill>
                  <a:srgbClr val="97D2D4"/>
                </a:solidFill>
              </a:rPr>
              <a:t>VS</a:t>
            </a:r>
            <a:r>
              <a:rPr spc="-220">
                <a:solidFill>
                  <a:srgbClr val="97D2D4"/>
                </a:solidFill>
              </a:rPr>
              <a:t> 53</a:t>
            </a:r>
            <a:r>
              <a:rPr spc="50">
                <a:solidFill>
                  <a:srgbClr val="97D2D4"/>
                </a:solidFill>
              </a:rPr>
              <a:t>% </a:t>
            </a:r>
            <a:r>
              <a:rPr spc="-35">
                <a:solidFill>
                  <a:srgbClr val="97D2D4"/>
                </a:solidFill>
              </a:rPr>
              <a:t>des</a:t>
            </a:r>
            <a:r>
              <a:rPr spc="-229">
                <a:solidFill>
                  <a:srgbClr val="97D2D4"/>
                </a:solidFill>
              </a:rPr>
              <a:t> </a:t>
            </a:r>
            <a:r>
              <a:rPr spc="-10">
                <a:solidFill>
                  <a:srgbClr val="97D2D4"/>
                </a:solidFill>
              </a:rPr>
              <a:t>femmes.</a:t>
            </a:r>
          </a:p>
        </p:txBody>
      </p:sp>
      <p:grpSp>
        <p:nvGrpSpPr>
          <p:cNvPr id="136" name="object 14"/>
          <p:cNvGrpSpPr/>
          <p:nvPr/>
        </p:nvGrpSpPr>
        <p:grpSpPr>
          <a:xfrm>
            <a:off x="6451190" y="1484575"/>
            <a:ext cx="889210" cy="889210"/>
            <a:chOff x="-1" y="-1"/>
            <a:chExt cx="889208" cy="889207"/>
          </a:xfrm>
        </p:grpSpPr>
        <p:sp>
          <p:nvSpPr>
            <p:cNvPr id="125" name="Ligne"/>
            <p:cNvSpPr/>
            <p:nvPr/>
          </p:nvSpPr>
          <p:spPr>
            <a:xfrm>
              <a:off x="768033" y="631330"/>
              <a:ext cx="61611" cy="35576"/>
            </a:xfrm>
            <a:prstGeom prst="line">
              <a:avLst/>
            </a:prstGeom>
            <a:noFill/>
            <a:ln w="12700" cap="flat">
              <a:solidFill>
                <a:srgbClr val="97D2D4"/>
              </a:solidFill>
              <a:prstDash val="solid"/>
              <a:round/>
            </a:ln>
            <a:effectLst/>
          </p:spPr>
          <p:txBody>
            <a:bodyPr wrap="square" lIns="45718" tIns="45718" rIns="45718" bIns="45718" numCol="1" anchor="t">
              <a:noAutofit/>
            </a:bodyPr>
            <a:lstStyle/>
            <a:p>
              <a:pPr/>
            </a:p>
          </p:txBody>
        </p:sp>
        <p:sp>
          <p:nvSpPr>
            <p:cNvPr id="126" name="Ligne"/>
            <p:cNvSpPr/>
            <p:nvPr/>
          </p:nvSpPr>
          <p:spPr>
            <a:xfrm>
              <a:off x="59563" y="222299"/>
              <a:ext cx="61610" cy="35563"/>
            </a:xfrm>
            <a:prstGeom prst="line">
              <a:avLst/>
            </a:prstGeom>
            <a:noFill/>
            <a:ln w="12700" cap="flat">
              <a:solidFill>
                <a:srgbClr val="97D2D4"/>
              </a:solidFill>
              <a:prstDash val="solid"/>
              <a:round/>
            </a:ln>
            <a:effectLst/>
          </p:spPr>
          <p:txBody>
            <a:bodyPr wrap="square" lIns="45718" tIns="45718" rIns="45718" bIns="45718" numCol="1" anchor="t">
              <a:noAutofit/>
            </a:bodyPr>
            <a:lstStyle/>
            <a:p>
              <a:pPr/>
            </a:p>
          </p:txBody>
        </p:sp>
        <p:sp>
          <p:nvSpPr>
            <p:cNvPr id="127" name="Ligne"/>
            <p:cNvSpPr/>
            <p:nvPr/>
          </p:nvSpPr>
          <p:spPr>
            <a:xfrm>
              <a:off x="222300" y="59562"/>
              <a:ext cx="35576" cy="61610"/>
            </a:xfrm>
            <a:prstGeom prst="line">
              <a:avLst/>
            </a:prstGeom>
            <a:noFill/>
            <a:ln w="12700" cap="flat">
              <a:solidFill>
                <a:srgbClr val="97D2D4"/>
              </a:solidFill>
              <a:prstDash val="solid"/>
              <a:round/>
            </a:ln>
            <a:effectLst/>
          </p:spPr>
          <p:txBody>
            <a:bodyPr wrap="square" lIns="45718" tIns="45718" rIns="45718" bIns="45718" numCol="1" anchor="t">
              <a:noAutofit/>
            </a:bodyPr>
            <a:lstStyle/>
            <a:p>
              <a:pPr/>
            </a:p>
          </p:txBody>
        </p:sp>
        <p:sp>
          <p:nvSpPr>
            <p:cNvPr id="128" name="Ligne"/>
            <p:cNvSpPr/>
            <p:nvPr/>
          </p:nvSpPr>
          <p:spPr>
            <a:xfrm flipH="1">
              <a:off x="631343" y="59562"/>
              <a:ext cx="35563" cy="61610"/>
            </a:xfrm>
            <a:prstGeom prst="line">
              <a:avLst/>
            </a:prstGeom>
            <a:noFill/>
            <a:ln w="12700" cap="flat">
              <a:solidFill>
                <a:srgbClr val="97D2D4"/>
              </a:solidFill>
              <a:prstDash val="solid"/>
              <a:round/>
            </a:ln>
            <a:effectLst/>
          </p:spPr>
          <p:txBody>
            <a:bodyPr wrap="square" lIns="45718" tIns="45718" rIns="45718" bIns="45718" numCol="1" anchor="t">
              <a:noAutofit/>
            </a:bodyPr>
            <a:lstStyle/>
            <a:p>
              <a:pPr/>
            </a:p>
          </p:txBody>
        </p:sp>
        <p:sp>
          <p:nvSpPr>
            <p:cNvPr id="129" name="Ligne"/>
            <p:cNvSpPr/>
            <p:nvPr/>
          </p:nvSpPr>
          <p:spPr>
            <a:xfrm flipH="1">
              <a:off x="59563" y="631330"/>
              <a:ext cx="61610" cy="35576"/>
            </a:xfrm>
            <a:prstGeom prst="line">
              <a:avLst/>
            </a:prstGeom>
            <a:noFill/>
            <a:ln w="12700" cap="flat">
              <a:solidFill>
                <a:srgbClr val="97D2D4"/>
              </a:solidFill>
              <a:prstDash val="solid"/>
              <a:round/>
            </a:ln>
            <a:effectLst/>
          </p:spPr>
          <p:txBody>
            <a:bodyPr wrap="square" lIns="45718" tIns="45718" rIns="45718" bIns="45718" numCol="1" anchor="t">
              <a:noAutofit/>
            </a:bodyPr>
            <a:lstStyle/>
            <a:p>
              <a:pPr/>
            </a:p>
          </p:txBody>
        </p:sp>
        <p:sp>
          <p:nvSpPr>
            <p:cNvPr id="130" name="Ligne"/>
            <p:cNvSpPr/>
            <p:nvPr/>
          </p:nvSpPr>
          <p:spPr>
            <a:xfrm flipH="1">
              <a:off x="768033" y="222299"/>
              <a:ext cx="61611" cy="35563"/>
            </a:xfrm>
            <a:prstGeom prst="line">
              <a:avLst/>
            </a:prstGeom>
            <a:noFill/>
            <a:ln w="12700" cap="flat">
              <a:solidFill>
                <a:srgbClr val="97D2D4"/>
              </a:solidFill>
              <a:prstDash val="solid"/>
              <a:round/>
            </a:ln>
            <a:effectLst/>
          </p:spPr>
          <p:txBody>
            <a:bodyPr wrap="square" lIns="45718" tIns="45718" rIns="45718" bIns="45718" numCol="1" anchor="t">
              <a:noAutofit/>
            </a:bodyPr>
            <a:lstStyle/>
            <a:p>
              <a:pPr/>
            </a:p>
          </p:txBody>
        </p:sp>
        <p:sp>
          <p:nvSpPr>
            <p:cNvPr id="131" name="Ligne"/>
            <p:cNvSpPr/>
            <p:nvPr/>
          </p:nvSpPr>
          <p:spPr>
            <a:xfrm>
              <a:off x="142278" y="444602"/>
              <a:ext cx="302327" cy="889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6701" y="0"/>
                  </a:lnTo>
                  <a:lnTo>
                    <a:pt x="7291" y="488"/>
                  </a:lnTo>
                  <a:lnTo>
                    <a:pt x="7732" y="1767"/>
                  </a:lnTo>
                  <a:lnTo>
                    <a:pt x="7961" y="3561"/>
                  </a:lnTo>
                  <a:lnTo>
                    <a:pt x="7911" y="5594"/>
                  </a:lnTo>
                  <a:lnTo>
                    <a:pt x="7727" y="7395"/>
                  </a:lnTo>
                  <a:lnTo>
                    <a:pt x="7624" y="9206"/>
                  </a:lnTo>
                  <a:lnTo>
                    <a:pt x="7624" y="10798"/>
                  </a:lnTo>
                  <a:lnTo>
                    <a:pt x="7873" y="15003"/>
                  </a:lnTo>
                  <a:lnTo>
                    <a:pt x="8554" y="18437"/>
                  </a:lnTo>
                  <a:lnTo>
                    <a:pt x="9563" y="20751"/>
                  </a:lnTo>
                  <a:lnTo>
                    <a:pt x="10800" y="21600"/>
                  </a:lnTo>
                  <a:lnTo>
                    <a:pt x="12036" y="20751"/>
                  </a:lnTo>
                  <a:lnTo>
                    <a:pt x="13046" y="18437"/>
                  </a:lnTo>
                  <a:lnTo>
                    <a:pt x="13727" y="15003"/>
                  </a:lnTo>
                  <a:lnTo>
                    <a:pt x="13976" y="10798"/>
                  </a:lnTo>
                  <a:lnTo>
                    <a:pt x="13976" y="9206"/>
                  </a:lnTo>
                  <a:lnTo>
                    <a:pt x="13873" y="7395"/>
                  </a:lnTo>
                  <a:lnTo>
                    <a:pt x="13689" y="5594"/>
                  </a:lnTo>
                  <a:lnTo>
                    <a:pt x="13639" y="3561"/>
                  </a:lnTo>
                  <a:lnTo>
                    <a:pt x="13867" y="1767"/>
                  </a:lnTo>
                  <a:lnTo>
                    <a:pt x="14309" y="488"/>
                  </a:lnTo>
                  <a:lnTo>
                    <a:pt x="14899" y="0"/>
                  </a:lnTo>
                  <a:lnTo>
                    <a:pt x="21600" y="0"/>
                  </a:lnTo>
                </a:path>
              </a:pathLst>
            </a:custGeom>
            <a:noFill/>
            <a:ln w="12700" cap="flat">
              <a:solidFill>
                <a:srgbClr val="97D2D4"/>
              </a:solidFill>
              <a:prstDash val="solid"/>
              <a:round/>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132" name="Ligne"/>
            <p:cNvSpPr/>
            <p:nvPr/>
          </p:nvSpPr>
          <p:spPr>
            <a:xfrm>
              <a:off x="355688" y="142264"/>
              <a:ext cx="88917" cy="302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6701"/>
                  </a:lnTo>
                  <a:lnTo>
                    <a:pt x="21112" y="7290"/>
                  </a:lnTo>
                  <a:lnTo>
                    <a:pt x="19833" y="7732"/>
                  </a:lnTo>
                  <a:lnTo>
                    <a:pt x="18039" y="7961"/>
                  </a:lnTo>
                  <a:lnTo>
                    <a:pt x="16006" y="7912"/>
                  </a:lnTo>
                  <a:lnTo>
                    <a:pt x="14202" y="7727"/>
                  </a:lnTo>
                  <a:lnTo>
                    <a:pt x="12394" y="7623"/>
                  </a:lnTo>
                  <a:lnTo>
                    <a:pt x="10798" y="7623"/>
                  </a:lnTo>
                  <a:lnTo>
                    <a:pt x="6595" y="7873"/>
                  </a:lnTo>
                  <a:lnTo>
                    <a:pt x="3163" y="8554"/>
                  </a:lnTo>
                  <a:lnTo>
                    <a:pt x="849" y="9564"/>
                  </a:lnTo>
                  <a:lnTo>
                    <a:pt x="0" y="10800"/>
                  </a:lnTo>
                  <a:lnTo>
                    <a:pt x="849" y="12036"/>
                  </a:lnTo>
                  <a:lnTo>
                    <a:pt x="3163" y="13046"/>
                  </a:lnTo>
                  <a:lnTo>
                    <a:pt x="6595" y="13727"/>
                  </a:lnTo>
                  <a:lnTo>
                    <a:pt x="10798" y="13977"/>
                  </a:lnTo>
                  <a:lnTo>
                    <a:pt x="12394" y="13977"/>
                  </a:lnTo>
                  <a:lnTo>
                    <a:pt x="14202" y="13873"/>
                  </a:lnTo>
                  <a:lnTo>
                    <a:pt x="16006" y="13688"/>
                  </a:lnTo>
                  <a:lnTo>
                    <a:pt x="18039" y="13639"/>
                  </a:lnTo>
                  <a:lnTo>
                    <a:pt x="19833" y="13868"/>
                  </a:lnTo>
                  <a:lnTo>
                    <a:pt x="21112" y="14310"/>
                  </a:lnTo>
                  <a:lnTo>
                    <a:pt x="21600" y="14899"/>
                  </a:lnTo>
                  <a:lnTo>
                    <a:pt x="21600" y="21600"/>
                  </a:lnTo>
                </a:path>
              </a:pathLst>
            </a:custGeom>
            <a:noFill/>
            <a:ln w="12700" cap="flat">
              <a:solidFill>
                <a:srgbClr val="97D2D4"/>
              </a:solidFill>
              <a:prstDash val="solid"/>
              <a:round/>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133" name="Ligne"/>
            <p:cNvSpPr/>
            <p:nvPr/>
          </p:nvSpPr>
          <p:spPr>
            <a:xfrm>
              <a:off x="143041" y="142605"/>
              <a:ext cx="603900" cy="604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39" y="21600"/>
                  </a:moveTo>
                  <a:lnTo>
                    <a:pt x="16054" y="20218"/>
                  </a:lnTo>
                  <a:lnTo>
                    <a:pt x="17403" y="19327"/>
                  </a:lnTo>
                  <a:lnTo>
                    <a:pt x="18600" y="18250"/>
                  </a:lnTo>
                  <a:lnTo>
                    <a:pt x="19625" y="17009"/>
                  </a:lnTo>
                  <a:lnTo>
                    <a:pt x="20458" y="15622"/>
                  </a:lnTo>
                  <a:lnTo>
                    <a:pt x="21079" y="14110"/>
                  </a:lnTo>
                  <a:lnTo>
                    <a:pt x="21466" y="12493"/>
                  </a:lnTo>
                  <a:lnTo>
                    <a:pt x="21600" y="10792"/>
                  </a:lnTo>
                  <a:lnTo>
                    <a:pt x="21466" y="9089"/>
                  </a:lnTo>
                  <a:lnTo>
                    <a:pt x="21079" y="7470"/>
                  </a:lnTo>
                  <a:lnTo>
                    <a:pt x="20459" y="5957"/>
                  </a:lnTo>
                  <a:lnTo>
                    <a:pt x="19626" y="4568"/>
                  </a:lnTo>
                  <a:lnTo>
                    <a:pt x="18601" y="3324"/>
                  </a:lnTo>
                  <a:lnTo>
                    <a:pt x="17404" y="2246"/>
                  </a:lnTo>
                  <a:lnTo>
                    <a:pt x="16055" y="1355"/>
                  </a:lnTo>
                  <a:lnTo>
                    <a:pt x="14575" y="670"/>
                  </a:lnTo>
                  <a:lnTo>
                    <a:pt x="12984" y="211"/>
                  </a:lnTo>
                  <a:lnTo>
                    <a:pt x="11302" y="0"/>
                  </a:lnTo>
                  <a:lnTo>
                    <a:pt x="9551" y="56"/>
                  </a:lnTo>
                  <a:lnTo>
                    <a:pt x="7926" y="367"/>
                  </a:lnTo>
                  <a:lnTo>
                    <a:pt x="6393" y="916"/>
                  </a:lnTo>
                  <a:lnTo>
                    <a:pt x="4975" y="1683"/>
                  </a:lnTo>
                  <a:lnTo>
                    <a:pt x="3692" y="2646"/>
                  </a:lnTo>
                  <a:lnTo>
                    <a:pt x="2564" y="3785"/>
                  </a:lnTo>
                  <a:lnTo>
                    <a:pt x="1613" y="5077"/>
                  </a:lnTo>
                  <a:lnTo>
                    <a:pt x="860" y="6502"/>
                  </a:lnTo>
                  <a:lnTo>
                    <a:pt x="325" y="8038"/>
                  </a:lnTo>
                  <a:lnTo>
                    <a:pt x="30" y="9665"/>
                  </a:lnTo>
                  <a:lnTo>
                    <a:pt x="0" y="11567"/>
                  </a:lnTo>
                  <a:lnTo>
                    <a:pt x="286" y="13381"/>
                  </a:lnTo>
                  <a:lnTo>
                    <a:pt x="860" y="15081"/>
                  </a:lnTo>
                  <a:lnTo>
                    <a:pt x="1698" y="16640"/>
                  </a:lnTo>
                  <a:lnTo>
                    <a:pt x="2770" y="18034"/>
                  </a:lnTo>
                  <a:lnTo>
                    <a:pt x="4052" y="19234"/>
                  </a:lnTo>
                  <a:lnTo>
                    <a:pt x="5516" y="20217"/>
                  </a:lnTo>
                  <a:lnTo>
                    <a:pt x="5856" y="20470"/>
                  </a:lnTo>
                  <a:lnTo>
                    <a:pt x="6114" y="20798"/>
                  </a:lnTo>
                  <a:lnTo>
                    <a:pt x="6277" y="21181"/>
                  </a:lnTo>
                  <a:lnTo>
                    <a:pt x="6334" y="21600"/>
                  </a:lnTo>
                </a:path>
              </a:pathLst>
            </a:custGeom>
            <a:noFill/>
            <a:ln w="12700" cap="flat">
              <a:solidFill>
                <a:srgbClr val="97D2D4"/>
              </a:solidFill>
              <a:prstDash val="solid"/>
              <a:round/>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134" name="Ligne"/>
            <p:cNvSpPr/>
            <p:nvPr/>
          </p:nvSpPr>
          <p:spPr>
            <a:xfrm>
              <a:off x="320116" y="746925"/>
              <a:ext cx="248975" cy="1422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2" y="10799"/>
                  </a:moveTo>
                  <a:lnTo>
                    <a:pt x="18173" y="11223"/>
                  </a:lnTo>
                  <a:lnTo>
                    <a:pt x="19154" y="12381"/>
                  </a:lnTo>
                  <a:lnTo>
                    <a:pt x="19815" y="14097"/>
                  </a:lnTo>
                  <a:lnTo>
                    <a:pt x="20057" y="16199"/>
                  </a:lnTo>
                  <a:lnTo>
                    <a:pt x="19815" y="18302"/>
                  </a:lnTo>
                  <a:lnTo>
                    <a:pt x="19154" y="20018"/>
                  </a:lnTo>
                  <a:lnTo>
                    <a:pt x="18173" y="21176"/>
                  </a:lnTo>
                  <a:lnTo>
                    <a:pt x="16972" y="21600"/>
                  </a:lnTo>
                  <a:lnTo>
                    <a:pt x="4629" y="21600"/>
                  </a:lnTo>
                  <a:lnTo>
                    <a:pt x="3427" y="21176"/>
                  </a:lnTo>
                  <a:lnTo>
                    <a:pt x="2446" y="20018"/>
                  </a:lnTo>
                  <a:lnTo>
                    <a:pt x="1785" y="18302"/>
                  </a:lnTo>
                  <a:lnTo>
                    <a:pt x="1543" y="16199"/>
                  </a:lnTo>
                  <a:lnTo>
                    <a:pt x="1785" y="14097"/>
                  </a:lnTo>
                  <a:lnTo>
                    <a:pt x="2446" y="12381"/>
                  </a:lnTo>
                  <a:lnTo>
                    <a:pt x="3427" y="11223"/>
                  </a:lnTo>
                  <a:lnTo>
                    <a:pt x="4629" y="10799"/>
                  </a:lnTo>
                  <a:lnTo>
                    <a:pt x="3086" y="10799"/>
                  </a:lnTo>
                  <a:lnTo>
                    <a:pt x="1885" y="10375"/>
                  </a:lnTo>
                  <a:lnTo>
                    <a:pt x="904" y="9217"/>
                  </a:lnTo>
                  <a:lnTo>
                    <a:pt x="242" y="7502"/>
                  </a:lnTo>
                  <a:lnTo>
                    <a:pt x="0" y="5400"/>
                  </a:lnTo>
                  <a:lnTo>
                    <a:pt x="0" y="0"/>
                  </a:lnTo>
                  <a:lnTo>
                    <a:pt x="21600" y="0"/>
                  </a:lnTo>
                  <a:lnTo>
                    <a:pt x="21600" y="5400"/>
                  </a:lnTo>
                  <a:lnTo>
                    <a:pt x="21357" y="7502"/>
                  </a:lnTo>
                  <a:lnTo>
                    <a:pt x="20696" y="9217"/>
                  </a:lnTo>
                  <a:lnTo>
                    <a:pt x="19716" y="10375"/>
                  </a:lnTo>
                  <a:lnTo>
                    <a:pt x="18515" y="10799"/>
                  </a:lnTo>
                  <a:lnTo>
                    <a:pt x="10800" y="10799"/>
                  </a:lnTo>
                </a:path>
              </a:pathLst>
            </a:custGeom>
            <a:noFill/>
            <a:ln w="12700" cap="flat">
              <a:solidFill>
                <a:srgbClr val="97D2D4"/>
              </a:solidFill>
              <a:prstDash val="solid"/>
              <a:round/>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135" name="Figure"/>
            <p:cNvSpPr/>
            <p:nvPr/>
          </p:nvSpPr>
          <p:spPr>
            <a:xfrm>
              <a:off x="-2" y="-1"/>
              <a:ext cx="889211" cy="7469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2057"/>
                  </a:lnTo>
                  <a:moveTo>
                    <a:pt x="18144" y="12857"/>
                  </a:moveTo>
                  <a:lnTo>
                    <a:pt x="15866" y="12857"/>
                  </a:lnTo>
                  <a:lnTo>
                    <a:pt x="15665" y="12799"/>
                  </a:lnTo>
                  <a:lnTo>
                    <a:pt x="15515" y="12647"/>
                  </a:lnTo>
                  <a:lnTo>
                    <a:pt x="15437" y="12433"/>
                  </a:lnTo>
                  <a:lnTo>
                    <a:pt x="15454" y="12191"/>
                  </a:lnTo>
                  <a:lnTo>
                    <a:pt x="15517" y="11977"/>
                  </a:lnTo>
                  <a:lnTo>
                    <a:pt x="15552" y="11761"/>
                  </a:lnTo>
                  <a:lnTo>
                    <a:pt x="15552" y="11571"/>
                  </a:lnTo>
                  <a:lnTo>
                    <a:pt x="15467" y="11071"/>
                  </a:lnTo>
                  <a:lnTo>
                    <a:pt x="15236" y="10662"/>
                  </a:lnTo>
                  <a:lnTo>
                    <a:pt x="14892" y="10387"/>
                  </a:lnTo>
                  <a:lnTo>
                    <a:pt x="14472" y="10286"/>
                  </a:lnTo>
                  <a:lnTo>
                    <a:pt x="14052" y="10387"/>
                  </a:lnTo>
                  <a:lnTo>
                    <a:pt x="13708" y="10662"/>
                  </a:lnTo>
                  <a:lnTo>
                    <a:pt x="13477" y="11071"/>
                  </a:lnTo>
                  <a:lnTo>
                    <a:pt x="13392" y="11571"/>
                  </a:lnTo>
                  <a:lnTo>
                    <a:pt x="13392" y="11761"/>
                  </a:lnTo>
                  <a:lnTo>
                    <a:pt x="13427" y="11977"/>
                  </a:lnTo>
                  <a:lnTo>
                    <a:pt x="13490" y="12191"/>
                  </a:lnTo>
                  <a:lnTo>
                    <a:pt x="13507" y="12433"/>
                  </a:lnTo>
                  <a:lnTo>
                    <a:pt x="13429" y="12647"/>
                  </a:lnTo>
                  <a:lnTo>
                    <a:pt x="13279" y="12799"/>
                  </a:lnTo>
                  <a:lnTo>
                    <a:pt x="13078" y="12857"/>
                  </a:lnTo>
                  <a:lnTo>
                    <a:pt x="10800" y="12857"/>
                  </a:lnTo>
                  <a:moveTo>
                    <a:pt x="1728" y="12857"/>
                  </a:moveTo>
                  <a:lnTo>
                    <a:pt x="0" y="12857"/>
                  </a:lnTo>
                  <a:moveTo>
                    <a:pt x="21600" y="12857"/>
                  </a:moveTo>
                  <a:lnTo>
                    <a:pt x="19872" y="12857"/>
                  </a:lnTo>
                  <a:moveTo>
                    <a:pt x="10800" y="21600"/>
                  </a:moveTo>
                  <a:lnTo>
                    <a:pt x="10800" y="18888"/>
                  </a:lnTo>
                  <a:lnTo>
                    <a:pt x="10849" y="18649"/>
                  </a:lnTo>
                  <a:lnTo>
                    <a:pt x="10977" y="18470"/>
                  </a:lnTo>
                  <a:lnTo>
                    <a:pt x="11156" y="18378"/>
                  </a:lnTo>
                  <a:lnTo>
                    <a:pt x="11359" y="18398"/>
                  </a:lnTo>
                  <a:lnTo>
                    <a:pt x="11540" y="18472"/>
                  </a:lnTo>
                  <a:lnTo>
                    <a:pt x="11721" y="18514"/>
                  </a:lnTo>
                  <a:lnTo>
                    <a:pt x="11880" y="18514"/>
                  </a:lnTo>
                  <a:lnTo>
                    <a:pt x="12300" y="18413"/>
                  </a:lnTo>
                  <a:lnTo>
                    <a:pt x="12644" y="18138"/>
                  </a:lnTo>
                  <a:lnTo>
                    <a:pt x="12875" y="17729"/>
                  </a:lnTo>
                  <a:lnTo>
                    <a:pt x="12960" y="17228"/>
                  </a:lnTo>
                  <a:lnTo>
                    <a:pt x="12875" y="16728"/>
                  </a:lnTo>
                  <a:lnTo>
                    <a:pt x="12644" y="16319"/>
                  </a:lnTo>
                  <a:lnTo>
                    <a:pt x="12300" y="16044"/>
                  </a:lnTo>
                  <a:lnTo>
                    <a:pt x="11880" y="15943"/>
                  </a:lnTo>
                  <a:lnTo>
                    <a:pt x="11721" y="15943"/>
                  </a:lnTo>
                  <a:lnTo>
                    <a:pt x="11540" y="15985"/>
                  </a:lnTo>
                  <a:lnTo>
                    <a:pt x="11359" y="16059"/>
                  </a:lnTo>
                  <a:lnTo>
                    <a:pt x="11156" y="16080"/>
                  </a:lnTo>
                  <a:lnTo>
                    <a:pt x="10977" y="15987"/>
                  </a:lnTo>
                  <a:lnTo>
                    <a:pt x="10849" y="15808"/>
                  </a:lnTo>
                  <a:lnTo>
                    <a:pt x="10800" y="15569"/>
                  </a:lnTo>
                  <a:lnTo>
                    <a:pt x="10800" y="12857"/>
                  </a:lnTo>
                </a:path>
              </a:pathLst>
            </a:custGeom>
            <a:noFill/>
            <a:ln w="12700" cap="flat">
              <a:solidFill>
                <a:srgbClr val="97D2D4"/>
              </a:solidFill>
              <a:prstDash val="solid"/>
              <a:round/>
            </a:ln>
            <a:effectLst/>
          </p:spPr>
          <p:txBody>
            <a:bodyPr wrap="square" lIns="45718" tIns="45718" rIns="45718" bIns="45718" numCol="1" anchor="t">
              <a:noAutofit/>
            </a:bodyPr>
            <a:lstStyle/>
            <a:p>
              <a:pPr>
                <a:defRPr>
                  <a:latin typeface="Calibri"/>
                  <a:ea typeface="Calibri"/>
                  <a:cs typeface="Calibri"/>
                  <a:sym typeface="Calibri"/>
                </a:defRPr>
              </a:pPr>
            </a:p>
          </p:txBody>
        </p:sp>
      </p:grpSp>
      <p:sp>
        <p:nvSpPr>
          <p:cNvPr id="137" name="object 17"/>
          <p:cNvSpPr txBox="1"/>
          <p:nvPr/>
        </p:nvSpPr>
        <p:spPr>
          <a:xfrm>
            <a:off x="8345296" y="6952305"/>
            <a:ext cx="1892938" cy="300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45" sz="1100">
                <a:solidFill>
                  <a:srgbClr val="FFFFFF"/>
                </a:solidFill>
                <a:latin typeface="Arial"/>
                <a:ea typeface="Arial"/>
                <a:cs typeface="Arial"/>
                <a:sym typeface="Arial"/>
              </a:defRPr>
            </a:pPr>
            <a:r>
              <a:t>Source</a:t>
            </a:r>
            <a:r>
              <a:rPr spc="-79"/>
              <a:t> </a:t>
            </a:r>
            <a:r>
              <a:rPr spc="-158"/>
              <a:t>:</a:t>
            </a:r>
            <a:r>
              <a:rPr spc="-79"/>
              <a:t> </a:t>
            </a:r>
            <a:r>
              <a:rPr spc="-19"/>
              <a:t>EHIS</a:t>
            </a:r>
            <a:r>
              <a:rPr spc="-79"/>
              <a:t> </a:t>
            </a:r>
            <a:r>
              <a:rPr spc="-85"/>
              <a:t>2019,</a:t>
            </a:r>
            <a:r>
              <a:rPr spc="-79"/>
              <a:t> </a:t>
            </a:r>
            <a:r>
              <a:rPr spc="-55"/>
              <a:t>calculs</a:t>
            </a:r>
            <a:r>
              <a:rPr spc="-79"/>
              <a:t> </a:t>
            </a:r>
            <a:r>
              <a:rPr spc="-50"/>
              <a:t>Drees.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object 2"/>
          <p:cNvSpPr txBox="1"/>
          <p:nvPr/>
        </p:nvSpPr>
        <p:spPr>
          <a:xfrm>
            <a:off x="455300" y="468005"/>
            <a:ext cx="94996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b="1" spc="-75" sz="900">
                <a:solidFill>
                  <a:srgbClr val="006AB3"/>
                </a:solidFill>
                <a:latin typeface="Arial"/>
                <a:ea typeface="Arial"/>
                <a:cs typeface="Arial"/>
                <a:sym typeface="Arial"/>
              </a:defRPr>
            </a:pPr>
            <a:r>
              <a:t>1.</a:t>
            </a:r>
            <a:r>
              <a:rPr spc="-114"/>
              <a:t> </a:t>
            </a:r>
            <a:r>
              <a:rPr spc="-34"/>
              <a:t>La</a:t>
            </a:r>
            <a:r>
              <a:rPr spc="-114"/>
              <a:t> </a:t>
            </a:r>
            <a:r>
              <a:rPr spc="-30"/>
              <a:t>campagne</a:t>
            </a:r>
          </a:p>
        </p:txBody>
      </p:sp>
      <p:sp>
        <p:nvSpPr>
          <p:cNvPr id="140" name="object 3"/>
          <p:cNvSpPr txBox="1"/>
          <p:nvPr/>
        </p:nvSpPr>
        <p:spPr>
          <a:xfrm>
            <a:off x="10161751" y="468005"/>
            <a:ext cx="8636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50" sz="900">
                <a:solidFill>
                  <a:srgbClr val="006AB3"/>
                </a:solidFill>
                <a:latin typeface="Arial"/>
                <a:ea typeface="Arial"/>
                <a:cs typeface="Arial"/>
                <a:sym typeface="Arial"/>
              </a:defRPr>
            </a:lvl1pPr>
          </a:lstStyle>
          <a:p>
            <a:pPr/>
            <a:r>
              <a:t>6</a:t>
            </a:r>
          </a:p>
        </p:txBody>
      </p:sp>
      <p:sp>
        <p:nvSpPr>
          <p:cNvPr id="141" name="object 4"/>
          <p:cNvSpPr txBox="1"/>
          <p:nvPr/>
        </p:nvSpPr>
        <p:spPr>
          <a:xfrm>
            <a:off x="2361856" y="468005"/>
            <a:ext cx="9499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4" sz="900">
                <a:solidFill>
                  <a:srgbClr val="006AB3"/>
                </a:solidFill>
                <a:latin typeface="Arial"/>
                <a:ea typeface="Arial"/>
                <a:cs typeface="Arial"/>
                <a:sym typeface="Arial"/>
              </a:defRPr>
            </a:pPr>
            <a:r>
              <a:t>2.</a:t>
            </a:r>
            <a:r>
              <a:rPr spc="-120"/>
              <a:t> </a:t>
            </a:r>
            <a:r>
              <a:rPr spc="-50"/>
              <a:t>La</a:t>
            </a:r>
            <a:r>
              <a:rPr spc="-114"/>
              <a:t> </a:t>
            </a:r>
            <a:r>
              <a:rPr spc="-55"/>
              <a:t>communication</a:t>
            </a:r>
          </a:p>
        </p:txBody>
      </p:sp>
      <p:sp>
        <p:nvSpPr>
          <p:cNvPr id="142" name="object 5"/>
          <p:cNvSpPr txBox="1"/>
          <p:nvPr/>
        </p:nvSpPr>
        <p:spPr>
          <a:xfrm>
            <a:off x="4444098" y="468005"/>
            <a:ext cx="1024890"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4" sz="900">
                <a:solidFill>
                  <a:srgbClr val="006AB3"/>
                </a:solidFill>
                <a:latin typeface="Arial"/>
                <a:ea typeface="Arial"/>
                <a:cs typeface="Arial"/>
                <a:sym typeface="Arial"/>
              </a:defRPr>
            </a:pPr>
            <a:r>
              <a:t>3.</a:t>
            </a:r>
            <a:r>
              <a:rPr spc="-110"/>
              <a:t> </a:t>
            </a:r>
            <a:r>
              <a:rPr spc="-80"/>
              <a:t>Offres</a:t>
            </a:r>
            <a:r>
              <a:rPr spc="-110"/>
              <a:t> </a:t>
            </a:r>
            <a:r>
              <a:rPr spc="-50"/>
              <a:t>de</a:t>
            </a:r>
            <a:r>
              <a:rPr spc="-110"/>
              <a:t> </a:t>
            </a:r>
            <a:r>
              <a:rPr spc="-65"/>
              <a:t>partenariat</a:t>
            </a:r>
          </a:p>
        </p:txBody>
      </p:sp>
      <p:sp>
        <p:nvSpPr>
          <p:cNvPr id="143" name="object 6"/>
          <p:cNvSpPr/>
          <p:nvPr/>
        </p:nvSpPr>
        <p:spPr>
          <a:xfrm>
            <a:off x="468000" y="900009"/>
            <a:ext cx="9756001" cy="3"/>
          </a:xfrm>
          <a:prstGeom prst="line">
            <a:avLst/>
          </a:prstGeom>
          <a:ln w="7620">
            <a:solidFill>
              <a:srgbClr val="000000"/>
            </a:solidFill>
          </a:ln>
        </p:spPr>
        <p:txBody>
          <a:bodyPr lIns="45718" tIns="45718" rIns="45718" bIns="45718"/>
          <a:lstStyle/>
          <a:p>
            <a:pPr/>
          </a:p>
        </p:txBody>
      </p:sp>
      <p:sp>
        <p:nvSpPr>
          <p:cNvPr id="144" name="object 7"/>
          <p:cNvSpPr txBox="1"/>
          <p:nvPr/>
        </p:nvSpPr>
        <p:spPr>
          <a:xfrm>
            <a:off x="1587657" y="1359417"/>
            <a:ext cx="5609011" cy="67855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b="1" spc="-335" sz="4800">
                <a:solidFill>
                  <a:srgbClr val="006AB3"/>
                </a:solidFill>
                <a:latin typeface="Arial"/>
                <a:ea typeface="Arial"/>
                <a:cs typeface="Arial"/>
                <a:sym typeface="Arial"/>
              </a:defRPr>
            </a:pPr>
            <a:r>
              <a:t>Enjeu</a:t>
            </a:r>
            <a:r>
              <a:rPr spc="-910"/>
              <a:t> </a:t>
            </a:r>
            <a:r>
              <a:rPr spc="-254"/>
              <a:t>de</a:t>
            </a:r>
            <a:r>
              <a:rPr spc="-910"/>
              <a:t> </a:t>
            </a:r>
            <a:r>
              <a:rPr spc="-110"/>
              <a:t>la</a:t>
            </a:r>
            <a:r>
              <a:rPr spc="-910"/>
              <a:t> </a:t>
            </a:r>
            <a:r>
              <a:rPr spc="-280"/>
              <a:t>campagne</a:t>
            </a:r>
          </a:p>
        </p:txBody>
      </p:sp>
      <p:sp>
        <p:nvSpPr>
          <p:cNvPr id="145" name="object 8"/>
          <p:cNvSpPr/>
          <p:nvPr/>
        </p:nvSpPr>
        <p:spPr>
          <a:xfrm>
            <a:off x="-3" y="2493576"/>
            <a:ext cx="10692009" cy="5066432"/>
          </a:xfrm>
          <a:prstGeom prst="rect">
            <a:avLst/>
          </a:prstGeom>
          <a:solidFill>
            <a:srgbClr val="006AB3"/>
          </a:solidFill>
          <a:ln w="12700">
            <a:miter lim="400000"/>
          </a:ln>
        </p:spPr>
        <p:txBody>
          <a:bodyPr lIns="45718" tIns="45718" rIns="45718" bIns="45718"/>
          <a:lstStyle/>
          <a:p>
            <a:pPr>
              <a:defRPr>
                <a:latin typeface="Calibri"/>
                <a:ea typeface="Calibri"/>
                <a:cs typeface="Calibri"/>
                <a:sym typeface="Calibri"/>
              </a:defRPr>
            </a:pPr>
          </a:p>
        </p:txBody>
      </p:sp>
      <p:sp>
        <p:nvSpPr>
          <p:cNvPr id="146" name="object 9"/>
          <p:cNvSpPr txBox="1"/>
          <p:nvPr/>
        </p:nvSpPr>
        <p:spPr>
          <a:xfrm>
            <a:off x="1662853" y="3361954"/>
            <a:ext cx="7960388" cy="33296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50657" marR="214629" indent="-250657">
              <a:lnSpc>
                <a:spcPts val="2500"/>
              </a:lnSpc>
              <a:buSzPct val="100000"/>
              <a:buChar char="•"/>
              <a:defRPr b="1" spc="-90" sz="2500">
                <a:solidFill>
                  <a:srgbClr val="FFFFFF"/>
                </a:solidFill>
                <a:latin typeface="Arial"/>
                <a:ea typeface="Arial"/>
                <a:cs typeface="Arial"/>
                <a:sym typeface="Arial"/>
              </a:defRPr>
            </a:pPr>
            <a:r>
              <a:t>Sensibilisation et prévention : </a:t>
            </a:r>
          </a:p>
          <a:p>
            <a:pPr marR="214629">
              <a:lnSpc>
                <a:spcPts val="2500"/>
              </a:lnSpc>
              <a:defRPr spc="-52" sz="1500">
                <a:solidFill>
                  <a:srgbClr val="FFFFFF"/>
                </a:solidFill>
                <a:latin typeface="Arial"/>
                <a:ea typeface="Arial"/>
                <a:cs typeface="Arial"/>
                <a:sym typeface="Arial"/>
              </a:defRPr>
            </a:pPr>
            <a:r>
              <a:t>Cette journée vise à informer les patients sur les maladies urologiques, leurs symptômes, et les mesures de prévention. En éduquant le public sur les facteurs de risque et les habitudes de vie saine, elle encourage le dépistage précoce et la réduction de l'incidence de ces maladies.</a:t>
            </a:r>
          </a:p>
          <a:p>
            <a:pPr marR="214629">
              <a:lnSpc>
                <a:spcPts val="2500"/>
              </a:lnSpc>
              <a:defRPr spc="-90" sz="2500">
                <a:solidFill>
                  <a:srgbClr val="FFFFFF"/>
                </a:solidFill>
                <a:latin typeface="Arial"/>
                <a:ea typeface="Arial"/>
                <a:cs typeface="Arial"/>
                <a:sym typeface="Arial"/>
              </a:defRPr>
            </a:pPr>
          </a:p>
          <a:p>
            <a:pPr marL="250657" marR="5080" indent="-250657">
              <a:lnSpc>
                <a:spcPts val="2500"/>
              </a:lnSpc>
              <a:spcBef>
                <a:spcPts val="1400"/>
              </a:spcBef>
              <a:buSzPct val="100000"/>
              <a:buChar char="•"/>
              <a:defRPr b="1" spc="-50" sz="2500">
                <a:solidFill>
                  <a:srgbClr val="97D2D4"/>
                </a:solidFill>
                <a:latin typeface="Arial"/>
                <a:ea typeface="Arial"/>
                <a:cs typeface="Arial"/>
                <a:sym typeface="Arial"/>
              </a:defRPr>
            </a:pPr>
            <a:r>
              <a:t>L’engagement et l’amélioration de la qualité de vie :</a:t>
            </a:r>
          </a:p>
          <a:p>
            <a:pPr marR="5080">
              <a:lnSpc>
                <a:spcPts val="2500"/>
              </a:lnSpc>
              <a:defRPr spc="-29" sz="1500">
                <a:solidFill>
                  <a:srgbClr val="97D2D4"/>
                </a:solidFill>
                <a:latin typeface="Arial"/>
                <a:ea typeface="Arial"/>
                <a:cs typeface="Arial"/>
                <a:sym typeface="Arial"/>
              </a:defRPr>
            </a:pPr>
            <a:r>
              <a:t>En fournissant des informations accessibles et compréhensibles, la campagne encourage les patients à prendre une part active dans leur santé. Elle met en avant les nouvelles options de traitement et les avancées médicales, améliorant ainsi la qualité de vie des patients en leur offrant les meilleures chances de gestion et de récupération.</a:t>
            </a:r>
          </a:p>
        </p:txBody>
      </p:sp>
      <p:pic>
        <p:nvPicPr>
          <p:cNvPr id="147" name="object 10" descr="object 10"/>
          <p:cNvPicPr>
            <a:picLocks noChangeAspect="1"/>
          </p:cNvPicPr>
          <p:nvPr/>
        </p:nvPicPr>
        <p:blipFill>
          <a:blip r:embed="rId2">
            <a:extLst/>
          </a:blip>
          <a:stretch>
            <a:fillRect/>
          </a:stretch>
        </p:blipFill>
        <p:spPr>
          <a:xfrm>
            <a:off x="8698369" y="6740624"/>
            <a:ext cx="1536423" cy="376086"/>
          </a:xfrm>
          <a:prstGeom prst="rect">
            <a:avLst/>
          </a:prstGeom>
          <a:ln w="12700">
            <a:miter lim="400000"/>
          </a:ln>
        </p:spPr>
      </p:pic>
      <p:grpSp>
        <p:nvGrpSpPr>
          <p:cNvPr id="157" name="object 10"/>
          <p:cNvGrpSpPr/>
          <p:nvPr/>
        </p:nvGrpSpPr>
        <p:grpSpPr>
          <a:xfrm>
            <a:off x="679098" y="2849619"/>
            <a:ext cx="845694" cy="845821"/>
            <a:chOff x="-2" y="-2"/>
            <a:chExt cx="845692" cy="845819"/>
          </a:xfrm>
        </p:grpSpPr>
        <p:grpSp>
          <p:nvGrpSpPr>
            <p:cNvPr id="151" name="object 12"/>
            <p:cNvGrpSpPr/>
            <p:nvPr/>
          </p:nvGrpSpPr>
          <p:grpSpPr>
            <a:xfrm>
              <a:off x="55776" y="571619"/>
              <a:ext cx="218447" cy="218422"/>
              <a:chOff x="0" y="0"/>
              <a:chExt cx="218445" cy="218420"/>
            </a:xfrm>
          </p:grpSpPr>
          <p:sp>
            <p:nvSpPr>
              <p:cNvPr id="148" name="Ligne"/>
              <p:cNvSpPr/>
              <p:nvPr/>
            </p:nvSpPr>
            <p:spPr>
              <a:xfrm flipH="1">
                <a:off x="22430" y="-1"/>
                <a:ext cx="66054" cy="66005"/>
              </a:xfrm>
              <a:prstGeom prst="line">
                <a:avLst/>
              </a:prstGeom>
              <a:noFill/>
              <a:ln w="10795" cap="flat">
                <a:solidFill>
                  <a:srgbClr val="97D2D4"/>
                </a:solidFill>
                <a:prstDash val="solid"/>
                <a:round/>
              </a:ln>
              <a:effectLst/>
            </p:spPr>
            <p:txBody>
              <a:bodyPr wrap="square" lIns="45718" tIns="45718" rIns="45718" bIns="45718" numCol="1" anchor="t">
                <a:noAutofit/>
              </a:bodyPr>
              <a:lstStyle/>
              <a:p>
                <a:pPr/>
              </a:p>
            </p:txBody>
          </p:sp>
          <p:sp>
            <p:nvSpPr>
              <p:cNvPr id="149" name="Ligne"/>
              <p:cNvSpPr/>
              <p:nvPr/>
            </p:nvSpPr>
            <p:spPr>
              <a:xfrm flipH="1">
                <a:off x="-1" y="64986"/>
                <a:ext cx="153472" cy="153434"/>
              </a:xfrm>
              <a:prstGeom prst="line">
                <a:avLst/>
              </a:prstGeom>
              <a:noFill/>
              <a:ln w="10795" cap="flat">
                <a:solidFill>
                  <a:srgbClr val="97D2D4"/>
                </a:solidFill>
                <a:prstDash val="solid"/>
                <a:round/>
              </a:ln>
              <a:effectLst/>
            </p:spPr>
            <p:txBody>
              <a:bodyPr wrap="square" lIns="45718" tIns="45718" rIns="45718" bIns="45718" numCol="1" anchor="t">
                <a:noAutofit/>
              </a:bodyPr>
              <a:lstStyle/>
              <a:p>
                <a:pPr/>
              </a:p>
            </p:txBody>
          </p:sp>
          <p:sp>
            <p:nvSpPr>
              <p:cNvPr id="150" name="Ligne"/>
              <p:cNvSpPr/>
              <p:nvPr/>
            </p:nvSpPr>
            <p:spPr>
              <a:xfrm flipH="1">
                <a:off x="149342" y="129961"/>
                <a:ext cx="69104" cy="69103"/>
              </a:xfrm>
              <a:prstGeom prst="line">
                <a:avLst/>
              </a:prstGeom>
              <a:noFill/>
              <a:ln w="10795" cap="flat">
                <a:solidFill>
                  <a:srgbClr val="97D2D4"/>
                </a:solidFill>
                <a:prstDash val="solid"/>
                <a:round/>
              </a:ln>
              <a:effectLst/>
            </p:spPr>
            <p:txBody>
              <a:bodyPr wrap="square" lIns="45718" tIns="45718" rIns="45718" bIns="45718" numCol="1" anchor="t">
                <a:noAutofit/>
              </a:bodyPr>
              <a:lstStyle/>
              <a:p>
                <a:pPr/>
              </a:p>
            </p:txBody>
          </p:sp>
        </p:grpSp>
        <p:pic>
          <p:nvPicPr>
            <p:cNvPr id="152" name="object 13" descr="object 13"/>
            <p:cNvPicPr>
              <a:picLocks noChangeAspect="1"/>
            </p:cNvPicPr>
            <p:nvPr/>
          </p:nvPicPr>
          <p:blipFill>
            <a:blip r:embed="rId3">
              <a:extLst/>
            </a:blip>
            <a:stretch>
              <a:fillRect/>
            </a:stretch>
          </p:blipFill>
          <p:spPr>
            <a:xfrm>
              <a:off x="475756" y="33954"/>
              <a:ext cx="336096" cy="336076"/>
            </a:xfrm>
            <a:prstGeom prst="rect">
              <a:avLst/>
            </a:prstGeom>
            <a:ln w="12700" cap="flat">
              <a:noFill/>
              <a:miter lim="400000"/>
            </a:ln>
            <a:effectLst/>
          </p:spPr>
        </p:pic>
        <p:grpSp>
          <p:nvGrpSpPr>
            <p:cNvPr id="156" name="object 14"/>
            <p:cNvGrpSpPr/>
            <p:nvPr/>
          </p:nvGrpSpPr>
          <p:grpSpPr>
            <a:xfrm>
              <a:off x="-3" y="-3"/>
              <a:ext cx="845694" cy="845821"/>
              <a:chOff x="-1" y="-1"/>
              <a:chExt cx="845692" cy="845819"/>
            </a:xfrm>
          </p:grpSpPr>
          <p:sp>
            <p:nvSpPr>
              <p:cNvPr id="153" name="Figure"/>
              <p:cNvSpPr/>
              <p:nvPr/>
            </p:nvSpPr>
            <p:spPr>
              <a:xfrm>
                <a:off x="192773" y="-2"/>
                <a:ext cx="652919" cy="65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90" y="205"/>
                    </a:moveTo>
                    <a:lnTo>
                      <a:pt x="21074" y="136"/>
                    </a:lnTo>
                    <a:lnTo>
                      <a:pt x="20628" y="67"/>
                    </a:lnTo>
                    <a:lnTo>
                      <a:pt x="20059" y="15"/>
                    </a:lnTo>
                    <a:lnTo>
                      <a:pt x="19373" y="0"/>
                    </a:lnTo>
                    <a:lnTo>
                      <a:pt x="18578" y="40"/>
                    </a:lnTo>
                    <a:lnTo>
                      <a:pt x="16691" y="362"/>
                    </a:lnTo>
                    <a:lnTo>
                      <a:pt x="14453" y="1129"/>
                    </a:lnTo>
                    <a:lnTo>
                      <a:pt x="13220" y="1727"/>
                    </a:lnTo>
                    <a:lnTo>
                      <a:pt x="11921" y="2492"/>
                    </a:lnTo>
                    <a:lnTo>
                      <a:pt x="10563" y="3444"/>
                    </a:lnTo>
                    <a:lnTo>
                      <a:pt x="9153" y="4601"/>
                    </a:lnTo>
                    <a:lnTo>
                      <a:pt x="7698" y="5982"/>
                    </a:lnTo>
                    <a:lnTo>
                      <a:pt x="6206" y="7606"/>
                    </a:lnTo>
                    <a:lnTo>
                      <a:pt x="4682" y="9490"/>
                    </a:lnTo>
                    <a:lnTo>
                      <a:pt x="3136" y="11655"/>
                    </a:lnTo>
                    <a:lnTo>
                      <a:pt x="1572" y="14119"/>
                    </a:lnTo>
                    <a:lnTo>
                      <a:pt x="0" y="16900"/>
                    </a:lnTo>
                    <a:lnTo>
                      <a:pt x="4701" y="21600"/>
                    </a:lnTo>
                    <a:lnTo>
                      <a:pt x="7359" y="20102"/>
                    </a:lnTo>
                    <a:lnTo>
                      <a:pt x="9728" y="18612"/>
                    </a:lnTo>
                    <a:lnTo>
                      <a:pt x="11823" y="17136"/>
                    </a:lnTo>
                    <a:lnTo>
                      <a:pt x="13662" y="15681"/>
                    </a:lnTo>
                    <a:lnTo>
                      <a:pt x="15261" y="14252"/>
                    </a:lnTo>
                    <a:lnTo>
                      <a:pt x="16635" y="12856"/>
                    </a:lnTo>
                    <a:lnTo>
                      <a:pt x="17800" y="11499"/>
                    </a:lnTo>
                    <a:lnTo>
                      <a:pt x="18774" y="10188"/>
                    </a:lnTo>
                    <a:lnTo>
                      <a:pt x="19572" y="8927"/>
                    </a:lnTo>
                    <a:lnTo>
                      <a:pt x="20211" y="7724"/>
                    </a:lnTo>
                    <a:lnTo>
                      <a:pt x="21074" y="5515"/>
                    </a:lnTo>
                    <a:lnTo>
                      <a:pt x="21494" y="3609"/>
                    </a:lnTo>
                    <a:lnTo>
                      <a:pt x="21600" y="2056"/>
                    </a:lnTo>
                    <a:lnTo>
                      <a:pt x="21576" y="1427"/>
                    </a:lnTo>
                    <a:lnTo>
                      <a:pt x="21522" y="905"/>
                    </a:lnTo>
                    <a:lnTo>
                      <a:pt x="21455" y="495"/>
                    </a:lnTo>
                    <a:lnTo>
                      <a:pt x="21390" y="205"/>
                    </a:lnTo>
                    <a:close/>
                  </a:path>
                </a:pathLst>
              </a:custGeom>
              <a:noFill/>
              <a:ln w="10795" cap="flat">
                <a:solidFill>
                  <a:srgbClr val="97D2D4"/>
                </a:solidFill>
                <a:prstDash val="solid"/>
                <a:round/>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154" name="Ligne"/>
              <p:cNvSpPr/>
              <p:nvPr/>
            </p:nvSpPr>
            <p:spPr>
              <a:xfrm>
                <a:off x="-2" y="254933"/>
                <a:ext cx="266058" cy="1828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287" y="1802"/>
                    </a:lnTo>
                    <a:lnTo>
                      <a:pt x="13233" y="3690"/>
                    </a:lnTo>
                    <a:lnTo>
                      <a:pt x="10007" y="6452"/>
                    </a:lnTo>
                    <a:lnTo>
                      <a:pt x="6679" y="10249"/>
                    </a:lnTo>
                    <a:lnTo>
                      <a:pt x="3320" y="15245"/>
                    </a:lnTo>
                    <a:lnTo>
                      <a:pt x="0" y="21600"/>
                    </a:lnTo>
                    <a:lnTo>
                      <a:pt x="2729" y="19897"/>
                    </a:lnTo>
                    <a:lnTo>
                      <a:pt x="4930" y="19238"/>
                    </a:lnTo>
                    <a:lnTo>
                      <a:pt x="7765" y="19540"/>
                    </a:lnTo>
                    <a:lnTo>
                      <a:pt x="12396" y="20721"/>
                    </a:lnTo>
                  </a:path>
                </a:pathLst>
              </a:custGeom>
              <a:noFill/>
              <a:ln w="10795" cap="flat">
                <a:solidFill>
                  <a:srgbClr val="97D2D4"/>
                </a:solidFill>
                <a:prstDash val="solid"/>
                <a:round/>
              </a:ln>
              <a:effectLst/>
            </p:spPr>
            <p:txBody>
              <a:bodyPr wrap="square" lIns="45718" tIns="45718" rIns="45718" bIns="45718" numCol="1" anchor="t">
                <a:noAutofit/>
              </a:bodyPr>
              <a:lstStyle/>
              <a:p>
                <a:pPr>
                  <a:defRPr>
                    <a:latin typeface="Calibri"/>
                    <a:ea typeface="Calibri"/>
                    <a:cs typeface="Calibri"/>
                    <a:sym typeface="Calibri"/>
                  </a:defRPr>
                </a:pPr>
              </a:p>
            </p:txBody>
          </p:sp>
          <p:sp>
            <p:nvSpPr>
              <p:cNvPr id="155" name="Ligne"/>
              <p:cNvSpPr/>
              <p:nvPr/>
            </p:nvSpPr>
            <p:spPr>
              <a:xfrm>
                <a:off x="408000" y="579764"/>
                <a:ext cx="182860" cy="266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9799" y="5313"/>
                    </a:lnTo>
                    <a:lnTo>
                      <a:pt x="17911" y="8367"/>
                    </a:lnTo>
                    <a:lnTo>
                      <a:pt x="15149" y="11593"/>
                    </a:lnTo>
                    <a:lnTo>
                      <a:pt x="11352" y="14921"/>
                    </a:lnTo>
                    <a:lnTo>
                      <a:pt x="6356" y="18280"/>
                    </a:lnTo>
                    <a:lnTo>
                      <a:pt x="0" y="21600"/>
                    </a:lnTo>
                    <a:lnTo>
                      <a:pt x="1703" y="18870"/>
                    </a:lnTo>
                    <a:lnTo>
                      <a:pt x="2363" y="16669"/>
                    </a:lnTo>
                    <a:lnTo>
                      <a:pt x="2061" y="13834"/>
                    </a:lnTo>
                    <a:lnTo>
                      <a:pt x="881" y="9204"/>
                    </a:lnTo>
                  </a:path>
                </a:pathLst>
              </a:custGeom>
              <a:noFill/>
              <a:ln w="10795" cap="flat">
                <a:solidFill>
                  <a:srgbClr val="97D2D4"/>
                </a:solidFill>
                <a:prstDash val="solid"/>
                <a:round/>
              </a:ln>
              <a:effectLst/>
            </p:spPr>
            <p:txBody>
              <a:bodyPr wrap="square" lIns="45718" tIns="45718" rIns="45718" bIns="45718" numCol="1" anchor="t">
                <a:noAutofit/>
              </a:bodyPr>
              <a:lstStyle/>
              <a:p>
                <a:pPr>
                  <a:defRPr>
                    <a:latin typeface="Calibri"/>
                    <a:ea typeface="Calibri"/>
                    <a:cs typeface="Calibri"/>
                    <a:sym typeface="Calibri"/>
                  </a:defRPr>
                </a:pPr>
              </a:p>
            </p:txBody>
          </p:sp>
        </p:gr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object 8"/>
          <p:cNvSpPr/>
          <p:nvPr/>
        </p:nvSpPr>
        <p:spPr>
          <a:xfrm>
            <a:off x="-38700" y="902471"/>
            <a:ext cx="10770800" cy="6670586"/>
          </a:xfrm>
          <a:prstGeom prst="rect">
            <a:avLst/>
          </a:prstGeom>
          <a:solidFill>
            <a:srgbClr val="7FB9DD"/>
          </a:solidFill>
          <a:ln w="12700">
            <a:miter lim="400000"/>
          </a:ln>
        </p:spPr>
        <p:txBody>
          <a:bodyPr lIns="45718" tIns="45718" rIns="45718" bIns="45718"/>
          <a:lstStyle/>
          <a:p>
            <a:pPr>
              <a:defRPr>
                <a:latin typeface="Calibri"/>
                <a:ea typeface="Calibri"/>
                <a:cs typeface="Calibri"/>
                <a:sym typeface="Calibri"/>
              </a:defRPr>
            </a:pPr>
          </a:p>
        </p:txBody>
      </p:sp>
      <p:sp>
        <p:nvSpPr>
          <p:cNvPr id="160" name="object 2"/>
          <p:cNvSpPr txBox="1"/>
          <p:nvPr/>
        </p:nvSpPr>
        <p:spPr>
          <a:xfrm>
            <a:off x="455300" y="468005"/>
            <a:ext cx="94996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4" sz="900">
                <a:solidFill>
                  <a:srgbClr val="006AB3"/>
                </a:solidFill>
                <a:latin typeface="Arial"/>
                <a:ea typeface="Arial"/>
                <a:cs typeface="Arial"/>
                <a:sym typeface="Arial"/>
              </a:defRPr>
            </a:pPr>
            <a:r>
              <a:t>1.</a:t>
            </a:r>
            <a:r>
              <a:rPr spc="-120"/>
              <a:t> </a:t>
            </a:r>
            <a:r>
              <a:rPr spc="-50"/>
              <a:t>La</a:t>
            </a:r>
            <a:r>
              <a:rPr spc="-114"/>
              <a:t> </a:t>
            </a:r>
            <a:r>
              <a:rPr spc="-45"/>
              <a:t>campagne</a:t>
            </a:r>
          </a:p>
        </p:txBody>
      </p:sp>
      <p:sp>
        <p:nvSpPr>
          <p:cNvPr id="161" name="object 3"/>
          <p:cNvSpPr txBox="1"/>
          <p:nvPr/>
        </p:nvSpPr>
        <p:spPr>
          <a:xfrm>
            <a:off x="10103687" y="468005"/>
            <a:ext cx="14160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50" sz="900">
                <a:solidFill>
                  <a:srgbClr val="006AB3"/>
                </a:solidFill>
                <a:latin typeface="Arial"/>
                <a:ea typeface="Arial"/>
                <a:cs typeface="Arial"/>
                <a:sym typeface="Arial"/>
              </a:defRPr>
            </a:lvl1pPr>
          </a:lstStyle>
          <a:p>
            <a:pPr/>
            <a:r>
              <a:t>8</a:t>
            </a:r>
          </a:p>
        </p:txBody>
      </p:sp>
      <p:sp>
        <p:nvSpPr>
          <p:cNvPr id="162" name="object 4"/>
          <p:cNvSpPr txBox="1"/>
          <p:nvPr/>
        </p:nvSpPr>
        <p:spPr>
          <a:xfrm>
            <a:off x="2332888" y="468005"/>
            <a:ext cx="94996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b="1" spc="-104" sz="900">
                <a:solidFill>
                  <a:srgbClr val="006AB3"/>
                </a:solidFill>
                <a:latin typeface="Arial"/>
                <a:ea typeface="Arial"/>
                <a:cs typeface="Arial"/>
                <a:sym typeface="Arial"/>
              </a:defRPr>
            </a:pPr>
            <a:r>
              <a:t>2.</a:t>
            </a:r>
            <a:r>
              <a:rPr spc="-120"/>
              <a:t> </a:t>
            </a:r>
            <a:r>
              <a:rPr spc="-50"/>
              <a:t>Le programme</a:t>
            </a:r>
          </a:p>
        </p:txBody>
      </p:sp>
      <p:sp>
        <p:nvSpPr>
          <p:cNvPr id="163" name="object 5"/>
          <p:cNvSpPr txBox="1"/>
          <p:nvPr/>
        </p:nvSpPr>
        <p:spPr>
          <a:xfrm>
            <a:off x="4444098" y="468005"/>
            <a:ext cx="114617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75" sz="900">
                <a:solidFill>
                  <a:srgbClr val="006AB3"/>
                </a:solidFill>
                <a:latin typeface="Arial"/>
                <a:ea typeface="Arial"/>
                <a:cs typeface="Arial"/>
                <a:sym typeface="Arial"/>
              </a:defRPr>
            </a:pPr>
            <a:r>
              <a:t>3.</a:t>
            </a:r>
            <a:r>
              <a:rPr spc="-100"/>
              <a:t> </a:t>
            </a:r>
            <a:r>
              <a:rPr spc="-55"/>
              <a:t>Offres</a:t>
            </a:r>
            <a:r>
              <a:rPr spc="-100"/>
              <a:t> </a:t>
            </a:r>
            <a:r>
              <a:rPr spc="-50"/>
              <a:t>de</a:t>
            </a:r>
            <a:r>
              <a:rPr spc="-95"/>
              <a:t> </a:t>
            </a:r>
            <a:r>
              <a:rPr spc="-34"/>
              <a:t>partenariat</a:t>
            </a:r>
          </a:p>
        </p:txBody>
      </p:sp>
      <p:sp>
        <p:nvSpPr>
          <p:cNvPr id="164" name="object 6"/>
          <p:cNvSpPr/>
          <p:nvPr/>
        </p:nvSpPr>
        <p:spPr>
          <a:xfrm>
            <a:off x="-7546" y="900009"/>
            <a:ext cx="10708490" cy="3"/>
          </a:xfrm>
          <a:prstGeom prst="line">
            <a:avLst/>
          </a:prstGeom>
          <a:ln w="7620">
            <a:solidFill>
              <a:srgbClr val="000000"/>
            </a:solidFill>
          </a:ln>
        </p:spPr>
        <p:txBody>
          <a:bodyPr lIns="45718" tIns="45718" rIns="45718" bIns="45718"/>
          <a:lstStyle/>
          <a:p>
            <a:pPr/>
          </a:p>
        </p:txBody>
      </p:sp>
      <p:pic>
        <p:nvPicPr>
          <p:cNvPr id="165" name="object 7" descr="object 7"/>
          <p:cNvPicPr>
            <a:picLocks noChangeAspect="1"/>
          </p:cNvPicPr>
          <p:nvPr/>
        </p:nvPicPr>
        <p:blipFill>
          <a:blip r:embed="rId2">
            <a:extLst/>
          </a:blip>
          <a:stretch>
            <a:fillRect/>
          </a:stretch>
        </p:blipFill>
        <p:spPr>
          <a:xfrm>
            <a:off x="8698369" y="6740624"/>
            <a:ext cx="1536423" cy="376086"/>
          </a:xfrm>
          <a:prstGeom prst="rect">
            <a:avLst/>
          </a:prstGeom>
          <a:ln w="12700">
            <a:miter lim="400000"/>
          </a:ln>
        </p:spPr>
      </p:pic>
      <p:sp>
        <p:nvSpPr>
          <p:cNvPr id="166" name="Ligne"/>
          <p:cNvSpPr/>
          <p:nvPr/>
        </p:nvSpPr>
        <p:spPr>
          <a:xfrm flipV="1">
            <a:off x="343607" y="3585281"/>
            <a:ext cx="3" cy="385940"/>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67" name="Ligne"/>
          <p:cNvSpPr/>
          <p:nvPr/>
        </p:nvSpPr>
        <p:spPr>
          <a:xfrm flipV="1">
            <a:off x="2125235" y="3585281"/>
            <a:ext cx="3" cy="385940"/>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68" name="Ligne"/>
          <p:cNvSpPr/>
          <p:nvPr/>
        </p:nvSpPr>
        <p:spPr>
          <a:xfrm>
            <a:off x="298175" y="4036964"/>
            <a:ext cx="10097049" cy="3"/>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69" name="Cercle"/>
          <p:cNvSpPr/>
          <p:nvPr/>
        </p:nvSpPr>
        <p:spPr>
          <a:xfrm>
            <a:off x="229361" y="3920044"/>
            <a:ext cx="228494" cy="233843"/>
          </a:xfrm>
          <a:prstGeom prst="ellipse">
            <a:avLst/>
          </a:prstGeom>
          <a:solidFill>
            <a:srgbClr val="000000"/>
          </a:solidFill>
          <a:ln w="25400">
            <a:solidFill>
              <a:srgbClr val="0B6AB2"/>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Calibri"/>
                <a:ea typeface="Calibri"/>
                <a:cs typeface="Calibri"/>
                <a:sym typeface="Calibri"/>
              </a:defRPr>
            </a:pPr>
          </a:p>
        </p:txBody>
      </p:sp>
      <p:sp>
        <p:nvSpPr>
          <p:cNvPr id="170" name="Cercle"/>
          <p:cNvSpPr/>
          <p:nvPr/>
        </p:nvSpPr>
        <p:spPr>
          <a:xfrm>
            <a:off x="2010990" y="3920044"/>
            <a:ext cx="228495" cy="233843"/>
          </a:xfrm>
          <a:prstGeom prst="ellipse">
            <a:avLst/>
          </a:prstGeom>
          <a:solidFill>
            <a:srgbClr val="000000"/>
          </a:solidFill>
          <a:ln w="25400">
            <a:solidFill>
              <a:srgbClr val="0B6AB2"/>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Calibri"/>
                <a:ea typeface="Calibri"/>
                <a:cs typeface="Calibri"/>
                <a:sym typeface="Calibri"/>
              </a:defRPr>
            </a:pPr>
          </a:p>
        </p:txBody>
      </p:sp>
      <p:sp>
        <p:nvSpPr>
          <p:cNvPr id="171" name="Ligne"/>
          <p:cNvSpPr/>
          <p:nvPr/>
        </p:nvSpPr>
        <p:spPr>
          <a:xfrm flipV="1">
            <a:off x="3906863" y="3585281"/>
            <a:ext cx="3" cy="385940"/>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72" name="Ligne"/>
          <p:cNvSpPr/>
          <p:nvPr/>
        </p:nvSpPr>
        <p:spPr>
          <a:xfrm flipV="1">
            <a:off x="7470122" y="3585281"/>
            <a:ext cx="3" cy="385940"/>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73" name="Ligne"/>
          <p:cNvSpPr/>
          <p:nvPr/>
        </p:nvSpPr>
        <p:spPr>
          <a:xfrm flipV="1">
            <a:off x="5688493" y="3585281"/>
            <a:ext cx="3" cy="385940"/>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74" name="Ligne"/>
          <p:cNvSpPr/>
          <p:nvPr/>
        </p:nvSpPr>
        <p:spPr>
          <a:xfrm flipV="1">
            <a:off x="9251750" y="3585281"/>
            <a:ext cx="3" cy="385940"/>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75" name="Cercle"/>
          <p:cNvSpPr/>
          <p:nvPr/>
        </p:nvSpPr>
        <p:spPr>
          <a:xfrm>
            <a:off x="3792618" y="3920044"/>
            <a:ext cx="228495" cy="233843"/>
          </a:xfrm>
          <a:prstGeom prst="ellipse">
            <a:avLst/>
          </a:prstGeom>
          <a:solidFill>
            <a:srgbClr val="000000"/>
          </a:solidFill>
          <a:ln w="25400">
            <a:solidFill>
              <a:srgbClr val="0B6AB2"/>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Calibri"/>
                <a:ea typeface="Calibri"/>
                <a:cs typeface="Calibri"/>
                <a:sym typeface="Calibri"/>
              </a:defRPr>
            </a:pPr>
          </a:p>
        </p:txBody>
      </p:sp>
      <p:sp>
        <p:nvSpPr>
          <p:cNvPr id="176" name="Cercle"/>
          <p:cNvSpPr/>
          <p:nvPr/>
        </p:nvSpPr>
        <p:spPr>
          <a:xfrm>
            <a:off x="7355875" y="3920044"/>
            <a:ext cx="228495" cy="233843"/>
          </a:xfrm>
          <a:prstGeom prst="ellipse">
            <a:avLst/>
          </a:prstGeom>
          <a:solidFill>
            <a:srgbClr val="000000"/>
          </a:solidFill>
          <a:ln w="25400">
            <a:solidFill>
              <a:srgbClr val="0B6AB2"/>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Calibri"/>
                <a:ea typeface="Calibri"/>
                <a:cs typeface="Calibri"/>
                <a:sym typeface="Calibri"/>
              </a:defRPr>
            </a:pPr>
          </a:p>
        </p:txBody>
      </p:sp>
      <p:sp>
        <p:nvSpPr>
          <p:cNvPr id="177" name="Cercle"/>
          <p:cNvSpPr/>
          <p:nvPr/>
        </p:nvSpPr>
        <p:spPr>
          <a:xfrm>
            <a:off x="5574246" y="3920044"/>
            <a:ext cx="228495" cy="233843"/>
          </a:xfrm>
          <a:prstGeom prst="ellipse">
            <a:avLst/>
          </a:prstGeom>
          <a:solidFill>
            <a:srgbClr val="000000"/>
          </a:solidFill>
          <a:ln w="25400">
            <a:solidFill>
              <a:srgbClr val="0B6AB2"/>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Calibri"/>
                <a:ea typeface="Calibri"/>
                <a:cs typeface="Calibri"/>
                <a:sym typeface="Calibri"/>
              </a:defRPr>
            </a:pPr>
          </a:p>
        </p:txBody>
      </p:sp>
      <p:sp>
        <p:nvSpPr>
          <p:cNvPr id="178" name="Cercle"/>
          <p:cNvSpPr/>
          <p:nvPr/>
        </p:nvSpPr>
        <p:spPr>
          <a:xfrm>
            <a:off x="9137504" y="3920044"/>
            <a:ext cx="228495" cy="233843"/>
          </a:xfrm>
          <a:prstGeom prst="ellipse">
            <a:avLst/>
          </a:prstGeom>
          <a:solidFill>
            <a:srgbClr val="000000"/>
          </a:solidFill>
          <a:ln w="25400">
            <a:solidFill>
              <a:srgbClr val="0B6AB2"/>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Calibri"/>
                <a:ea typeface="Calibri"/>
                <a:cs typeface="Calibri"/>
                <a:sym typeface="Calibri"/>
              </a:defRPr>
            </a:pPr>
          </a:p>
        </p:txBody>
      </p:sp>
      <p:sp>
        <p:nvSpPr>
          <p:cNvPr id="179" name="object 9"/>
          <p:cNvSpPr txBox="1"/>
          <p:nvPr/>
        </p:nvSpPr>
        <p:spPr>
          <a:xfrm>
            <a:off x="264360" y="3218646"/>
            <a:ext cx="606000"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33">
                <a:solidFill>
                  <a:srgbClr val="FFFFFF"/>
                </a:solidFill>
                <a:latin typeface="Arial"/>
                <a:ea typeface="Arial"/>
                <a:cs typeface="Arial"/>
                <a:sym typeface="Arial"/>
              </a:defRPr>
            </a:lvl1pPr>
          </a:lstStyle>
          <a:p>
            <a:pPr/>
            <a:r>
              <a:t>10h00</a:t>
            </a:r>
          </a:p>
        </p:txBody>
      </p:sp>
      <p:sp>
        <p:nvSpPr>
          <p:cNvPr id="180" name="object 9"/>
          <p:cNvSpPr txBox="1"/>
          <p:nvPr/>
        </p:nvSpPr>
        <p:spPr>
          <a:xfrm>
            <a:off x="2054087" y="3218646"/>
            <a:ext cx="606000"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33">
                <a:solidFill>
                  <a:srgbClr val="FFFFFF"/>
                </a:solidFill>
                <a:latin typeface="Arial"/>
                <a:ea typeface="Arial"/>
                <a:cs typeface="Arial"/>
                <a:sym typeface="Arial"/>
              </a:defRPr>
            </a:lvl1pPr>
          </a:lstStyle>
          <a:p>
            <a:pPr/>
            <a:r>
              <a:t>10h15</a:t>
            </a:r>
          </a:p>
        </p:txBody>
      </p:sp>
      <p:sp>
        <p:nvSpPr>
          <p:cNvPr id="181" name="object 9"/>
          <p:cNvSpPr txBox="1"/>
          <p:nvPr/>
        </p:nvSpPr>
        <p:spPr>
          <a:xfrm>
            <a:off x="3812652" y="3218646"/>
            <a:ext cx="606001"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33">
                <a:solidFill>
                  <a:srgbClr val="FFFFFF"/>
                </a:solidFill>
                <a:latin typeface="Arial"/>
                <a:ea typeface="Arial"/>
                <a:cs typeface="Arial"/>
                <a:sym typeface="Arial"/>
              </a:defRPr>
            </a:lvl1pPr>
          </a:lstStyle>
          <a:p>
            <a:pPr/>
            <a:r>
              <a:t>10h45</a:t>
            </a:r>
          </a:p>
        </p:txBody>
      </p:sp>
      <p:sp>
        <p:nvSpPr>
          <p:cNvPr id="182" name="object 9"/>
          <p:cNvSpPr txBox="1"/>
          <p:nvPr/>
        </p:nvSpPr>
        <p:spPr>
          <a:xfrm>
            <a:off x="5586798" y="3218646"/>
            <a:ext cx="606000"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33">
                <a:solidFill>
                  <a:srgbClr val="FFFFFF"/>
                </a:solidFill>
                <a:latin typeface="Arial"/>
                <a:ea typeface="Arial"/>
                <a:cs typeface="Arial"/>
                <a:sym typeface="Arial"/>
              </a:defRPr>
            </a:lvl1pPr>
          </a:lstStyle>
          <a:p>
            <a:pPr/>
            <a:r>
              <a:t>11h15</a:t>
            </a:r>
          </a:p>
        </p:txBody>
      </p:sp>
      <p:sp>
        <p:nvSpPr>
          <p:cNvPr id="183" name="object 9"/>
          <p:cNvSpPr txBox="1"/>
          <p:nvPr/>
        </p:nvSpPr>
        <p:spPr>
          <a:xfrm>
            <a:off x="7360945" y="3218646"/>
            <a:ext cx="606000"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33">
                <a:solidFill>
                  <a:srgbClr val="FFFFFF"/>
                </a:solidFill>
                <a:latin typeface="Arial"/>
                <a:ea typeface="Arial"/>
                <a:cs typeface="Arial"/>
                <a:sym typeface="Arial"/>
              </a:defRPr>
            </a:lvl1pPr>
          </a:lstStyle>
          <a:p>
            <a:pPr/>
            <a:r>
              <a:t>11h45</a:t>
            </a:r>
          </a:p>
        </p:txBody>
      </p:sp>
      <p:sp>
        <p:nvSpPr>
          <p:cNvPr id="184" name="object 9"/>
          <p:cNvSpPr txBox="1"/>
          <p:nvPr/>
        </p:nvSpPr>
        <p:spPr>
          <a:xfrm>
            <a:off x="9163580" y="3218646"/>
            <a:ext cx="606000"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33">
                <a:solidFill>
                  <a:srgbClr val="FFFFFF"/>
                </a:solidFill>
                <a:latin typeface="Arial"/>
                <a:ea typeface="Arial"/>
                <a:cs typeface="Arial"/>
                <a:sym typeface="Arial"/>
              </a:defRPr>
            </a:lvl1pPr>
          </a:lstStyle>
          <a:p>
            <a:pPr/>
            <a:r>
              <a:t>12h15</a:t>
            </a:r>
          </a:p>
        </p:txBody>
      </p:sp>
      <p:sp>
        <p:nvSpPr>
          <p:cNvPr id="185" name="object 9"/>
          <p:cNvSpPr txBox="1"/>
          <p:nvPr/>
        </p:nvSpPr>
        <p:spPr>
          <a:xfrm>
            <a:off x="280713" y="4359590"/>
            <a:ext cx="1836936" cy="502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300"/>
              </a:lnSpc>
              <a:defRPr b="1" spc="-52" sz="1500">
                <a:solidFill>
                  <a:srgbClr val="FFFFFF"/>
                </a:solidFill>
                <a:latin typeface="Arial"/>
                <a:ea typeface="Arial"/>
                <a:cs typeface="Arial"/>
                <a:sym typeface="Arial"/>
              </a:defRPr>
            </a:pPr>
            <a:r>
              <a:t>Accueil des </a:t>
            </a:r>
          </a:p>
          <a:p>
            <a:pPr marR="214629">
              <a:lnSpc>
                <a:spcPts val="1300"/>
              </a:lnSpc>
              <a:defRPr b="1" spc="-52" sz="1500">
                <a:solidFill>
                  <a:srgbClr val="FFFFFF"/>
                </a:solidFill>
                <a:latin typeface="Arial"/>
                <a:ea typeface="Arial"/>
                <a:cs typeface="Arial"/>
                <a:sym typeface="Arial"/>
              </a:defRPr>
            </a:pPr>
            <a:r>
              <a:t>participants</a:t>
            </a:r>
          </a:p>
          <a:p>
            <a:pPr marR="214629">
              <a:lnSpc>
                <a:spcPts val="1300"/>
              </a:lnSpc>
              <a:defRPr b="1" spc="-52" sz="1500">
                <a:solidFill>
                  <a:srgbClr val="FFFFFF"/>
                </a:solidFill>
                <a:latin typeface="Arial"/>
                <a:ea typeface="Arial"/>
                <a:cs typeface="Arial"/>
                <a:sym typeface="Arial"/>
              </a:defRPr>
            </a:pPr>
            <a:r>
              <a:t>et introduction</a:t>
            </a:r>
          </a:p>
        </p:txBody>
      </p:sp>
      <p:sp>
        <p:nvSpPr>
          <p:cNvPr id="186" name="object 9"/>
          <p:cNvSpPr txBox="1"/>
          <p:nvPr/>
        </p:nvSpPr>
        <p:spPr>
          <a:xfrm>
            <a:off x="280713" y="5168877"/>
            <a:ext cx="1639805" cy="2608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000"/>
              </a:lnSpc>
              <a:defRPr b="1" spc="-43" sz="1200">
                <a:solidFill>
                  <a:srgbClr val="FFFFFF"/>
                </a:solidFill>
                <a:latin typeface="Arial"/>
                <a:ea typeface="Arial"/>
                <a:cs typeface="Arial"/>
                <a:sym typeface="Arial"/>
              </a:defRPr>
            </a:pPr>
            <a:r>
              <a:t>Julien</a:t>
            </a:r>
          </a:p>
          <a:p>
            <a:pPr marR="214629">
              <a:lnSpc>
                <a:spcPts val="1000"/>
              </a:lnSpc>
              <a:defRPr b="1" spc="-43" sz="1200">
                <a:solidFill>
                  <a:srgbClr val="FFFFFF"/>
                </a:solidFill>
                <a:latin typeface="Arial"/>
                <a:ea typeface="Arial"/>
                <a:cs typeface="Arial"/>
                <a:sym typeface="Arial"/>
              </a:defRPr>
            </a:pPr>
            <a:r>
              <a:t>Branchereau</a:t>
            </a:r>
          </a:p>
        </p:txBody>
      </p:sp>
      <p:sp>
        <p:nvSpPr>
          <p:cNvPr id="187" name="object 9"/>
          <p:cNvSpPr txBox="1"/>
          <p:nvPr/>
        </p:nvSpPr>
        <p:spPr>
          <a:xfrm>
            <a:off x="280713" y="5503717"/>
            <a:ext cx="1639805" cy="329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300"/>
              </a:lnSpc>
              <a:defRPr i="1" spc="-43" sz="1200">
                <a:solidFill>
                  <a:srgbClr val="FFFFFF"/>
                </a:solidFill>
                <a:latin typeface="Arial"/>
                <a:ea typeface="Arial"/>
                <a:cs typeface="Arial"/>
                <a:sym typeface="Arial"/>
              </a:defRPr>
            </a:pPr>
            <a:r>
              <a:t>Secrétaire général</a:t>
            </a:r>
          </a:p>
          <a:p>
            <a:pPr marR="214629">
              <a:lnSpc>
                <a:spcPts val="1300"/>
              </a:lnSpc>
              <a:defRPr i="1" spc="-43" sz="1200">
                <a:solidFill>
                  <a:srgbClr val="FFFFFF"/>
                </a:solidFill>
                <a:latin typeface="Arial"/>
                <a:ea typeface="Arial"/>
                <a:cs typeface="Arial"/>
                <a:sym typeface="Arial"/>
              </a:defRPr>
            </a:pPr>
            <a:r>
              <a:t>adjoint de l’AFU</a:t>
            </a:r>
          </a:p>
        </p:txBody>
      </p:sp>
      <p:sp>
        <p:nvSpPr>
          <p:cNvPr id="188" name="object 9"/>
          <p:cNvSpPr txBox="1"/>
          <p:nvPr/>
        </p:nvSpPr>
        <p:spPr>
          <a:xfrm>
            <a:off x="280713" y="6048881"/>
            <a:ext cx="1639805" cy="2608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000"/>
              </a:lnSpc>
              <a:defRPr b="1" spc="-43" sz="1200">
                <a:solidFill>
                  <a:srgbClr val="FFFFFF"/>
                </a:solidFill>
                <a:latin typeface="Arial"/>
                <a:ea typeface="Arial"/>
                <a:cs typeface="Arial"/>
                <a:sym typeface="Arial"/>
              </a:defRPr>
            </a:pPr>
            <a:r>
              <a:t>Alexandre</a:t>
            </a:r>
          </a:p>
          <a:p>
            <a:pPr marR="214629">
              <a:lnSpc>
                <a:spcPts val="1000"/>
              </a:lnSpc>
              <a:defRPr b="1" spc="-43" sz="1200">
                <a:solidFill>
                  <a:srgbClr val="FFFFFF"/>
                </a:solidFill>
                <a:latin typeface="Arial"/>
                <a:ea typeface="Arial"/>
                <a:cs typeface="Arial"/>
                <a:sym typeface="Arial"/>
              </a:defRPr>
            </a:pPr>
            <a:r>
              <a:t>de La Taille</a:t>
            </a:r>
          </a:p>
        </p:txBody>
      </p:sp>
      <p:sp>
        <p:nvSpPr>
          <p:cNvPr id="189" name="object 9"/>
          <p:cNvSpPr txBox="1"/>
          <p:nvPr/>
        </p:nvSpPr>
        <p:spPr>
          <a:xfrm>
            <a:off x="280713" y="6383723"/>
            <a:ext cx="1639805" cy="1643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14629">
              <a:lnSpc>
                <a:spcPts val="1300"/>
              </a:lnSpc>
              <a:defRPr i="1" spc="-43" sz="1200">
                <a:solidFill>
                  <a:srgbClr val="FFFFFF"/>
                </a:solidFill>
                <a:latin typeface="Arial"/>
                <a:ea typeface="Arial"/>
                <a:cs typeface="Arial"/>
                <a:sym typeface="Arial"/>
              </a:defRPr>
            </a:lvl1pPr>
          </a:lstStyle>
          <a:p>
            <a:pPr/>
            <a:r>
              <a:t>Président de l’AFU</a:t>
            </a:r>
          </a:p>
        </p:txBody>
      </p:sp>
      <p:sp>
        <p:nvSpPr>
          <p:cNvPr id="190" name="Ligne"/>
          <p:cNvSpPr/>
          <p:nvPr/>
        </p:nvSpPr>
        <p:spPr>
          <a:xfrm flipV="1">
            <a:off x="191165" y="5126601"/>
            <a:ext cx="3" cy="1427942"/>
          </a:xfrm>
          <a:prstGeom prst="line">
            <a:avLst/>
          </a:prstGeom>
          <a:ln w="25400">
            <a:solidFill>
              <a:srgbClr val="0B6BB2"/>
            </a:solidFill>
          </a:ln>
        </p:spPr>
        <p:txBody>
          <a:bodyPr lIns="45718" tIns="45718" rIns="45718" bIns="45718"/>
          <a:lstStyle/>
          <a:p>
            <a:pPr/>
          </a:p>
        </p:txBody>
      </p:sp>
      <p:sp>
        <p:nvSpPr>
          <p:cNvPr id="191" name="object 9"/>
          <p:cNvSpPr txBox="1"/>
          <p:nvPr/>
        </p:nvSpPr>
        <p:spPr>
          <a:xfrm>
            <a:off x="2028869" y="4359590"/>
            <a:ext cx="1836936" cy="3375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300"/>
              </a:lnSpc>
              <a:defRPr b="1" spc="-52" sz="1500">
                <a:solidFill>
                  <a:srgbClr val="FFFFFF"/>
                </a:solidFill>
                <a:latin typeface="Arial"/>
                <a:ea typeface="Arial"/>
                <a:cs typeface="Arial"/>
                <a:sym typeface="Arial"/>
              </a:defRPr>
            </a:pPr>
            <a:r>
              <a:t>Sexualité et</a:t>
            </a:r>
          </a:p>
          <a:p>
            <a:pPr marR="214629">
              <a:lnSpc>
                <a:spcPts val="1300"/>
              </a:lnSpc>
              <a:defRPr b="1" spc="-52" sz="1500">
                <a:solidFill>
                  <a:srgbClr val="FFFFFF"/>
                </a:solidFill>
                <a:latin typeface="Arial"/>
                <a:ea typeface="Arial"/>
                <a:cs typeface="Arial"/>
                <a:sym typeface="Arial"/>
              </a:defRPr>
            </a:pPr>
            <a:r>
              <a:t>Cancers CAMPS</a:t>
            </a:r>
          </a:p>
        </p:txBody>
      </p:sp>
      <p:sp>
        <p:nvSpPr>
          <p:cNvPr id="192" name="object 9"/>
          <p:cNvSpPr txBox="1"/>
          <p:nvPr/>
        </p:nvSpPr>
        <p:spPr>
          <a:xfrm>
            <a:off x="3870554" y="4359590"/>
            <a:ext cx="1836937" cy="8328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300"/>
              </a:lnSpc>
              <a:defRPr b="1" spc="-52" sz="1500">
                <a:solidFill>
                  <a:srgbClr val="FFFFFF"/>
                </a:solidFill>
                <a:latin typeface="Arial"/>
                <a:ea typeface="Arial"/>
                <a:cs typeface="Arial"/>
                <a:sym typeface="Arial"/>
              </a:defRPr>
            </a:pPr>
            <a:r>
              <a:t>Activité physique</a:t>
            </a:r>
          </a:p>
          <a:p>
            <a:pPr marR="214629">
              <a:lnSpc>
                <a:spcPts val="1300"/>
              </a:lnSpc>
              <a:defRPr b="1" spc="-52" sz="1500">
                <a:solidFill>
                  <a:srgbClr val="FFFFFF"/>
                </a:solidFill>
                <a:latin typeface="Arial"/>
                <a:ea typeface="Arial"/>
                <a:cs typeface="Arial"/>
                <a:sym typeface="Arial"/>
              </a:defRPr>
            </a:pPr>
            <a:r>
              <a:t>Adaptée, témoignages de patients et médecins</a:t>
            </a:r>
          </a:p>
        </p:txBody>
      </p:sp>
      <p:sp>
        <p:nvSpPr>
          <p:cNvPr id="193" name="object 9"/>
          <p:cNvSpPr txBox="1"/>
          <p:nvPr/>
        </p:nvSpPr>
        <p:spPr>
          <a:xfrm>
            <a:off x="3889042" y="5385446"/>
            <a:ext cx="1639809" cy="6114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200"/>
              </a:lnSpc>
              <a:defRPr i="1" spc="-43" sz="1200">
                <a:solidFill>
                  <a:srgbClr val="FFFFFF"/>
                </a:solidFill>
                <a:latin typeface="Arial"/>
                <a:ea typeface="Arial"/>
                <a:cs typeface="Arial"/>
                <a:sym typeface="Arial"/>
              </a:defRPr>
            </a:pPr>
            <a:r>
              <a:t>Association IASO</a:t>
            </a:r>
          </a:p>
          <a:p>
            <a:pPr marR="214629">
              <a:lnSpc>
                <a:spcPts val="1200"/>
              </a:lnSpc>
              <a:defRPr i="1" spc="-43" sz="1200">
                <a:solidFill>
                  <a:srgbClr val="FFFFFF"/>
                </a:solidFill>
                <a:latin typeface="Arial"/>
                <a:ea typeface="Arial"/>
                <a:cs typeface="Arial"/>
                <a:sym typeface="Arial"/>
              </a:defRPr>
            </a:pPr>
            <a:r>
              <a:t>Retour sur l’ascension du Mont Ventoux organisée par l’AFU</a:t>
            </a:r>
          </a:p>
        </p:txBody>
      </p:sp>
      <p:sp>
        <p:nvSpPr>
          <p:cNvPr id="194" name="Ligne"/>
          <p:cNvSpPr/>
          <p:nvPr/>
        </p:nvSpPr>
        <p:spPr>
          <a:xfrm flipV="1">
            <a:off x="3809886" y="5359153"/>
            <a:ext cx="3" cy="669086"/>
          </a:xfrm>
          <a:prstGeom prst="line">
            <a:avLst/>
          </a:prstGeom>
          <a:ln w="25400">
            <a:solidFill>
              <a:srgbClr val="0B6BB2"/>
            </a:solidFill>
          </a:ln>
        </p:spPr>
        <p:txBody>
          <a:bodyPr lIns="45718" tIns="45718" rIns="45718" bIns="45718"/>
          <a:lstStyle/>
          <a:p>
            <a:pPr/>
          </a:p>
        </p:txBody>
      </p:sp>
      <p:sp>
        <p:nvSpPr>
          <p:cNvPr id="195" name="object 9"/>
          <p:cNvSpPr txBox="1"/>
          <p:nvPr/>
        </p:nvSpPr>
        <p:spPr>
          <a:xfrm>
            <a:off x="5660280" y="4359590"/>
            <a:ext cx="1836937" cy="502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14629">
              <a:lnSpc>
                <a:spcPts val="1300"/>
              </a:lnSpc>
              <a:defRPr b="1" spc="-52" sz="1500">
                <a:solidFill>
                  <a:srgbClr val="FFFFFF"/>
                </a:solidFill>
                <a:latin typeface="Arial"/>
                <a:ea typeface="Arial"/>
                <a:cs typeface="Arial"/>
                <a:sym typeface="Arial"/>
              </a:defRPr>
            </a:lvl1pPr>
          </a:lstStyle>
          <a:p>
            <a:pPr/>
            <a:r>
              <a:t>Hypnose médicale et réalité virtuelle en Urologie</a:t>
            </a:r>
          </a:p>
        </p:txBody>
      </p:sp>
      <p:sp>
        <p:nvSpPr>
          <p:cNvPr id="196" name="object 9"/>
          <p:cNvSpPr txBox="1"/>
          <p:nvPr/>
        </p:nvSpPr>
        <p:spPr>
          <a:xfrm>
            <a:off x="5791113" y="5385446"/>
            <a:ext cx="1639806" cy="4945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14629">
              <a:lnSpc>
                <a:spcPts val="1300"/>
              </a:lnSpc>
              <a:defRPr i="1" spc="-43" sz="1200">
                <a:solidFill>
                  <a:srgbClr val="FFFFFF"/>
                </a:solidFill>
                <a:latin typeface="Arial"/>
                <a:ea typeface="Arial"/>
                <a:cs typeface="Arial"/>
                <a:sym typeface="Arial"/>
              </a:defRPr>
            </a:lvl1pPr>
          </a:lstStyle>
          <a:p>
            <a:pPr/>
            <a:r>
              <a:t>Apport de Hypno VR : présentation IDE/Patients</a:t>
            </a:r>
          </a:p>
        </p:txBody>
      </p:sp>
      <p:sp>
        <p:nvSpPr>
          <p:cNvPr id="197" name="Ligne"/>
          <p:cNvSpPr/>
          <p:nvPr/>
        </p:nvSpPr>
        <p:spPr>
          <a:xfrm flipV="1">
            <a:off x="5711959" y="5308353"/>
            <a:ext cx="3" cy="669086"/>
          </a:xfrm>
          <a:prstGeom prst="line">
            <a:avLst/>
          </a:prstGeom>
          <a:ln w="25400">
            <a:solidFill>
              <a:srgbClr val="0B6BB2"/>
            </a:solidFill>
          </a:ln>
        </p:spPr>
        <p:txBody>
          <a:bodyPr lIns="45718" tIns="45718" rIns="45718" bIns="45718"/>
          <a:lstStyle/>
          <a:p>
            <a:pPr/>
          </a:p>
        </p:txBody>
      </p:sp>
      <p:sp>
        <p:nvSpPr>
          <p:cNvPr id="198" name="object 9"/>
          <p:cNvSpPr txBox="1"/>
          <p:nvPr/>
        </p:nvSpPr>
        <p:spPr>
          <a:xfrm>
            <a:off x="7460397" y="4359590"/>
            <a:ext cx="1836937" cy="8328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300"/>
              </a:lnSpc>
              <a:defRPr b="1" spc="-52" sz="1500">
                <a:solidFill>
                  <a:srgbClr val="FFFFFF"/>
                </a:solidFill>
                <a:latin typeface="Arial"/>
                <a:ea typeface="Arial"/>
                <a:cs typeface="Arial"/>
                <a:sym typeface="Arial"/>
              </a:defRPr>
            </a:pPr>
            <a:r>
              <a:t>Révolution dans la prise en charge des tumeurs de vessie : </a:t>
            </a:r>
          </a:p>
          <a:p>
            <a:pPr marR="214629">
              <a:lnSpc>
                <a:spcPts val="1300"/>
              </a:lnSpc>
              <a:defRPr b="1" spc="-52" sz="1500">
                <a:solidFill>
                  <a:srgbClr val="FFFFFF"/>
                </a:solidFill>
                <a:latin typeface="Arial"/>
                <a:ea typeface="Arial"/>
                <a:cs typeface="Arial"/>
                <a:sym typeface="Arial"/>
              </a:defRPr>
            </a:pPr>
            <a:r>
              <a:t>PADCEV / CTAFU</a:t>
            </a:r>
          </a:p>
        </p:txBody>
      </p:sp>
      <p:sp>
        <p:nvSpPr>
          <p:cNvPr id="199" name="object 9"/>
          <p:cNvSpPr txBox="1"/>
          <p:nvPr/>
        </p:nvSpPr>
        <p:spPr>
          <a:xfrm>
            <a:off x="9256021" y="4359590"/>
            <a:ext cx="1836937" cy="1724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14629">
              <a:lnSpc>
                <a:spcPts val="1300"/>
              </a:lnSpc>
              <a:defRPr b="1" spc="-52" sz="1500">
                <a:solidFill>
                  <a:srgbClr val="FFFFFF"/>
                </a:solidFill>
                <a:latin typeface="Arial"/>
                <a:ea typeface="Arial"/>
                <a:cs typeface="Arial"/>
                <a:sym typeface="Arial"/>
              </a:defRPr>
            </a:lvl1pPr>
          </a:lstStyle>
          <a:p>
            <a:pPr/>
            <a:r>
              <a:t>Q&amp;A</a:t>
            </a:r>
          </a:p>
        </p:txBody>
      </p:sp>
      <p:sp>
        <p:nvSpPr>
          <p:cNvPr id="200" name="object 11"/>
          <p:cNvSpPr txBox="1"/>
          <p:nvPr/>
        </p:nvSpPr>
        <p:spPr>
          <a:xfrm>
            <a:off x="337204" y="1024424"/>
            <a:ext cx="9359963" cy="6785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50" sz="4800">
                <a:solidFill>
                  <a:srgbClr val="FFFFFF"/>
                </a:solidFill>
                <a:latin typeface="Arial"/>
                <a:ea typeface="Arial"/>
                <a:cs typeface="Arial"/>
                <a:sym typeface="Arial"/>
              </a:defRPr>
            </a:lvl1pPr>
          </a:lstStyle>
          <a:p>
            <a:pPr/>
            <a:r>
              <a:t>Journée patient.es</a:t>
            </a:r>
          </a:p>
        </p:txBody>
      </p:sp>
      <p:sp>
        <p:nvSpPr>
          <p:cNvPr id="201" name="object 12"/>
          <p:cNvSpPr txBox="1"/>
          <p:nvPr/>
        </p:nvSpPr>
        <p:spPr>
          <a:xfrm>
            <a:off x="2343405" y="1529448"/>
            <a:ext cx="3942884" cy="6785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280" sz="4800">
                <a:solidFill>
                  <a:srgbClr val="006AB3"/>
                </a:solidFill>
                <a:latin typeface="Arial"/>
                <a:ea typeface="Arial"/>
                <a:cs typeface="Arial"/>
                <a:sym typeface="Arial"/>
              </a:defRPr>
            </a:lvl1pPr>
          </a:lstStyle>
          <a:p>
            <a:pPr/>
            <a:r>
              <a:t>Programme</a:t>
            </a:r>
          </a:p>
        </p:txBody>
      </p:sp>
      <p:sp>
        <p:nvSpPr>
          <p:cNvPr id="202" name="object 12"/>
          <p:cNvSpPr txBox="1"/>
          <p:nvPr/>
        </p:nvSpPr>
        <p:spPr>
          <a:xfrm>
            <a:off x="4870706" y="2109279"/>
            <a:ext cx="5281911" cy="2837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116" sz="2000">
                <a:latin typeface="Arial"/>
                <a:ea typeface="Arial"/>
                <a:cs typeface="Arial"/>
                <a:sym typeface="Arial"/>
              </a:defRPr>
            </a:lvl1pPr>
          </a:lstStyle>
          <a:p>
            <a:pPr/>
            <a:r>
              <a:t>Matin</a:t>
            </a:r>
          </a:p>
        </p:txBody>
      </p:sp>
      <p:sp>
        <p:nvSpPr>
          <p:cNvPr id="203" name="object 9"/>
          <p:cNvSpPr txBox="1"/>
          <p:nvPr/>
        </p:nvSpPr>
        <p:spPr>
          <a:xfrm>
            <a:off x="8847266" y="1218635"/>
            <a:ext cx="1836937" cy="502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300"/>
              </a:lnSpc>
              <a:defRPr b="1" spc="-72" sz="2000">
                <a:latin typeface="Arial"/>
                <a:ea typeface="Arial"/>
                <a:cs typeface="Arial"/>
                <a:sym typeface="Arial"/>
              </a:defRPr>
            </a:pPr>
            <a:r>
              <a:t>Rendez-vous</a:t>
            </a:r>
          </a:p>
          <a:p>
            <a:pPr marR="214629">
              <a:lnSpc>
                <a:spcPts val="1300"/>
              </a:lnSpc>
              <a:defRPr spc="-52" sz="1500">
                <a:latin typeface="Arial"/>
                <a:ea typeface="Arial"/>
                <a:cs typeface="Arial"/>
                <a:sym typeface="Arial"/>
              </a:defRPr>
            </a:pPr>
            <a:r>
              <a:t>Jeudi 21 novembre</a:t>
            </a:r>
          </a:p>
          <a:p>
            <a:pPr marR="214629">
              <a:lnSpc>
                <a:spcPts val="1300"/>
              </a:lnSpc>
              <a:defRPr spc="-52" sz="1500">
                <a:latin typeface="Arial"/>
                <a:ea typeface="Arial"/>
                <a:cs typeface="Arial"/>
                <a:sym typeface="Arial"/>
              </a:defRPr>
            </a:pPr>
            <a:r>
              <a:t>10h00 &gt; 16h00</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object 8"/>
          <p:cNvSpPr/>
          <p:nvPr/>
        </p:nvSpPr>
        <p:spPr>
          <a:xfrm>
            <a:off x="-38700" y="902471"/>
            <a:ext cx="10770800" cy="6670586"/>
          </a:xfrm>
          <a:prstGeom prst="rect">
            <a:avLst/>
          </a:prstGeom>
          <a:solidFill>
            <a:srgbClr val="7FB9DD"/>
          </a:solidFill>
          <a:ln w="12700">
            <a:miter lim="400000"/>
          </a:ln>
        </p:spPr>
        <p:txBody>
          <a:bodyPr lIns="45718" tIns="45718" rIns="45718" bIns="45718"/>
          <a:lstStyle/>
          <a:p>
            <a:pPr>
              <a:defRPr>
                <a:latin typeface="Calibri"/>
                <a:ea typeface="Calibri"/>
                <a:cs typeface="Calibri"/>
                <a:sym typeface="Calibri"/>
              </a:defRPr>
            </a:pPr>
          </a:p>
        </p:txBody>
      </p:sp>
      <p:sp>
        <p:nvSpPr>
          <p:cNvPr id="206" name="object 2"/>
          <p:cNvSpPr txBox="1"/>
          <p:nvPr/>
        </p:nvSpPr>
        <p:spPr>
          <a:xfrm>
            <a:off x="455300" y="468005"/>
            <a:ext cx="94996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4" sz="900">
                <a:solidFill>
                  <a:srgbClr val="006AB3"/>
                </a:solidFill>
                <a:latin typeface="Arial"/>
                <a:ea typeface="Arial"/>
                <a:cs typeface="Arial"/>
                <a:sym typeface="Arial"/>
              </a:defRPr>
            </a:pPr>
            <a:r>
              <a:t>1.</a:t>
            </a:r>
            <a:r>
              <a:rPr spc="-120"/>
              <a:t> </a:t>
            </a:r>
            <a:r>
              <a:rPr spc="-50"/>
              <a:t>La</a:t>
            </a:r>
            <a:r>
              <a:rPr spc="-114"/>
              <a:t> </a:t>
            </a:r>
            <a:r>
              <a:rPr spc="-45"/>
              <a:t>campagne</a:t>
            </a:r>
          </a:p>
        </p:txBody>
      </p:sp>
      <p:sp>
        <p:nvSpPr>
          <p:cNvPr id="207" name="object 3"/>
          <p:cNvSpPr txBox="1"/>
          <p:nvPr/>
        </p:nvSpPr>
        <p:spPr>
          <a:xfrm>
            <a:off x="10103687" y="468005"/>
            <a:ext cx="14160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50" sz="900">
                <a:solidFill>
                  <a:srgbClr val="006AB3"/>
                </a:solidFill>
                <a:latin typeface="Arial"/>
                <a:ea typeface="Arial"/>
                <a:cs typeface="Arial"/>
                <a:sym typeface="Arial"/>
              </a:defRPr>
            </a:lvl1pPr>
          </a:lstStyle>
          <a:p>
            <a:pPr/>
            <a:r>
              <a:t>9</a:t>
            </a:r>
          </a:p>
        </p:txBody>
      </p:sp>
      <p:sp>
        <p:nvSpPr>
          <p:cNvPr id="208" name="object 4"/>
          <p:cNvSpPr txBox="1"/>
          <p:nvPr/>
        </p:nvSpPr>
        <p:spPr>
          <a:xfrm>
            <a:off x="2332888" y="468005"/>
            <a:ext cx="94996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b="1" spc="-104" sz="900">
                <a:solidFill>
                  <a:srgbClr val="006AB3"/>
                </a:solidFill>
                <a:latin typeface="Arial"/>
                <a:ea typeface="Arial"/>
                <a:cs typeface="Arial"/>
                <a:sym typeface="Arial"/>
              </a:defRPr>
            </a:pPr>
            <a:r>
              <a:t>2.</a:t>
            </a:r>
            <a:r>
              <a:rPr spc="-120"/>
              <a:t> </a:t>
            </a:r>
            <a:r>
              <a:rPr spc="-50"/>
              <a:t>Le programme</a:t>
            </a:r>
          </a:p>
        </p:txBody>
      </p:sp>
      <p:sp>
        <p:nvSpPr>
          <p:cNvPr id="209" name="object 5"/>
          <p:cNvSpPr txBox="1"/>
          <p:nvPr/>
        </p:nvSpPr>
        <p:spPr>
          <a:xfrm>
            <a:off x="4444098" y="468005"/>
            <a:ext cx="114617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75" sz="900">
                <a:solidFill>
                  <a:srgbClr val="006AB3"/>
                </a:solidFill>
                <a:latin typeface="Arial"/>
                <a:ea typeface="Arial"/>
                <a:cs typeface="Arial"/>
                <a:sym typeface="Arial"/>
              </a:defRPr>
            </a:pPr>
            <a:r>
              <a:t>3.</a:t>
            </a:r>
            <a:r>
              <a:rPr spc="-100"/>
              <a:t> </a:t>
            </a:r>
            <a:r>
              <a:rPr spc="-55"/>
              <a:t>Offres</a:t>
            </a:r>
            <a:r>
              <a:rPr spc="-100"/>
              <a:t> </a:t>
            </a:r>
            <a:r>
              <a:rPr spc="-50"/>
              <a:t>de</a:t>
            </a:r>
            <a:r>
              <a:rPr spc="-95"/>
              <a:t> </a:t>
            </a:r>
            <a:r>
              <a:rPr spc="-34"/>
              <a:t>partenariat</a:t>
            </a:r>
          </a:p>
        </p:txBody>
      </p:sp>
      <p:sp>
        <p:nvSpPr>
          <p:cNvPr id="210" name="object 6"/>
          <p:cNvSpPr/>
          <p:nvPr/>
        </p:nvSpPr>
        <p:spPr>
          <a:xfrm>
            <a:off x="-7546" y="900009"/>
            <a:ext cx="10708490" cy="3"/>
          </a:xfrm>
          <a:prstGeom prst="line">
            <a:avLst/>
          </a:prstGeom>
          <a:ln w="7620">
            <a:solidFill>
              <a:srgbClr val="000000"/>
            </a:solidFill>
          </a:ln>
        </p:spPr>
        <p:txBody>
          <a:bodyPr lIns="45718" tIns="45718" rIns="45718" bIns="45718"/>
          <a:lstStyle/>
          <a:p>
            <a:pPr/>
          </a:p>
        </p:txBody>
      </p:sp>
      <p:pic>
        <p:nvPicPr>
          <p:cNvPr id="211" name="object 7" descr="object 7"/>
          <p:cNvPicPr>
            <a:picLocks noChangeAspect="1"/>
          </p:cNvPicPr>
          <p:nvPr/>
        </p:nvPicPr>
        <p:blipFill>
          <a:blip r:embed="rId2">
            <a:extLst/>
          </a:blip>
          <a:stretch>
            <a:fillRect/>
          </a:stretch>
        </p:blipFill>
        <p:spPr>
          <a:xfrm>
            <a:off x="8698369" y="6740624"/>
            <a:ext cx="1536423" cy="376086"/>
          </a:xfrm>
          <a:prstGeom prst="rect">
            <a:avLst/>
          </a:prstGeom>
          <a:ln w="12700">
            <a:miter lim="400000"/>
          </a:ln>
        </p:spPr>
      </p:pic>
      <p:sp>
        <p:nvSpPr>
          <p:cNvPr id="212" name="Ligne"/>
          <p:cNvSpPr/>
          <p:nvPr/>
        </p:nvSpPr>
        <p:spPr>
          <a:xfrm flipV="1">
            <a:off x="343607" y="3407481"/>
            <a:ext cx="3" cy="385940"/>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13" name="object 11"/>
          <p:cNvSpPr txBox="1"/>
          <p:nvPr/>
        </p:nvSpPr>
        <p:spPr>
          <a:xfrm>
            <a:off x="337204" y="1024424"/>
            <a:ext cx="9359963" cy="6785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50" sz="4800">
                <a:solidFill>
                  <a:srgbClr val="FFFFFF"/>
                </a:solidFill>
                <a:latin typeface="Arial"/>
                <a:ea typeface="Arial"/>
                <a:cs typeface="Arial"/>
                <a:sym typeface="Arial"/>
              </a:defRPr>
            </a:lvl1pPr>
          </a:lstStyle>
          <a:p>
            <a:pPr/>
            <a:r>
              <a:t>Journée patient.es</a:t>
            </a:r>
          </a:p>
        </p:txBody>
      </p:sp>
      <p:sp>
        <p:nvSpPr>
          <p:cNvPr id="214" name="Ligne"/>
          <p:cNvSpPr/>
          <p:nvPr/>
        </p:nvSpPr>
        <p:spPr>
          <a:xfrm flipV="1">
            <a:off x="2125235" y="3407481"/>
            <a:ext cx="3" cy="385940"/>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15" name="object 12"/>
          <p:cNvSpPr txBox="1"/>
          <p:nvPr/>
        </p:nvSpPr>
        <p:spPr>
          <a:xfrm>
            <a:off x="2343405" y="1529448"/>
            <a:ext cx="3942884" cy="6785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280" sz="4800">
                <a:solidFill>
                  <a:srgbClr val="006AB3"/>
                </a:solidFill>
                <a:latin typeface="Arial"/>
                <a:ea typeface="Arial"/>
                <a:cs typeface="Arial"/>
                <a:sym typeface="Arial"/>
              </a:defRPr>
            </a:lvl1pPr>
          </a:lstStyle>
          <a:p>
            <a:pPr/>
            <a:r>
              <a:t>Programme</a:t>
            </a:r>
          </a:p>
        </p:txBody>
      </p:sp>
      <p:sp>
        <p:nvSpPr>
          <p:cNvPr id="216" name="Ligne"/>
          <p:cNvSpPr/>
          <p:nvPr/>
        </p:nvSpPr>
        <p:spPr>
          <a:xfrm>
            <a:off x="298176" y="3859164"/>
            <a:ext cx="10097050" cy="3"/>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17" name="Cercle"/>
          <p:cNvSpPr/>
          <p:nvPr/>
        </p:nvSpPr>
        <p:spPr>
          <a:xfrm>
            <a:off x="229361" y="3742244"/>
            <a:ext cx="228494" cy="233843"/>
          </a:xfrm>
          <a:prstGeom prst="ellipse">
            <a:avLst/>
          </a:prstGeom>
          <a:solidFill>
            <a:srgbClr val="000000"/>
          </a:solidFill>
          <a:ln w="25400">
            <a:solidFill>
              <a:srgbClr val="0B6AB2"/>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Calibri"/>
                <a:ea typeface="Calibri"/>
                <a:cs typeface="Calibri"/>
                <a:sym typeface="Calibri"/>
              </a:defRPr>
            </a:pPr>
          </a:p>
        </p:txBody>
      </p:sp>
      <p:sp>
        <p:nvSpPr>
          <p:cNvPr id="218" name="Cercle"/>
          <p:cNvSpPr/>
          <p:nvPr/>
        </p:nvSpPr>
        <p:spPr>
          <a:xfrm>
            <a:off x="2010990" y="3742244"/>
            <a:ext cx="228495" cy="233843"/>
          </a:xfrm>
          <a:prstGeom prst="ellipse">
            <a:avLst/>
          </a:prstGeom>
          <a:solidFill>
            <a:srgbClr val="000000"/>
          </a:solidFill>
          <a:ln w="25400">
            <a:solidFill>
              <a:srgbClr val="0B6AB2"/>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Calibri"/>
                <a:ea typeface="Calibri"/>
                <a:cs typeface="Calibri"/>
                <a:sym typeface="Calibri"/>
              </a:defRPr>
            </a:pPr>
          </a:p>
        </p:txBody>
      </p:sp>
      <p:sp>
        <p:nvSpPr>
          <p:cNvPr id="219" name="Ligne"/>
          <p:cNvSpPr/>
          <p:nvPr/>
        </p:nvSpPr>
        <p:spPr>
          <a:xfrm flipV="1">
            <a:off x="3906865" y="3407481"/>
            <a:ext cx="3" cy="385940"/>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20" name="Ligne"/>
          <p:cNvSpPr/>
          <p:nvPr/>
        </p:nvSpPr>
        <p:spPr>
          <a:xfrm flipV="1">
            <a:off x="7470122" y="3407481"/>
            <a:ext cx="3" cy="385940"/>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21" name="Ligne"/>
          <p:cNvSpPr/>
          <p:nvPr/>
        </p:nvSpPr>
        <p:spPr>
          <a:xfrm flipV="1">
            <a:off x="5688493" y="3407481"/>
            <a:ext cx="3" cy="385940"/>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22" name="Ligne"/>
          <p:cNvSpPr/>
          <p:nvPr/>
        </p:nvSpPr>
        <p:spPr>
          <a:xfrm flipV="1">
            <a:off x="8997750" y="3407481"/>
            <a:ext cx="3" cy="385940"/>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23" name="Cercle"/>
          <p:cNvSpPr/>
          <p:nvPr/>
        </p:nvSpPr>
        <p:spPr>
          <a:xfrm>
            <a:off x="3792618" y="3742244"/>
            <a:ext cx="228495" cy="233843"/>
          </a:xfrm>
          <a:prstGeom prst="ellipse">
            <a:avLst/>
          </a:prstGeom>
          <a:solidFill>
            <a:srgbClr val="000000"/>
          </a:solidFill>
          <a:ln w="25400">
            <a:solidFill>
              <a:srgbClr val="0B6AB2"/>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Calibri"/>
                <a:ea typeface="Calibri"/>
                <a:cs typeface="Calibri"/>
                <a:sym typeface="Calibri"/>
              </a:defRPr>
            </a:pPr>
          </a:p>
        </p:txBody>
      </p:sp>
      <p:sp>
        <p:nvSpPr>
          <p:cNvPr id="224" name="Cercle"/>
          <p:cNvSpPr/>
          <p:nvPr/>
        </p:nvSpPr>
        <p:spPr>
          <a:xfrm>
            <a:off x="7355875" y="3742244"/>
            <a:ext cx="228495" cy="233843"/>
          </a:xfrm>
          <a:prstGeom prst="ellipse">
            <a:avLst/>
          </a:prstGeom>
          <a:solidFill>
            <a:srgbClr val="000000"/>
          </a:solidFill>
          <a:ln w="25400">
            <a:solidFill>
              <a:srgbClr val="0B6AB2"/>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Calibri"/>
                <a:ea typeface="Calibri"/>
                <a:cs typeface="Calibri"/>
                <a:sym typeface="Calibri"/>
              </a:defRPr>
            </a:pPr>
          </a:p>
        </p:txBody>
      </p:sp>
      <p:sp>
        <p:nvSpPr>
          <p:cNvPr id="225" name="Cercle"/>
          <p:cNvSpPr/>
          <p:nvPr/>
        </p:nvSpPr>
        <p:spPr>
          <a:xfrm>
            <a:off x="5574246" y="3742244"/>
            <a:ext cx="228495" cy="233843"/>
          </a:xfrm>
          <a:prstGeom prst="ellipse">
            <a:avLst/>
          </a:prstGeom>
          <a:solidFill>
            <a:srgbClr val="000000"/>
          </a:solidFill>
          <a:ln w="25400">
            <a:solidFill>
              <a:srgbClr val="0B6AB2"/>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Calibri"/>
                <a:ea typeface="Calibri"/>
                <a:cs typeface="Calibri"/>
                <a:sym typeface="Calibri"/>
              </a:defRPr>
            </a:pPr>
          </a:p>
        </p:txBody>
      </p:sp>
      <p:sp>
        <p:nvSpPr>
          <p:cNvPr id="226" name="Cercle"/>
          <p:cNvSpPr/>
          <p:nvPr/>
        </p:nvSpPr>
        <p:spPr>
          <a:xfrm>
            <a:off x="8883504" y="3742244"/>
            <a:ext cx="228495" cy="233843"/>
          </a:xfrm>
          <a:prstGeom prst="ellipse">
            <a:avLst/>
          </a:prstGeom>
          <a:solidFill>
            <a:srgbClr val="000000"/>
          </a:solidFill>
          <a:ln w="25400">
            <a:solidFill>
              <a:srgbClr val="0B6AB2"/>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Calibri"/>
                <a:ea typeface="Calibri"/>
                <a:cs typeface="Calibri"/>
                <a:sym typeface="Calibri"/>
              </a:defRPr>
            </a:pPr>
          </a:p>
        </p:txBody>
      </p:sp>
      <p:sp>
        <p:nvSpPr>
          <p:cNvPr id="227" name="object 9"/>
          <p:cNvSpPr txBox="1"/>
          <p:nvPr/>
        </p:nvSpPr>
        <p:spPr>
          <a:xfrm>
            <a:off x="264360" y="3040846"/>
            <a:ext cx="606000"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33">
                <a:solidFill>
                  <a:srgbClr val="FFFFFF"/>
                </a:solidFill>
                <a:latin typeface="Arial"/>
                <a:ea typeface="Arial"/>
                <a:cs typeface="Arial"/>
                <a:sym typeface="Arial"/>
              </a:defRPr>
            </a:lvl1pPr>
          </a:lstStyle>
          <a:p>
            <a:pPr/>
            <a:r>
              <a:t>14h00</a:t>
            </a:r>
          </a:p>
        </p:txBody>
      </p:sp>
      <p:sp>
        <p:nvSpPr>
          <p:cNvPr id="228" name="object 9"/>
          <p:cNvSpPr txBox="1"/>
          <p:nvPr/>
        </p:nvSpPr>
        <p:spPr>
          <a:xfrm>
            <a:off x="2054087" y="3040846"/>
            <a:ext cx="606000"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33">
                <a:solidFill>
                  <a:srgbClr val="FFFFFF"/>
                </a:solidFill>
                <a:latin typeface="Arial"/>
                <a:ea typeface="Arial"/>
                <a:cs typeface="Arial"/>
                <a:sym typeface="Arial"/>
              </a:defRPr>
            </a:lvl1pPr>
          </a:lstStyle>
          <a:p>
            <a:pPr/>
            <a:r>
              <a:t>14h25</a:t>
            </a:r>
          </a:p>
        </p:txBody>
      </p:sp>
      <p:sp>
        <p:nvSpPr>
          <p:cNvPr id="229" name="object 9"/>
          <p:cNvSpPr txBox="1"/>
          <p:nvPr/>
        </p:nvSpPr>
        <p:spPr>
          <a:xfrm>
            <a:off x="3812654" y="3040846"/>
            <a:ext cx="606000"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33">
                <a:solidFill>
                  <a:srgbClr val="FFFFFF"/>
                </a:solidFill>
                <a:latin typeface="Arial"/>
                <a:ea typeface="Arial"/>
                <a:cs typeface="Arial"/>
                <a:sym typeface="Arial"/>
              </a:defRPr>
            </a:lvl1pPr>
          </a:lstStyle>
          <a:p>
            <a:pPr/>
            <a:r>
              <a:t>14h50</a:t>
            </a:r>
          </a:p>
        </p:txBody>
      </p:sp>
      <p:sp>
        <p:nvSpPr>
          <p:cNvPr id="230" name="object 9"/>
          <p:cNvSpPr txBox="1"/>
          <p:nvPr/>
        </p:nvSpPr>
        <p:spPr>
          <a:xfrm>
            <a:off x="5586798" y="3040846"/>
            <a:ext cx="606001"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33">
                <a:solidFill>
                  <a:srgbClr val="FFFFFF"/>
                </a:solidFill>
                <a:latin typeface="Arial"/>
                <a:ea typeface="Arial"/>
                <a:cs typeface="Arial"/>
                <a:sym typeface="Arial"/>
              </a:defRPr>
            </a:lvl1pPr>
          </a:lstStyle>
          <a:p>
            <a:pPr/>
            <a:r>
              <a:t>15h15</a:t>
            </a:r>
          </a:p>
        </p:txBody>
      </p:sp>
      <p:sp>
        <p:nvSpPr>
          <p:cNvPr id="231" name="object 9"/>
          <p:cNvSpPr txBox="1"/>
          <p:nvPr/>
        </p:nvSpPr>
        <p:spPr>
          <a:xfrm>
            <a:off x="7360945" y="3040846"/>
            <a:ext cx="606000"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33">
                <a:solidFill>
                  <a:srgbClr val="FFFFFF"/>
                </a:solidFill>
                <a:latin typeface="Arial"/>
                <a:ea typeface="Arial"/>
                <a:cs typeface="Arial"/>
                <a:sym typeface="Arial"/>
              </a:defRPr>
            </a:lvl1pPr>
          </a:lstStyle>
          <a:p>
            <a:pPr/>
            <a:r>
              <a:t>15h40</a:t>
            </a:r>
          </a:p>
        </p:txBody>
      </p:sp>
      <p:sp>
        <p:nvSpPr>
          <p:cNvPr id="232" name="object 9"/>
          <p:cNvSpPr txBox="1"/>
          <p:nvPr/>
        </p:nvSpPr>
        <p:spPr>
          <a:xfrm>
            <a:off x="8934980" y="3040846"/>
            <a:ext cx="606000" cy="2592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133">
                <a:solidFill>
                  <a:srgbClr val="FFFFFF"/>
                </a:solidFill>
                <a:latin typeface="Arial"/>
                <a:ea typeface="Arial"/>
                <a:cs typeface="Arial"/>
                <a:sym typeface="Arial"/>
              </a:defRPr>
            </a:lvl1pPr>
          </a:lstStyle>
          <a:p>
            <a:pPr/>
            <a:r>
              <a:t>16h05</a:t>
            </a:r>
          </a:p>
        </p:txBody>
      </p:sp>
      <p:sp>
        <p:nvSpPr>
          <p:cNvPr id="233" name="object 9"/>
          <p:cNvSpPr txBox="1"/>
          <p:nvPr/>
        </p:nvSpPr>
        <p:spPr>
          <a:xfrm>
            <a:off x="280713" y="4181790"/>
            <a:ext cx="1836936" cy="9979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14629">
              <a:lnSpc>
                <a:spcPts val="1300"/>
              </a:lnSpc>
              <a:defRPr b="1" spc="-52" sz="1500">
                <a:solidFill>
                  <a:srgbClr val="FFFFFF"/>
                </a:solidFill>
                <a:latin typeface="Arial"/>
                <a:ea typeface="Arial"/>
                <a:cs typeface="Arial"/>
                <a:sym typeface="Arial"/>
              </a:defRPr>
            </a:lvl1pPr>
          </a:lstStyle>
          <a:p>
            <a:pPr/>
            <a:r>
              <a:t>L’action du collectif de la transplantation rénale : du Livre Blanc aux ministères</a:t>
            </a:r>
          </a:p>
        </p:txBody>
      </p:sp>
      <p:sp>
        <p:nvSpPr>
          <p:cNvPr id="234" name="object 9"/>
          <p:cNvSpPr txBox="1"/>
          <p:nvPr/>
        </p:nvSpPr>
        <p:spPr>
          <a:xfrm>
            <a:off x="280713" y="5360046"/>
            <a:ext cx="1639805" cy="1643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14629">
              <a:lnSpc>
                <a:spcPts val="1300"/>
              </a:lnSpc>
              <a:defRPr i="1" spc="-43" sz="1200">
                <a:solidFill>
                  <a:srgbClr val="FFFFFF"/>
                </a:solidFill>
                <a:latin typeface="Arial"/>
                <a:ea typeface="Arial"/>
                <a:cs typeface="Arial"/>
                <a:sym typeface="Arial"/>
              </a:defRPr>
            </a:lvl1pPr>
          </a:lstStyle>
          <a:p>
            <a:pPr/>
            <a:r>
              <a:t>France Rein</a:t>
            </a:r>
          </a:p>
        </p:txBody>
      </p:sp>
      <p:sp>
        <p:nvSpPr>
          <p:cNvPr id="235" name="Ligne"/>
          <p:cNvSpPr/>
          <p:nvPr/>
        </p:nvSpPr>
        <p:spPr>
          <a:xfrm flipV="1">
            <a:off x="191165" y="5315771"/>
            <a:ext cx="3" cy="259240"/>
          </a:xfrm>
          <a:prstGeom prst="line">
            <a:avLst/>
          </a:prstGeom>
          <a:ln w="25400">
            <a:solidFill>
              <a:srgbClr val="0B6BB2"/>
            </a:solidFill>
          </a:ln>
        </p:spPr>
        <p:txBody>
          <a:bodyPr lIns="45718" tIns="45718" rIns="45718" bIns="45718"/>
          <a:lstStyle/>
          <a:p>
            <a:pPr/>
          </a:p>
        </p:txBody>
      </p:sp>
      <p:sp>
        <p:nvSpPr>
          <p:cNvPr id="236" name="object 9"/>
          <p:cNvSpPr txBox="1"/>
          <p:nvPr/>
        </p:nvSpPr>
        <p:spPr>
          <a:xfrm>
            <a:off x="2028869" y="4181790"/>
            <a:ext cx="1836936" cy="502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300"/>
              </a:lnSpc>
              <a:defRPr b="1" spc="-52" sz="1500">
                <a:solidFill>
                  <a:srgbClr val="FFFFFF"/>
                </a:solidFill>
                <a:latin typeface="Arial"/>
                <a:ea typeface="Arial"/>
                <a:cs typeface="Arial"/>
                <a:sym typeface="Arial"/>
              </a:defRPr>
            </a:pPr>
            <a:r>
              <a:t>Image corporelle </a:t>
            </a:r>
          </a:p>
          <a:p>
            <a:pPr marR="214629">
              <a:lnSpc>
                <a:spcPts val="1300"/>
              </a:lnSpc>
              <a:defRPr b="1" spc="-52" sz="1500">
                <a:solidFill>
                  <a:srgbClr val="FFFFFF"/>
                </a:solidFill>
                <a:latin typeface="Arial"/>
                <a:ea typeface="Arial"/>
                <a:cs typeface="Arial"/>
                <a:sym typeface="Arial"/>
              </a:defRPr>
            </a:pPr>
            <a:r>
              <a:t>et reconstruction urinaire</a:t>
            </a:r>
          </a:p>
        </p:txBody>
      </p:sp>
      <p:sp>
        <p:nvSpPr>
          <p:cNvPr id="237" name="object 9"/>
          <p:cNvSpPr txBox="1"/>
          <p:nvPr/>
        </p:nvSpPr>
        <p:spPr>
          <a:xfrm>
            <a:off x="3870554" y="4181790"/>
            <a:ext cx="1836937" cy="8328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14629">
              <a:lnSpc>
                <a:spcPts val="1300"/>
              </a:lnSpc>
              <a:defRPr b="1" spc="-52" sz="1500">
                <a:solidFill>
                  <a:srgbClr val="FFFFFF"/>
                </a:solidFill>
                <a:latin typeface="Arial"/>
                <a:ea typeface="Arial"/>
                <a:cs typeface="Arial"/>
                <a:sym typeface="Arial"/>
              </a:defRPr>
            </a:lvl1pPr>
          </a:lstStyle>
          <a:p>
            <a:pPr/>
            <a:r>
              <a:t>L’éducation thérapeutique du patient : clé de la gestion de la maladie chronique</a:t>
            </a:r>
          </a:p>
        </p:txBody>
      </p:sp>
      <p:sp>
        <p:nvSpPr>
          <p:cNvPr id="238" name="object 9"/>
          <p:cNvSpPr txBox="1"/>
          <p:nvPr/>
        </p:nvSpPr>
        <p:spPr>
          <a:xfrm>
            <a:off x="3889044" y="5207646"/>
            <a:ext cx="1639805" cy="1542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14629">
              <a:lnSpc>
                <a:spcPts val="1200"/>
              </a:lnSpc>
              <a:defRPr i="1" spc="-43" sz="1200">
                <a:solidFill>
                  <a:srgbClr val="FFFFFF"/>
                </a:solidFill>
                <a:latin typeface="Arial"/>
                <a:ea typeface="Arial"/>
                <a:cs typeface="Arial"/>
                <a:sym typeface="Arial"/>
              </a:defRPr>
            </a:lvl1pPr>
          </a:lstStyle>
          <a:p>
            <a:pPr/>
            <a:r>
              <a:t>CERHOM</a:t>
            </a:r>
          </a:p>
        </p:txBody>
      </p:sp>
      <p:sp>
        <p:nvSpPr>
          <p:cNvPr id="239" name="Ligne"/>
          <p:cNvSpPr/>
          <p:nvPr/>
        </p:nvSpPr>
        <p:spPr>
          <a:xfrm flipV="1">
            <a:off x="3809886" y="5181354"/>
            <a:ext cx="3" cy="206805"/>
          </a:xfrm>
          <a:prstGeom prst="line">
            <a:avLst/>
          </a:prstGeom>
          <a:ln w="25400">
            <a:solidFill>
              <a:srgbClr val="0B6BB2"/>
            </a:solidFill>
          </a:ln>
        </p:spPr>
        <p:txBody>
          <a:bodyPr lIns="45718" tIns="45718" rIns="45718" bIns="45718"/>
          <a:lstStyle/>
          <a:p>
            <a:pPr/>
          </a:p>
        </p:txBody>
      </p:sp>
      <p:sp>
        <p:nvSpPr>
          <p:cNvPr id="240" name="object 9"/>
          <p:cNvSpPr txBox="1"/>
          <p:nvPr/>
        </p:nvSpPr>
        <p:spPr>
          <a:xfrm>
            <a:off x="5692547" y="4181790"/>
            <a:ext cx="1736734" cy="9979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14629">
              <a:lnSpc>
                <a:spcPts val="1300"/>
              </a:lnSpc>
              <a:defRPr b="1" spc="-52" sz="1500">
                <a:solidFill>
                  <a:srgbClr val="FFFFFF"/>
                </a:solidFill>
                <a:latin typeface="Arial"/>
                <a:ea typeface="Arial"/>
                <a:cs typeface="Arial"/>
                <a:sym typeface="Arial"/>
              </a:defRPr>
            </a:lvl1pPr>
          </a:lstStyle>
          <a:p>
            <a:pPr/>
            <a:r>
              <a:t>Sensibilisation au cancer de ma vessie : retour sur une campagne colorée</a:t>
            </a:r>
          </a:p>
        </p:txBody>
      </p:sp>
      <p:sp>
        <p:nvSpPr>
          <p:cNvPr id="241" name="object 9"/>
          <p:cNvSpPr txBox="1"/>
          <p:nvPr/>
        </p:nvSpPr>
        <p:spPr>
          <a:xfrm>
            <a:off x="5702213" y="5169546"/>
            <a:ext cx="1639806" cy="329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300"/>
              </a:lnSpc>
              <a:defRPr i="1" spc="-43" sz="1200">
                <a:solidFill>
                  <a:srgbClr val="FFFFFF"/>
                </a:solidFill>
                <a:latin typeface="Arial"/>
                <a:ea typeface="Arial"/>
                <a:cs typeface="Arial"/>
                <a:sym typeface="Arial"/>
              </a:defRPr>
            </a:pPr>
            <a:r>
              <a:t>Cancer Vessie France</a:t>
            </a:r>
          </a:p>
          <a:p>
            <a:pPr marR="214629">
              <a:lnSpc>
                <a:spcPts val="1300"/>
              </a:lnSpc>
              <a:defRPr i="1" spc="-43" sz="1200">
                <a:solidFill>
                  <a:srgbClr val="FFFFFF"/>
                </a:solidFill>
                <a:latin typeface="Arial"/>
                <a:ea typeface="Arial"/>
                <a:cs typeface="Arial"/>
                <a:sym typeface="Arial"/>
              </a:defRPr>
            </a:pPr>
            <a:r>
              <a:t>AFU</a:t>
            </a:r>
          </a:p>
        </p:txBody>
      </p:sp>
      <p:sp>
        <p:nvSpPr>
          <p:cNvPr id="242" name="Ligne"/>
          <p:cNvSpPr/>
          <p:nvPr/>
        </p:nvSpPr>
        <p:spPr>
          <a:xfrm flipH="1" flipV="1">
            <a:off x="5623059" y="5155953"/>
            <a:ext cx="3" cy="376086"/>
          </a:xfrm>
          <a:prstGeom prst="line">
            <a:avLst/>
          </a:prstGeom>
          <a:ln w="25400">
            <a:solidFill>
              <a:srgbClr val="0B6BB2"/>
            </a:solidFill>
          </a:ln>
        </p:spPr>
        <p:txBody>
          <a:bodyPr lIns="45718" tIns="45718" rIns="45718" bIns="45718"/>
          <a:lstStyle/>
          <a:p>
            <a:pPr/>
          </a:p>
        </p:txBody>
      </p:sp>
      <p:sp>
        <p:nvSpPr>
          <p:cNvPr id="243" name="object 9"/>
          <p:cNvSpPr txBox="1"/>
          <p:nvPr/>
        </p:nvSpPr>
        <p:spPr>
          <a:xfrm>
            <a:off x="7460397" y="4181790"/>
            <a:ext cx="1836937" cy="3375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14629">
              <a:lnSpc>
                <a:spcPts val="1300"/>
              </a:lnSpc>
              <a:defRPr b="1" spc="-52" sz="1500">
                <a:solidFill>
                  <a:srgbClr val="FFFFFF"/>
                </a:solidFill>
                <a:latin typeface="Arial"/>
                <a:ea typeface="Arial"/>
                <a:cs typeface="Arial"/>
                <a:sym typeface="Arial"/>
              </a:defRPr>
            </a:lvl1pPr>
          </a:lstStyle>
          <a:p>
            <a:pPr/>
            <a:r>
              <a:t>Dépistage et controverse</a:t>
            </a:r>
          </a:p>
        </p:txBody>
      </p:sp>
      <p:sp>
        <p:nvSpPr>
          <p:cNvPr id="244" name="object 9"/>
          <p:cNvSpPr txBox="1"/>
          <p:nvPr/>
        </p:nvSpPr>
        <p:spPr>
          <a:xfrm>
            <a:off x="8997525" y="4181790"/>
            <a:ext cx="1536424" cy="8328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300"/>
              </a:lnSpc>
              <a:defRPr b="1" spc="-52" sz="1500">
                <a:solidFill>
                  <a:srgbClr val="FFFFFF"/>
                </a:solidFill>
                <a:latin typeface="Arial"/>
                <a:ea typeface="Arial"/>
                <a:cs typeface="Arial"/>
                <a:sym typeface="Arial"/>
              </a:defRPr>
            </a:pPr>
            <a:r>
              <a:t>Conclusion et perspectives de collaboration</a:t>
            </a:r>
          </a:p>
          <a:p>
            <a:pPr marR="214629">
              <a:lnSpc>
                <a:spcPts val="1300"/>
              </a:lnSpc>
              <a:defRPr b="1" spc="-52" sz="1500">
                <a:solidFill>
                  <a:srgbClr val="FFFFFF"/>
                </a:solidFill>
                <a:latin typeface="Arial"/>
                <a:ea typeface="Arial"/>
                <a:cs typeface="Arial"/>
                <a:sym typeface="Arial"/>
              </a:defRPr>
            </a:pPr>
            <a:r>
              <a:t>patients / AFU</a:t>
            </a:r>
          </a:p>
        </p:txBody>
      </p:sp>
      <p:sp>
        <p:nvSpPr>
          <p:cNvPr id="245" name="object 9"/>
          <p:cNvSpPr txBox="1"/>
          <p:nvPr/>
        </p:nvSpPr>
        <p:spPr>
          <a:xfrm>
            <a:off x="2039086" y="4860011"/>
            <a:ext cx="1639809" cy="329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300"/>
              </a:lnSpc>
              <a:defRPr i="1" spc="-43" sz="1200">
                <a:solidFill>
                  <a:srgbClr val="FFFFFF"/>
                </a:solidFill>
                <a:latin typeface="Arial"/>
                <a:ea typeface="Arial"/>
                <a:cs typeface="Arial"/>
                <a:sym typeface="Arial"/>
              </a:defRPr>
            </a:pPr>
            <a:r>
              <a:t>Comité de </a:t>
            </a:r>
          </a:p>
          <a:p>
            <a:pPr marR="214629">
              <a:lnSpc>
                <a:spcPts val="1300"/>
              </a:lnSpc>
              <a:defRPr i="1" spc="-43" sz="1200">
                <a:solidFill>
                  <a:srgbClr val="FFFFFF"/>
                </a:solidFill>
                <a:latin typeface="Arial"/>
                <a:ea typeface="Arial"/>
                <a:cs typeface="Arial"/>
                <a:sym typeface="Arial"/>
              </a:defRPr>
            </a:pPr>
            <a:r>
              <a:t>neuro-urologie</a:t>
            </a:r>
          </a:p>
        </p:txBody>
      </p:sp>
      <p:sp>
        <p:nvSpPr>
          <p:cNvPr id="246" name="Ligne"/>
          <p:cNvSpPr/>
          <p:nvPr/>
        </p:nvSpPr>
        <p:spPr>
          <a:xfrm flipV="1">
            <a:off x="1949541" y="4841135"/>
            <a:ext cx="3" cy="376086"/>
          </a:xfrm>
          <a:prstGeom prst="line">
            <a:avLst/>
          </a:prstGeom>
          <a:ln w="25400">
            <a:solidFill>
              <a:srgbClr val="0B6BB2"/>
            </a:solidFill>
          </a:ln>
        </p:spPr>
        <p:txBody>
          <a:bodyPr lIns="45718" tIns="45718" rIns="45718" bIns="45718"/>
          <a:lstStyle/>
          <a:p>
            <a:pPr/>
          </a:p>
        </p:txBody>
      </p:sp>
      <p:sp>
        <p:nvSpPr>
          <p:cNvPr id="247" name="object 9"/>
          <p:cNvSpPr txBox="1"/>
          <p:nvPr/>
        </p:nvSpPr>
        <p:spPr>
          <a:xfrm>
            <a:off x="7476918" y="4636677"/>
            <a:ext cx="1639806" cy="1643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14629">
              <a:lnSpc>
                <a:spcPts val="1300"/>
              </a:lnSpc>
              <a:defRPr i="1" spc="-43" sz="1200">
                <a:solidFill>
                  <a:srgbClr val="FFFFFF"/>
                </a:solidFill>
                <a:latin typeface="Arial"/>
                <a:ea typeface="Arial"/>
                <a:cs typeface="Arial"/>
                <a:sym typeface="Arial"/>
              </a:defRPr>
            </a:lvl1pPr>
          </a:lstStyle>
          <a:p>
            <a:pPr/>
            <a:r>
              <a:t>ANAMACP</a:t>
            </a:r>
          </a:p>
        </p:txBody>
      </p:sp>
      <p:sp>
        <p:nvSpPr>
          <p:cNvPr id="248" name="Ligne"/>
          <p:cNvSpPr/>
          <p:nvPr/>
        </p:nvSpPr>
        <p:spPr>
          <a:xfrm flipV="1">
            <a:off x="7397763" y="4597682"/>
            <a:ext cx="3" cy="216966"/>
          </a:xfrm>
          <a:prstGeom prst="line">
            <a:avLst/>
          </a:prstGeom>
          <a:ln w="25400">
            <a:solidFill>
              <a:srgbClr val="0B6BB2"/>
            </a:solidFill>
          </a:ln>
        </p:spPr>
        <p:txBody>
          <a:bodyPr lIns="45718" tIns="45718" rIns="45718" bIns="45718"/>
          <a:lstStyle/>
          <a:p>
            <a:pPr/>
          </a:p>
        </p:txBody>
      </p:sp>
      <p:sp>
        <p:nvSpPr>
          <p:cNvPr id="249" name="object 9"/>
          <p:cNvSpPr txBox="1"/>
          <p:nvPr/>
        </p:nvSpPr>
        <p:spPr>
          <a:xfrm>
            <a:off x="8996957" y="5117038"/>
            <a:ext cx="1639806" cy="2608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000"/>
              </a:lnSpc>
              <a:defRPr b="1" spc="-43" sz="1200">
                <a:solidFill>
                  <a:srgbClr val="FFFFFF"/>
                </a:solidFill>
                <a:latin typeface="Arial"/>
                <a:ea typeface="Arial"/>
                <a:cs typeface="Arial"/>
                <a:sym typeface="Arial"/>
              </a:defRPr>
            </a:pPr>
            <a:r>
              <a:t>Julien</a:t>
            </a:r>
          </a:p>
          <a:p>
            <a:pPr marR="214629">
              <a:lnSpc>
                <a:spcPts val="1000"/>
              </a:lnSpc>
              <a:defRPr b="1" spc="-43" sz="1200">
                <a:solidFill>
                  <a:srgbClr val="FFFFFF"/>
                </a:solidFill>
                <a:latin typeface="Arial"/>
                <a:ea typeface="Arial"/>
                <a:cs typeface="Arial"/>
                <a:sym typeface="Arial"/>
              </a:defRPr>
            </a:pPr>
            <a:r>
              <a:t>Branchereau</a:t>
            </a:r>
          </a:p>
        </p:txBody>
      </p:sp>
      <p:sp>
        <p:nvSpPr>
          <p:cNvPr id="250" name="object 9"/>
          <p:cNvSpPr txBox="1"/>
          <p:nvPr/>
        </p:nvSpPr>
        <p:spPr>
          <a:xfrm>
            <a:off x="8996957" y="5451878"/>
            <a:ext cx="1639806" cy="329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300"/>
              </a:lnSpc>
              <a:defRPr i="1" spc="-43" sz="1200">
                <a:solidFill>
                  <a:srgbClr val="FFFFFF"/>
                </a:solidFill>
                <a:latin typeface="Arial"/>
                <a:ea typeface="Arial"/>
                <a:cs typeface="Arial"/>
                <a:sym typeface="Arial"/>
              </a:defRPr>
            </a:pPr>
            <a:r>
              <a:t>Secrétaire général</a:t>
            </a:r>
          </a:p>
          <a:p>
            <a:pPr marR="214629">
              <a:lnSpc>
                <a:spcPts val="1300"/>
              </a:lnSpc>
              <a:defRPr i="1" spc="-43" sz="1200">
                <a:solidFill>
                  <a:srgbClr val="FFFFFF"/>
                </a:solidFill>
                <a:latin typeface="Arial"/>
                <a:ea typeface="Arial"/>
                <a:cs typeface="Arial"/>
                <a:sym typeface="Arial"/>
              </a:defRPr>
            </a:pPr>
            <a:r>
              <a:t>adjoint de l’AFU</a:t>
            </a:r>
          </a:p>
        </p:txBody>
      </p:sp>
      <p:sp>
        <p:nvSpPr>
          <p:cNvPr id="251" name="object 9"/>
          <p:cNvSpPr txBox="1"/>
          <p:nvPr/>
        </p:nvSpPr>
        <p:spPr>
          <a:xfrm>
            <a:off x="8996957" y="5997044"/>
            <a:ext cx="1639806" cy="2608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000"/>
              </a:lnSpc>
              <a:defRPr b="1" spc="-43" sz="1200">
                <a:solidFill>
                  <a:srgbClr val="FFFFFF"/>
                </a:solidFill>
                <a:latin typeface="Arial"/>
                <a:ea typeface="Arial"/>
                <a:cs typeface="Arial"/>
                <a:sym typeface="Arial"/>
              </a:defRPr>
            </a:pPr>
            <a:r>
              <a:t>Alexandre</a:t>
            </a:r>
          </a:p>
          <a:p>
            <a:pPr marR="214629">
              <a:lnSpc>
                <a:spcPts val="1000"/>
              </a:lnSpc>
              <a:defRPr b="1" spc="-43" sz="1200">
                <a:solidFill>
                  <a:srgbClr val="FFFFFF"/>
                </a:solidFill>
                <a:latin typeface="Arial"/>
                <a:ea typeface="Arial"/>
                <a:cs typeface="Arial"/>
                <a:sym typeface="Arial"/>
              </a:defRPr>
            </a:pPr>
            <a:r>
              <a:t>de La Taille</a:t>
            </a:r>
          </a:p>
        </p:txBody>
      </p:sp>
      <p:sp>
        <p:nvSpPr>
          <p:cNvPr id="252" name="object 9"/>
          <p:cNvSpPr txBox="1"/>
          <p:nvPr/>
        </p:nvSpPr>
        <p:spPr>
          <a:xfrm>
            <a:off x="8996957" y="6331884"/>
            <a:ext cx="1639806" cy="1643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14629">
              <a:lnSpc>
                <a:spcPts val="1300"/>
              </a:lnSpc>
              <a:defRPr i="1" spc="-43" sz="1200">
                <a:solidFill>
                  <a:srgbClr val="FFFFFF"/>
                </a:solidFill>
                <a:latin typeface="Arial"/>
                <a:ea typeface="Arial"/>
                <a:cs typeface="Arial"/>
                <a:sym typeface="Arial"/>
              </a:defRPr>
            </a:lvl1pPr>
          </a:lstStyle>
          <a:p>
            <a:pPr/>
            <a:r>
              <a:t>Président de l’AFU</a:t>
            </a:r>
          </a:p>
        </p:txBody>
      </p:sp>
      <p:sp>
        <p:nvSpPr>
          <p:cNvPr id="253" name="Ligne"/>
          <p:cNvSpPr/>
          <p:nvPr/>
        </p:nvSpPr>
        <p:spPr>
          <a:xfrm flipV="1">
            <a:off x="8907409" y="5074761"/>
            <a:ext cx="3" cy="1427942"/>
          </a:xfrm>
          <a:prstGeom prst="line">
            <a:avLst/>
          </a:prstGeom>
          <a:ln w="25400">
            <a:solidFill>
              <a:srgbClr val="0B6BB2"/>
            </a:solidFill>
          </a:ln>
        </p:spPr>
        <p:txBody>
          <a:bodyPr lIns="45718" tIns="45718" rIns="45718" bIns="45718"/>
          <a:lstStyle/>
          <a:p>
            <a:pPr/>
          </a:p>
        </p:txBody>
      </p:sp>
      <p:sp>
        <p:nvSpPr>
          <p:cNvPr id="254" name="object 12"/>
          <p:cNvSpPr txBox="1"/>
          <p:nvPr/>
        </p:nvSpPr>
        <p:spPr>
          <a:xfrm>
            <a:off x="4350006" y="2100824"/>
            <a:ext cx="5281911" cy="283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116" sz="2000">
                <a:latin typeface="Arial"/>
                <a:ea typeface="Arial"/>
                <a:cs typeface="Arial"/>
                <a:sym typeface="Arial"/>
              </a:defRPr>
            </a:lvl1pPr>
          </a:lstStyle>
          <a:p>
            <a:pPr/>
            <a:r>
              <a:t>Après-midi</a:t>
            </a:r>
          </a:p>
        </p:txBody>
      </p:sp>
      <p:sp>
        <p:nvSpPr>
          <p:cNvPr id="255" name="object 9"/>
          <p:cNvSpPr txBox="1"/>
          <p:nvPr/>
        </p:nvSpPr>
        <p:spPr>
          <a:xfrm>
            <a:off x="8847266" y="1218635"/>
            <a:ext cx="1836937" cy="502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4629">
              <a:lnSpc>
                <a:spcPts val="1300"/>
              </a:lnSpc>
              <a:defRPr b="1" spc="-72" sz="2000">
                <a:latin typeface="Arial"/>
                <a:ea typeface="Arial"/>
                <a:cs typeface="Arial"/>
                <a:sym typeface="Arial"/>
              </a:defRPr>
            </a:pPr>
            <a:r>
              <a:t>Rendez-vous</a:t>
            </a:r>
          </a:p>
          <a:p>
            <a:pPr marR="214629">
              <a:lnSpc>
                <a:spcPts val="1300"/>
              </a:lnSpc>
              <a:defRPr spc="-52" sz="1500">
                <a:latin typeface="Arial"/>
                <a:ea typeface="Arial"/>
                <a:cs typeface="Arial"/>
                <a:sym typeface="Arial"/>
              </a:defRPr>
            </a:pPr>
            <a:r>
              <a:t>Jeudi 21 novembre</a:t>
            </a:r>
          </a:p>
          <a:p>
            <a:pPr marR="214629">
              <a:lnSpc>
                <a:spcPts val="1300"/>
              </a:lnSpc>
              <a:defRPr spc="-52" sz="1500">
                <a:latin typeface="Arial"/>
                <a:ea typeface="Arial"/>
                <a:cs typeface="Arial"/>
                <a:sym typeface="Arial"/>
              </a:defRPr>
            </a:pPr>
            <a:r>
              <a:t>10h00 &gt; 16h00</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