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 id="2147483700" r:id="rId4"/>
    <p:sldMasterId id="2147483712" r:id="rId5"/>
  </p:sldMasterIdLst>
  <p:notesMasterIdLst>
    <p:notesMasterId r:id="rId26"/>
  </p:notesMasterIdLst>
  <p:sldIdLst>
    <p:sldId id="270" r:id="rId6"/>
    <p:sldId id="326" r:id="rId7"/>
    <p:sldId id="272" r:id="rId8"/>
    <p:sldId id="341" r:id="rId9"/>
    <p:sldId id="261" r:id="rId10"/>
    <p:sldId id="263" r:id="rId11"/>
    <p:sldId id="273" r:id="rId12"/>
    <p:sldId id="343" r:id="rId13"/>
    <p:sldId id="274" r:id="rId14"/>
    <p:sldId id="275" r:id="rId15"/>
    <p:sldId id="325" r:id="rId16"/>
    <p:sldId id="348" r:id="rId17"/>
    <p:sldId id="338" r:id="rId18"/>
    <p:sldId id="328" r:id="rId19"/>
    <p:sldId id="347" r:id="rId20"/>
    <p:sldId id="276" r:id="rId21"/>
    <p:sldId id="349" r:id="rId22"/>
    <p:sldId id="277" r:id="rId23"/>
    <p:sldId id="350" r:id="rId24"/>
    <p:sldId id="351"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3" d="2"/>
        <a:sy n="3" d="2"/>
      </p:scale>
      <p:origin x="0" y="0"/>
    </p:cViewPr>
  </p:notesTextViewPr>
  <p:sorterViewPr>
    <p:cViewPr varScale="1">
      <p:scale>
        <a:sx n="100" d="100"/>
        <a:sy n="100" d="100"/>
      </p:scale>
      <p:origin x="0" y="-6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25DB5-62E9-4B5A-84BF-D20E42FD110D}" type="datetimeFigureOut">
              <a:rPr lang="fr-FR" smtClean="0"/>
              <a:t>21/04/2022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814FB-6A77-4C72-B31A-FC440711B8F5}" type="slidenum">
              <a:rPr lang="fr-FR" smtClean="0"/>
              <a:t>‹N°›</a:t>
            </a:fld>
            <a:endParaRPr lang="fr-FR"/>
          </a:p>
        </p:txBody>
      </p:sp>
    </p:spTree>
    <p:extLst>
      <p:ext uri="{BB962C8B-B14F-4D97-AF65-F5344CB8AC3E}">
        <p14:creationId xmlns:p14="http://schemas.microsoft.com/office/powerpoint/2010/main" val="241549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fld id="{16A56035-2B96-4B35-B34A-75B21483B478}"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Lucida Sans Unicode" panose="020B0602030504020204" pitchFamily="34" charset="0"/>
                <a:cs typeface="+mn-cs"/>
              </a:rPr>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t>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Lucida Sans Unicode" panose="020B0602030504020204" pitchFamily="34" charset="0"/>
              <a:cs typeface="+mn-cs"/>
            </a:endParaRPr>
          </a:p>
        </p:txBody>
      </p:sp>
      <p:sp>
        <p:nvSpPr>
          <p:cNvPr id="6147" name="Text Box 1"/>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86DD5C0-FA94-4907-B48E-6C26690BC607}"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8" name="Text Box 2"/>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B98082B-9832-48C9-A529-6E661314B035}"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9" name="Text Box 3"/>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01447B-C26C-463B-AF70-1E0209065F47}"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50" name="Rectangle 4"/>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51" name="Rectangle 5"/>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59507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8478F6-DDFD-40DC-98DF-33D4A0215D5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CEE655-BE05-46A2-A8A1-E1C25F0A7A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8"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4EF7195-1F87-4C48-A370-60EA414FE0B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9"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E9BA18-2BB5-4B09-8875-54BBE9D514A6}"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6390"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1"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71071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8478F6-DDFD-40DC-98DF-33D4A0215D5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CEE655-BE05-46A2-A8A1-E1C25F0A7A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8"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4EF7195-1F87-4C48-A370-60EA414FE0B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9"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E9BA18-2BB5-4B09-8875-54BBE9D514A6}"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6390"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1"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72546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8478F6-DDFD-40DC-98DF-33D4A0215D5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CEE655-BE05-46A2-A8A1-E1C25F0A7A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8"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4EF7195-1F87-4C48-A370-60EA414FE0B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9"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E9BA18-2BB5-4B09-8875-54BBE9D514A6}"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6390"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1"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98144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DB67979D-3BE7-410F-AF11-CC9F86C30087}"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15</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174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3A70C39-579C-4E52-8A82-E1D462285729}"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31748" name="Rectangle 2"/>
          <p:cNvSpPr>
            <a:spLocks noGrp="1" noRot="1" noChangeAspect="1" noChangeArrowheads="1" noTextEdit="1"/>
          </p:cNvSpPr>
          <p:nvPr>
            <p:ph type="sldImg"/>
          </p:nvPr>
        </p:nvSpPr>
        <p:spPr>
          <a:xfrm>
            <a:off x="384175" y="685800"/>
            <a:ext cx="6084888" cy="34242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Rectangle 3"/>
          <p:cNvSpPr>
            <a:spLocks noGrp="1" noChangeArrowheads="1"/>
          </p:cNvSpPr>
          <p:nvPr>
            <p:ph type="body" idx="1"/>
          </p:nvPr>
        </p:nvSpPr>
        <p:spPr>
          <a:xfrm>
            <a:off x="685800" y="4343400"/>
            <a:ext cx="5481638"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18810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C7CC1334-E923-497F-BA0E-E6A2CE56C7F3}"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5900B22-19C1-461C-B005-D9D7F2D05A52}"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6" name="Rectangle 2"/>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136279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8478F6-DDFD-40DC-98DF-33D4A0215D5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CEE655-BE05-46A2-A8A1-E1C25F0A7A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8"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4EF7195-1F87-4C48-A370-60EA414FE0B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9"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E9BA18-2BB5-4B09-8875-54BBE9D514A6}"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6390"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1"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544766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0A4942C0-72E8-44C6-B92C-30AE338CF9CB}"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18</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483"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C095C75-B0BB-459D-A609-59222E06C521}"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18</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0484" name="Rectangle 2"/>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33632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8478F6-DDFD-40DC-98DF-33D4A0215D5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CEE655-BE05-46A2-A8A1-E1C25F0A7A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8"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4EF7195-1F87-4C48-A370-60EA414FE0B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9"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E9BA18-2BB5-4B09-8875-54BBE9D514A6}"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6390"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1"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244907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4">
            <a:extLst>
              <a:ext uri="{FF2B5EF4-FFF2-40B4-BE49-F238E27FC236}">
                <a16:creationId xmlns:a16="http://schemas.microsoft.com/office/drawing/2014/main" xmlns="" id="{F12CD074-5D62-4E58-B6C8-DBD64A7CB9F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251E5361-C12B-48FF-90EA-1680003AF4A9}"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endParaRPr>
          </a:p>
        </p:txBody>
      </p:sp>
      <p:sp>
        <p:nvSpPr>
          <p:cNvPr id="87043" name="Text Box 1">
            <a:extLst>
              <a:ext uri="{FF2B5EF4-FFF2-40B4-BE49-F238E27FC236}">
                <a16:creationId xmlns:a16="http://schemas.microsoft.com/office/drawing/2014/main" xmlns="" id="{28C59BBC-743A-48C3-9F42-C5F527D0B63F}"/>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C6F0591-9ADB-456A-BA2B-8771A3C5334F}"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7044" name="Rectangle 2">
            <a:extLst>
              <a:ext uri="{FF2B5EF4-FFF2-40B4-BE49-F238E27FC236}">
                <a16:creationId xmlns:a16="http://schemas.microsoft.com/office/drawing/2014/main" xmlns="" id="{47804A54-AE35-47FF-BE8B-4DFD25F691D3}"/>
              </a:ext>
            </a:extLst>
          </p:cNvPr>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a:extLst>
              <a:ext uri="{FF2B5EF4-FFF2-40B4-BE49-F238E27FC236}">
                <a16:creationId xmlns:a16="http://schemas.microsoft.com/office/drawing/2014/main" xmlns="" id="{E24C404C-233C-4055-A49D-72AA1DE72950}"/>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6498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fld id="{FEF374BE-17B7-4339-A378-EACA65043A8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Lucida Sans Unicode" panose="020B0602030504020204" pitchFamily="34" charset="0"/>
                <a:cs typeface="+mn-cs"/>
              </a:rPr>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t>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Lucida Sans Unicode" panose="020B0602030504020204" pitchFamily="34" charset="0"/>
              <a:cs typeface="+mn-cs"/>
            </a:endParaRPr>
          </a:p>
        </p:txBody>
      </p:sp>
      <p:sp>
        <p:nvSpPr>
          <p:cNvPr id="22531" name="Text Box 1"/>
          <p:cNvSpPr txBox="1">
            <a:spLocks noChangeArrowheads="1"/>
          </p:cNvSpPr>
          <p:nvPr/>
        </p:nvSpPr>
        <p:spPr bwMode="auto">
          <a:xfrm>
            <a:off x="3886200" y="8686800"/>
            <a:ext cx="29559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3F667A29-8442-43BB-A3DC-707D1FA68335}"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2532" name="Rectangle 2"/>
          <p:cNvSpPr>
            <a:spLocks noGrp="1" noRot="1" noChangeAspect="1" noChangeArrowheads="1" noTextEdit="1"/>
          </p:cNvSpPr>
          <p:nvPr>
            <p:ph type="sldImg"/>
          </p:nvPr>
        </p:nvSpPr>
        <p:spPr>
          <a:xfrm>
            <a:off x="385763" y="685800"/>
            <a:ext cx="6075362" cy="34178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Rectangle 3"/>
          <p:cNvSpPr>
            <a:spLocks noGrp="1" noChangeArrowheads="1"/>
          </p:cNvSpPr>
          <p:nvPr>
            <p:ph type="body" idx="1"/>
          </p:nvPr>
        </p:nvSpPr>
        <p:spPr>
          <a:xfrm>
            <a:off x="914400" y="4343400"/>
            <a:ext cx="5018088" cy="410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22838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fld id="{47E026DF-D7BC-40CE-AE54-F932CCF2C760}"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Lucida Sans Unicode" panose="020B0602030504020204" pitchFamily="34" charset="0"/>
                <a:cs typeface="+mn-cs"/>
              </a:rPr>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t>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Lucida Sans Unicode" panose="020B0602030504020204" pitchFamily="34" charset="0"/>
              <a:cs typeface="+mn-cs"/>
            </a:endParaRPr>
          </a:p>
        </p:txBody>
      </p:sp>
      <p:sp>
        <p:nvSpPr>
          <p:cNvPr id="10243" name="Text Box 1"/>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43F4813-43A6-4B20-B961-193FCC9392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4" name="Text Box 2"/>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A20486B-BB04-4F75-A0F5-2B53B88460DE}"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5" name="Rectangle 3"/>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6" name="Rectangle 4"/>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86687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00013E-5861-4E43-875A-D5A2D94D9463}"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4</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363"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CC026CD-1690-4A25-8227-15550BEAF390}"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5364" name="Rectangle 2"/>
          <p:cNvSpPr>
            <a:spLocks noGrp="1" noRot="1" noChangeAspect="1" noChangeArrowheads="1" noTextEdit="1"/>
          </p:cNvSpPr>
          <p:nvPr>
            <p:ph type="sldImg"/>
          </p:nvPr>
        </p:nvSpPr>
        <p:spPr>
          <a:xfrm>
            <a:off x="384175" y="685800"/>
            <a:ext cx="6084888" cy="34242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Rectangle 3"/>
          <p:cNvSpPr>
            <a:spLocks noGrp="1" noChangeArrowheads="1"/>
          </p:cNvSpPr>
          <p:nvPr>
            <p:ph type="body" idx="1"/>
          </p:nvPr>
        </p:nvSpPr>
        <p:spPr>
          <a:xfrm>
            <a:off x="685800" y="4343400"/>
            <a:ext cx="5481638"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25018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a:extLst>
              <a:ext uri="{FF2B5EF4-FFF2-40B4-BE49-F238E27FC236}">
                <a16:creationId xmlns:a16="http://schemas.microsoft.com/office/drawing/2014/main" xmlns="" id="{C4267B96-E563-436C-A231-F5E095B414AD}"/>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FE680DE8-5639-466B-BAAC-B5B04E0EBDEC}"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0657" name="Text Box 1">
            <a:extLst>
              <a:ext uri="{FF2B5EF4-FFF2-40B4-BE49-F238E27FC236}">
                <a16:creationId xmlns:a16="http://schemas.microsoft.com/office/drawing/2014/main" xmlns="" id="{4C8ABBA2-4DB2-489C-A539-49D58C0026E0}"/>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92EE0AD-8D83-4F53-89B8-5E086B775DC8}"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0658" name="Text Box 2">
            <a:extLst>
              <a:ext uri="{FF2B5EF4-FFF2-40B4-BE49-F238E27FC236}">
                <a16:creationId xmlns:a16="http://schemas.microsoft.com/office/drawing/2014/main" xmlns="" id="{F6326306-7CF1-4934-ACEA-466A08C9A058}"/>
              </a:ext>
            </a:extLst>
          </p:cNvPr>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95922ED-E097-4E7A-B1F0-42B73C90EE6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0659" name="Text Box 3">
            <a:extLst>
              <a:ext uri="{FF2B5EF4-FFF2-40B4-BE49-F238E27FC236}">
                <a16:creationId xmlns:a16="http://schemas.microsoft.com/office/drawing/2014/main" xmlns="" id="{8058F67E-4B47-42B5-8AB4-AE1A01958CA7}"/>
              </a:ext>
            </a:extLst>
          </p:cNvPr>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07E2F638-B459-4E3F-A20B-5CC1449A922C}"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70660" name="Rectangle 4">
            <a:extLst>
              <a:ext uri="{FF2B5EF4-FFF2-40B4-BE49-F238E27FC236}">
                <a16:creationId xmlns:a16="http://schemas.microsoft.com/office/drawing/2014/main" xmlns="" id="{4C888C8D-A086-4B3A-B380-E4D95FA54D0D}"/>
              </a:ext>
            </a:extLst>
          </p:cNvPr>
          <p:cNvSpPr txBox="1">
            <a:spLocks noGrp="1" noRot="1" noChangeAspect="1" noChangeArrowheads="1"/>
          </p:cNvSpPr>
          <p:nvPr>
            <p:ph type="sldImg"/>
          </p:nvPr>
        </p:nvSpPr>
        <p:spPr bwMode="auto">
          <a:xfrm>
            <a:off x="382588" y="685800"/>
            <a:ext cx="6091237"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Rectangle 5">
            <a:extLst>
              <a:ext uri="{FF2B5EF4-FFF2-40B4-BE49-F238E27FC236}">
                <a16:creationId xmlns:a16="http://schemas.microsoft.com/office/drawing/2014/main" xmlns="" id="{FB91133C-99E9-44F3-A030-20AC9FE021AD}"/>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25089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4">
            <a:extLst>
              <a:ext uri="{FF2B5EF4-FFF2-40B4-BE49-F238E27FC236}">
                <a16:creationId xmlns:a16="http://schemas.microsoft.com/office/drawing/2014/main" xmlns="" id="{3936D0A3-7A4B-47B0-86C6-A133AC318415}"/>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4AF0419F-3840-4C34-9735-18F6800432A9}"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2705" name="Text Box 1">
            <a:extLst>
              <a:ext uri="{FF2B5EF4-FFF2-40B4-BE49-F238E27FC236}">
                <a16:creationId xmlns:a16="http://schemas.microsoft.com/office/drawing/2014/main" xmlns="" id="{C636AE6E-A8A5-4037-9D81-452413F1F186}"/>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CF1E0EF-F249-4CFB-AA3C-B4673D15F496}"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2706" name="Text Box 2">
            <a:extLst>
              <a:ext uri="{FF2B5EF4-FFF2-40B4-BE49-F238E27FC236}">
                <a16:creationId xmlns:a16="http://schemas.microsoft.com/office/drawing/2014/main" xmlns="" id="{59DAD03F-CA18-46E0-B1E5-02FDC861CBBC}"/>
              </a:ext>
            </a:extLst>
          </p:cNvPr>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2BBBD9-FCF0-419C-9F77-6A760722FBE5}"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2707" name="Text Box 3">
            <a:extLst>
              <a:ext uri="{FF2B5EF4-FFF2-40B4-BE49-F238E27FC236}">
                <a16:creationId xmlns:a16="http://schemas.microsoft.com/office/drawing/2014/main" xmlns="" id="{3F9E309A-C562-4BB6-A9BC-6566CC13EAC2}"/>
              </a:ext>
            </a:extLst>
          </p:cNvPr>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61FC0A8-F1ED-4212-84A7-24906B289D95}"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2708" name="Text Box 4">
            <a:extLst>
              <a:ext uri="{FF2B5EF4-FFF2-40B4-BE49-F238E27FC236}">
                <a16:creationId xmlns:a16="http://schemas.microsoft.com/office/drawing/2014/main" xmlns="" id="{69147A01-E944-4B19-AD76-CAAA0886409A}"/>
              </a:ext>
            </a:extLst>
          </p:cNvPr>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0921C45-8213-40B1-A231-56DD95154486}"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72709" name="Rectangle 5">
            <a:extLst>
              <a:ext uri="{FF2B5EF4-FFF2-40B4-BE49-F238E27FC236}">
                <a16:creationId xmlns:a16="http://schemas.microsoft.com/office/drawing/2014/main" xmlns="" id="{24F06CB7-E356-4D8B-ACFE-C434A5D8DDFB}"/>
              </a:ext>
            </a:extLst>
          </p:cNvPr>
          <p:cNvSpPr txBox="1">
            <a:spLocks noGrp="1" noRot="1" noChangeAspect="1" noChangeArrowheads="1"/>
          </p:cNvSpPr>
          <p:nvPr>
            <p:ph type="sldImg"/>
          </p:nvPr>
        </p:nvSpPr>
        <p:spPr bwMode="auto">
          <a:xfrm>
            <a:off x="382588" y="685800"/>
            <a:ext cx="6091237"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10" name="Rectangle 6">
            <a:extLst>
              <a:ext uri="{FF2B5EF4-FFF2-40B4-BE49-F238E27FC236}">
                <a16:creationId xmlns:a16="http://schemas.microsoft.com/office/drawing/2014/main" xmlns="" id="{4B41482C-2E91-4139-B748-A66DC9B17774}"/>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52388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fld id="{BF18D2AE-E172-4A0B-BE33-42E94FB35CA7}"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Lucida Sans Unicode" panose="020B0602030504020204" pitchFamily="34" charset="0"/>
                <a:cs typeface="+mn-cs"/>
              </a:rPr>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t>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Lucida Sans Unicode" panose="020B0602030504020204" pitchFamily="34" charset="0"/>
              <a:cs typeface="+mn-cs"/>
            </a:endParaRPr>
          </a:p>
        </p:txBody>
      </p:sp>
      <p:sp>
        <p:nvSpPr>
          <p:cNvPr id="12291" name="Text Box 1"/>
          <p:cNvSpPr txBox="1">
            <a:spLocks noChangeArrowheads="1"/>
          </p:cNvSpPr>
          <p:nvPr/>
        </p:nvSpPr>
        <p:spPr bwMode="auto">
          <a:xfrm>
            <a:off x="3886200" y="8686800"/>
            <a:ext cx="29559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3AD4B6B-A550-4AF7-BE91-815C5C3764A2}"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2292" name="Text Box 2"/>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3C1F6DAD-E7C4-421F-8A9D-CCCC744091B7}"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2293" name="Text Box 3"/>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30D5E64-50DE-463B-8433-43C69C403EF1}"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2294" name="Text Box 4"/>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97CD569-F00D-40AB-A850-A1D06722775C}"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2295" name="Rectangle 5"/>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6" name="Rectangle 6"/>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3950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F20A8D52-FF61-4D3B-89FA-A9F424D20BC0}"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8</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F1D1B33-8398-4FED-A9D7-14FF966902B8}"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23556" name="Rectangle 2"/>
          <p:cNvSpPr>
            <a:spLocks noGrp="1" noRot="1" noChangeAspect="1" noChangeArrowheads="1" noTextEdit="1"/>
          </p:cNvSpPr>
          <p:nvPr>
            <p:ph type="sldImg"/>
          </p:nvPr>
        </p:nvSpPr>
        <p:spPr>
          <a:xfrm>
            <a:off x="384175" y="685800"/>
            <a:ext cx="6084888" cy="34242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Rectangle 3"/>
          <p:cNvSpPr>
            <a:spLocks noGrp="1" noChangeArrowheads="1"/>
          </p:cNvSpPr>
          <p:nvPr>
            <p:ph type="body" idx="1"/>
          </p:nvPr>
        </p:nvSpPr>
        <p:spPr>
          <a:xfrm>
            <a:off x="685800" y="4343400"/>
            <a:ext cx="5481638"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26494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C1062D-66FC-4875-B3BE-A4928351C8D7}"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339"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1473517-FF23-48CE-AD7E-5439B71948E2}"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340"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02E8B98-C6E2-475E-B7FD-9E46E74372E0}"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341"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5C2E2EC-B455-43DF-8837-D08A597A7965}"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4342"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3"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63591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85A646-B6FD-420D-9F7C-E86320D2B93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D4D3BF8B-304B-483E-B182-BC9B7FADD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0B4ACA27-5EDE-4D78-BC33-F7998983612E}"/>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5" name="Espace réservé du pied de page 4">
            <a:extLst>
              <a:ext uri="{FF2B5EF4-FFF2-40B4-BE49-F238E27FC236}">
                <a16:creationId xmlns:a16="http://schemas.microsoft.com/office/drawing/2014/main" xmlns="" id="{182316E6-D9ED-47E3-937F-86927D8C13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6E84C2D-FC91-48A0-938B-2CFED09616EA}"/>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213789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B065983-47E6-4760-9AAB-5C461FDCA65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DAA8D032-B9E5-46B3-A9A8-43E9CE4E9A7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A2AA398-5AC9-458B-B0D7-D7E703729332}"/>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5" name="Espace réservé du pied de page 4">
            <a:extLst>
              <a:ext uri="{FF2B5EF4-FFF2-40B4-BE49-F238E27FC236}">
                <a16:creationId xmlns:a16="http://schemas.microsoft.com/office/drawing/2014/main" xmlns="" id="{165F1176-6EF7-45C9-9988-63C11C0136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D91A390-D3F1-4147-92ED-B57CF830A697}"/>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47542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7B9005F5-5F92-4408-9B7D-FE329FE7F28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BBEB4734-374C-4155-9BD5-8E6BAE8284F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A2DEE01-F457-40D7-93F9-188ABE11694C}"/>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5" name="Espace réservé du pied de page 4">
            <a:extLst>
              <a:ext uri="{FF2B5EF4-FFF2-40B4-BE49-F238E27FC236}">
                <a16:creationId xmlns:a16="http://schemas.microsoft.com/office/drawing/2014/main" xmlns="" id="{D0BBA20E-EBC0-474D-B1A5-0086BF8A89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BEB0DCE-86DF-431B-9170-99695E0A514C}"/>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97211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38389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4271577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4111274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4963"/>
            <a:ext cx="5376333" cy="45132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89134" y="1604963"/>
            <a:ext cx="5376333" cy="45132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22741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415973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417369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35812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40854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62A4F17-C017-4BD9-AD02-084CBF399B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F67FFDE8-9A4D-499E-8885-0702DB74998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7C2A310-C159-4DEF-A876-D7F64331CB19}"/>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5" name="Espace réservé du pied de page 4">
            <a:extLst>
              <a:ext uri="{FF2B5EF4-FFF2-40B4-BE49-F238E27FC236}">
                <a16:creationId xmlns:a16="http://schemas.microsoft.com/office/drawing/2014/main" xmlns="" id="{43AB8048-75CB-4D83-BB0F-415C020BD1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3114ABD-5E36-4C0B-8BD3-391D33229378}"/>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1132553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738941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948340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31301" y="1604963"/>
            <a:ext cx="2840567" cy="451326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1604963"/>
            <a:ext cx="8318500" cy="45132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728410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094869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595366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744443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981200"/>
            <a:ext cx="5376333" cy="4224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89134" y="1981200"/>
            <a:ext cx="5376333" cy="4224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674213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702375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323024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03380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4621BB6-8B9D-4BF8-94D8-AA0C269CB6D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73B66AE8-ECFE-452F-A243-31E992E43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68D169DB-352E-44A3-87BD-96FE3C9DF349}"/>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5" name="Espace réservé du pied de page 4">
            <a:extLst>
              <a:ext uri="{FF2B5EF4-FFF2-40B4-BE49-F238E27FC236}">
                <a16:creationId xmlns:a16="http://schemas.microsoft.com/office/drawing/2014/main" xmlns="" id="{29278870-49FB-4B6A-BF87-1B74BB090B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5649AF9-E572-4ED1-871B-5778D77F29B4}"/>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437096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047077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805736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283568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26501" y="425450"/>
            <a:ext cx="2738967" cy="57800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425450"/>
            <a:ext cx="8013700" cy="578008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762148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a:extLst>
              <a:ext uri="{FF2B5EF4-FFF2-40B4-BE49-F238E27FC236}">
                <a16:creationId xmlns:a16="http://schemas.microsoft.com/office/drawing/2014/main" xmlns="" id="{C7A59EC9-7B48-47E8-B164-242EB92BDDC5}"/>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785928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CB755E7F-13E6-4345-AC54-B715FC984887}"/>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408201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a:extLst>
              <a:ext uri="{FF2B5EF4-FFF2-40B4-BE49-F238E27FC236}">
                <a16:creationId xmlns:a16="http://schemas.microsoft.com/office/drawing/2014/main" xmlns="" id="{D70CD40E-0B3D-47FD-BD11-DF70E617E1A5}"/>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58376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981200"/>
            <a:ext cx="5376333" cy="4224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89134" y="1981200"/>
            <a:ext cx="5376333" cy="4224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xmlns="" id="{0C01192D-7A1E-4FCB-B0C6-1E582AEF92CF}"/>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242866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xmlns="" id="{1A235986-1AF3-41C2-BC9E-665FFCCD1F83}"/>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404764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xmlns="" id="{084E3888-8658-40E6-98C6-843EC13E1E37}"/>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84642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1DCA3D-12F1-44FD-BE95-D511887BA7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A8943AE7-9339-4610-AD41-FB1FAC03C35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7DD0908F-2AE3-494C-80BE-026EF01E8B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11099E01-3A6A-47E7-85FE-6C0C8ED19C29}"/>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6" name="Espace réservé du pied de page 5">
            <a:extLst>
              <a:ext uri="{FF2B5EF4-FFF2-40B4-BE49-F238E27FC236}">
                <a16:creationId xmlns:a16="http://schemas.microsoft.com/office/drawing/2014/main" xmlns="" id="{D34DCC44-1396-4621-8547-DC036A22592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FCF4615C-7344-4AAB-86C3-9777AF856145}"/>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1154722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DE749AD-F6B9-4803-A4D2-D6489DB0A877}"/>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512601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xmlns="" id="{14ACF5A5-E1B8-45C3-AA2C-F020357A0030}"/>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451603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xmlns="" id="{D766277D-AD3A-424D-ADB1-0F4B9CC56740}"/>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449034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E027D4D2-AF65-4C29-818E-627BB4008E2D}"/>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308766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26501" y="425450"/>
            <a:ext cx="2738967" cy="57800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425450"/>
            <a:ext cx="8013700" cy="578008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28E82B79-C0EA-40C1-B081-C4D6AE6B227B}"/>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201825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a:extLst>
              <a:ext uri="{FF2B5EF4-FFF2-40B4-BE49-F238E27FC236}">
                <a16:creationId xmlns:a16="http://schemas.microsoft.com/office/drawing/2014/main" xmlns="" id="{8A958B75-0D0C-4549-87FB-811D43018B7F}"/>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697414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7C3B9E21-6DBC-466F-B249-0C7480836435}"/>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99500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xmlns="" id="{B48DD586-CF7D-49DE-8B78-C8172E9ADA97}"/>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507975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981201"/>
            <a:ext cx="5376333" cy="42275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89134" y="1981201"/>
            <a:ext cx="5376333" cy="42275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xmlns="" id="{39202322-C72C-4C2B-9E7A-52567E945286}"/>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086240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xmlns="" id="{3AB6003A-5492-48AD-8097-30343697CCD5}"/>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20034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5F19D2-E473-497E-99C4-53AF7F09D6A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2EBB0067-4B73-4637-9DD3-A465F3AE5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E8426EB9-903E-434B-88C2-406D0322068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66A270CC-9431-463D-9D88-B87F91EA35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2BB2550B-3FA4-420A-9417-202A7D50675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73359ADE-E2C1-4E43-912A-2D5F962D3E92}"/>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8" name="Espace réservé du pied de page 7">
            <a:extLst>
              <a:ext uri="{FF2B5EF4-FFF2-40B4-BE49-F238E27FC236}">
                <a16:creationId xmlns:a16="http://schemas.microsoft.com/office/drawing/2014/main" xmlns="" id="{28F14806-4D97-461E-951D-448C06C0BA4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E8E1D8C8-DFE0-4F96-97F5-F830E6252A8D}"/>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1735448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xmlns="" id="{EBC181A6-D272-4FF0-8583-6E972ABF0461}"/>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940553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2C0477F5-B8E3-4788-BCDC-1ECA475CD955}"/>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967845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xmlns="" id="{198F6C64-E91B-445E-A4AF-79CE93C01B83}"/>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972612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xmlns="" id="{CEA2CA20-CF94-4B10-B005-4C4DA94FDF21}"/>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767246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F5A556AB-6FCF-4B8A-A6E8-F83BEE5B53E6}"/>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468239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26501" y="425451"/>
            <a:ext cx="2738967" cy="578326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425451"/>
            <a:ext cx="8013700" cy="57832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617391BA-17E0-41C8-84A1-6C30E3D40166}"/>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06289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DC85B30-1C30-472C-BCB2-F0C4533FB30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E19739B8-E6DF-42C2-9DCF-9296999232BE}"/>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4" name="Espace réservé du pied de page 3">
            <a:extLst>
              <a:ext uri="{FF2B5EF4-FFF2-40B4-BE49-F238E27FC236}">
                <a16:creationId xmlns:a16="http://schemas.microsoft.com/office/drawing/2014/main" xmlns="" id="{152A5F74-E0FF-4B8E-95EB-121823EF30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B4D9700A-5CFD-40C2-BC4B-C4A08FFFBCBA}"/>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290919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C7E065E9-189C-4570-9BE0-EF122FF49455}"/>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3" name="Espace réservé du pied de page 2">
            <a:extLst>
              <a:ext uri="{FF2B5EF4-FFF2-40B4-BE49-F238E27FC236}">
                <a16:creationId xmlns:a16="http://schemas.microsoft.com/office/drawing/2014/main" xmlns="" id="{660535A3-DD3E-4492-AA0A-FF691BDA633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AF708C3C-0451-402B-8627-0AC2871B2A31}"/>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402544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5C80FF-3CC5-4174-A9A2-D862F80C3C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FE55D21A-7CB4-4D1C-9FDB-5795C073C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F755F032-EB41-4E5E-984E-9F30EAD99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D47FE364-8A17-4998-BBEC-A394BDFC1398}"/>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6" name="Espace réservé du pied de page 5">
            <a:extLst>
              <a:ext uri="{FF2B5EF4-FFF2-40B4-BE49-F238E27FC236}">
                <a16:creationId xmlns:a16="http://schemas.microsoft.com/office/drawing/2014/main" xmlns="" id="{94FD9614-BA60-4239-B3C2-845566BAB73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C1750F30-557A-4D59-9EA5-C8A4E00C5AE9}"/>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316070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2020960-FB05-488B-8F40-C5967170EC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19AD53A2-E2BE-4414-8E1B-AA52F5008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1B84EB51-E540-4934-9886-A1831E90D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DADC3EC9-E041-4483-A7A9-2BF889FAE175}"/>
              </a:ext>
            </a:extLst>
          </p:cNvPr>
          <p:cNvSpPr>
            <a:spLocks noGrp="1"/>
          </p:cNvSpPr>
          <p:nvPr>
            <p:ph type="dt" sz="half" idx="10"/>
          </p:nvPr>
        </p:nvSpPr>
        <p:spPr/>
        <p:txBody>
          <a:bodyPr/>
          <a:lstStyle/>
          <a:p>
            <a:fld id="{96DB2808-7DC3-40C3-8A89-E5369FF92AC4}" type="datetimeFigureOut">
              <a:rPr lang="fr-FR" smtClean="0"/>
              <a:t>21/04/2022</a:t>
            </a:fld>
            <a:endParaRPr lang="fr-FR"/>
          </a:p>
        </p:txBody>
      </p:sp>
      <p:sp>
        <p:nvSpPr>
          <p:cNvPr id="6" name="Espace réservé du pied de page 5">
            <a:extLst>
              <a:ext uri="{FF2B5EF4-FFF2-40B4-BE49-F238E27FC236}">
                <a16:creationId xmlns:a16="http://schemas.microsoft.com/office/drawing/2014/main" xmlns="" id="{1C412B4A-E420-427A-9F55-F55BBFC8FA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EE455DD2-5485-4155-AB89-FAB7E1DF5D31}"/>
              </a:ext>
            </a:extLst>
          </p:cNvPr>
          <p:cNvSpPr>
            <a:spLocks noGrp="1"/>
          </p:cNvSpPr>
          <p:nvPr>
            <p:ph type="sldNum" sz="quarter" idx="12"/>
          </p:nvPr>
        </p:nvSpPr>
        <p:spPr/>
        <p:txBody>
          <a:bodyPr/>
          <a:lstStyle/>
          <a:p>
            <a:fld id="{15725E19-D375-40C9-B9B0-AB60A65602F9}" type="slidenum">
              <a:rPr lang="fr-FR" smtClean="0"/>
              <a:t>‹N°›</a:t>
            </a:fld>
            <a:endParaRPr lang="fr-FR"/>
          </a:p>
        </p:txBody>
      </p:sp>
    </p:spTree>
    <p:extLst>
      <p:ext uri="{BB962C8B-B14F-4D97-AF65-F5344CB8AC3E}">
        <p14:creationId xmlns:p14="http://schemas.microsoft.com/office/powerpoint/2010/main" val="39964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0883896-6B7B-4665-9D49-D4E059B20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7F0F6004-2D28-4A1D-82BE-0D7A2EB692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AD78E20-28B3-4C91-BEC1-9EE4D69C2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B2808-7DC3-40C3-8A89-E5369FF92AC4}" type="datetimeFigureOut">
              <a:rPr lang="fr-FR" smtClean="0"/>
              <a:t>21/04/2022</a:t>
            </a:fld>
            <a:endParaRPr lang="fr-FR"/>
          </a:p>
        </p:txBody>
      </p:sp>
      <p:sp>
        <p:nvSpPr>
          <p:cNvPr id="5" name="Espace réservé du pied de page 4">
            <a:extLst>
              <a:ext uri="{FF2B5EF4-FFF2-40B4-BE49-F238E27FC236}">
                <a16:creationId xmlns:a16="http://schemas.microsoft.com/office/drawing/2014/main" xmlns="" id="{9B831E88-09FA-4FAD-B5D4-19D78ACB6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E0FC4213-6217-490C-9F99-D183A8DC0A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25E19-D375-40C9-B9B0-AB60A65602F9}" type="slidenum">
              <a:rPr lang="fr-FR" smtClean="0"/>
              <a:t>‹N°›</a:t>
            </a:fld>
            <a:endParaRPr lang="fr-FR"/>
          </a:p>
        </p:txBody>
      </p:sp>
    </p:spTree>
    <p:extLst>
      <p:ext uri="{BB962C8B-B14F-4D97-AF65-F5344CB8AC3E}">
        <p14:creationId xmlns:p14="http://schemas.microsoft.com/office/powerpoint/2010/main" val="775036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12175067" cy="6845300"/>
            <a:chOff x="0" y="0"/>
            <a:chExt cx="5752" cy="4312"/>
          </a:xfrm>
        </p:grpSpPr>
        <p:sp>
          <p:nvSpPr>
            <p:cNvPr id="2056" name="Rectangle 2"/>
            <p:cNvSpPr>
              <a:spLocks noChangeArrowheads="1"/>
            </p:cNvSpPr>
            <p:nvPr/>
          </p:nvSpPr>
          <p:spPr bwMode="auto">
            <a:xfrm>
              <a:off x="0" y="0"/>
              <a:ext cx="2200" cy="4312"/>
            </a:xfrm>
            <a:prstGeom prst="rect">
              <a:avLst/>
            </a:prstGeom>
            <a:gradFill rotWithShape="0">
              <a:gsLst>
                <a:gs pos="0">
                  <a:srgbClr val="FFB8B3"/>
                </a:gs>
                <a:gs pos="100000">
                  <a:srgbClr val="FFFFFF"/>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57" name="Rectangle 3"/>
            <p:cNvSpPr>
              <a:spLocks noChangeArrowheads="1"/>
            </p:cNvSpPr>
            <p:nvPr/>
          </p:nvSpPr>
          <p:spPr bwMode="auto">
            <a:xfrm>
              <a:off x="1081" y="1065"/>
              <a:ext cx="4671" cy="1588"/>
            </a:xfrm>
            <a:prstGeom prst="rect">
              <a:avLst/>
            </a:prstGeom>
            <a:solidFill>
              <a:srgbClr val="C90D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grpSp>
          <p:nvGrpSpPr>
            <p:cNvPr id="2058" name="Group 4"/>
            <p:cNvGrpSpPr>
              <a:grpSpLocks/>
            </p:cNvGrpSpPr>
            <p:nvPr/>
          </p:nvGrpSpPr>
          <p:grpSpPr bwMode="auto">
            <a:xfrm>
              <a:off x="0" y="672"/>
              <a:ext cx="1798" cy="1981"/>
              <a:chOff x="0" y="672"/>
              <a:chExt cx="1798" cy="1981"/>
            </a:xfrm>
          </p:grpSpPr>
          <p:sp>
            <p:nvSpPr>
              <p:cNvPr id="2059" name="Rectangle 5"/>
              <p:cNvSpPr>
                <a:spLocks noChangeArrowheads="1"/>
              </p:cNvSpPr>
              <p:nvPr/>
            </p:nvSpPr>
            <p:spPr bwMode="auto">
              <a:xfrm>
                <a:off x="361" y="2257"/>
                <a:ext cx="355" cy="396"/>
              </a:xfrm>
              <a:prstGeom prst="rect">
                <a:avLst/>
              </a:prstGeom>
              <a:solidFill>
                <a:srgbClr val="FF7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0" name="Rectangle 6"/>
              <p:cNvSpPr>
                <a:spLocks noChangeArrowheads="1"/>
              </p:cNvSpPr>
              <p:nvPr/>
            </p:nvSpPr>
            <p:spPr bwMode="auto">
              <a:xfrm>
                <a:off x="1081" y="1065"/>
                <a:ext cx="354" cy="397"/>
              </a:xfrm>
              <a:prstGeom prst="rect">
                <a:avLst/>
              </a:prstGeom>
              <a:solidFill>
                <a:srgbClr val="FFB8B3"/>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1" name="Rectangle 7"/>
              <p:cNvSpPr>
                <a:spLocks noChangeArrowheads="1"/>
              </p:cNvSpPr>
              <p:nvPr/>
            </p:nvSpPr>
            <p:spPr bwMode="auto">
              <a:xfrm>
                <a:off x="1437" y="672"/>
                <a:ext cx="361" cy="392"/>
              </a:xfrm>
              <a:prstGeom prst="rect">
                <a:avLst/>
              </a:prstGeom>
              <a:solidFill>
                <a:srgbClr val="FFB8B3"/>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2" name="Rectangle 8"/>
              <p:cNvSpPr>
                <a:spLocks noChangeArrowheads="1"/>
              </p:cNvSpPr>
              <p:nvPr/>
            </p:nvSpPr>
            <p:spPr bwMode="auto">
              <a:xfrm>
                <a:off x="719" y="2257"/>
                <a:ext cx="360" cy="396"/>
              </a:xfrm>
              <a:prstGeom prst="rect">
                <a:avLst/>
              </a:prstGeom>
              <a:solidFill>
                <a:srgbClr val="C90D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 name="Rectangle 9"/>
              <p:cNvSpPr>
                <a:spLocks noChangeArrowheads="1"/>
              </p:cNvSpPr>
              <p:nvPr/>
            </p:nvSpPr>
            <p:spPr bwMode="auto">
              <a:xfrm>
                <a:off x="1437" y="1065"/>
                <a:ext cx="361" cy="397"/>
              </a:xfrm>
              <a:prstGeom prst="rect">
                <a:avLst/>
              </a:prstGeom>
              <a:solidFill>
                <a:srgbClr val="FF7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4" name="Rectangle 10"/>
              <p:cNvSpPr>
                <a:spLocks noChangeArrowheads="1"/>
              </p:cNvSpPr>
              <p:nvPr/>
            </p:nvSpPr>
            <p:spPr bwMode="auto">
              <a:xfrm>
                <a:off x="719" y="1464"/>
                <a:ext cx="360" cy="391"/>
              </a:xfrm>
              <a:prstGeom prst="rect">
                <a:avLst/>
              </a:prstGeom>
              <a:solidFill>
                <a:srgbClr val="FFB8B3"/>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5" name="Rectangle 11"/>
              <p:cNvSpPr>
                <a:spLocks noChangeArrowheads="1"/>
              </p:cNvSpPr>
              <p:nvPr/>
            </p:nvSpPr>
            <p:spPr bwMode="auto">
              <a:xfrm>
                <a:off x="0" y="1464"/>
                <a:ext cx="359" cy="391"/>
              </a:xfrm>
              <a:prstGeom prst="rect">
                <a:avLst/>
              </a:prstGeom>
              <a:solidFill>
                <a:srgbClr val="C90D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6" name="Rectangle 12"/>
              <p:cNvSpPr>
                <a:spLocks noChangeArrowheads="1"/>
              </p:cNvSpPr>
              <p:nvPr/>
            </p:nvSpPr>
            <p:spPr bwMode="auto">
              <a:xfrm>
                <a:off x="1081" y="1464"/>
                <a:ext cx="354" cy="391"/>
              </a:xfrm>
              <a:prstGeom prst="rect">
                <a:avLst/>
              </a:prstGeom>
              <a:solidFill>
                <a:srgbClr val="FF7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7" name="Rectangle 13"/>
              <p:cNvSpPr>
                <a:spLocks noChangeArrowheads="1"/>
              </p:cNvSpPr>
              <p:nvPr/>
            </p:nvSpPr>
            <p:spPr bwMode="auto">
              <a:xfrm>
                <a:off x="361" y="1857"/>
                <a:ext cx="355" cy="398"/>
              </a:xfrm>
              <a:prstGeom prst="rect">
                <a:avLst/>
              </a:prstGeom>
              <a:solidFill>
                <a:srgbClr val="FFB8B3"/>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8" name="Rectangle 14"/>
              <p:cNvSpPr>
                <a:spLocks noChangeArrowheads="1"/>
              </p:cNvSpPr>
              <p:nvPr/>
            </p:nvSpPr>
            <p:spPr bwMode="auto">
              <a:xfrm>
                <a:off x="719" y="1857"/>
                <a:ext cx="360" cy="398"/>
              </a:xfrm>
              <a:prstGeom prst="rect">
                <a:avLst/>
              </a:prstGeom>
              <a:solidFill>
                <a:srgbClr val="FF7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grpSp>
      </p:grpSp>
      <p:sp>
        <p:nvSpPr>
          <p:cNvPr id="2063" name="Rectangle 15"/>
          <p:cNvSpPr>
            <a:spLocks noGrp="1" noChangeArrowheads="1"/>
          </p:cNvSpPr>
          <p:nvPr>
            <p:ph type="ftr"/>
          </p:nvPr>
        </p:nvSpPr>
        <p:spPr bwMode="auto">
          <a:xfrm>
            <a:off x="2927351" y="6246814"/>
            <a:ext cx="6991349" cy="446087"/>
          </a:xfrm>
          <a:prstGeom prst="rect">
            <a:avLst/>
          </a:prstGeom>
          <a:noFill/>
          <a:ln>
            <a:noFill/>
          </a:ln>
          <a:effectLst/>
        </p:spPr>
        <p:txBody>
          <a:bodyPr vert="horz" wrap="square" lIns="90000" tIns="46800" rIns="90000" bIns="46800" numCol="1" anchor="b" anchorCtr="0" compatLnSpc="1">
            <a:prstTxWarp prst="textNoShape">
              <a:avLst/>
            </a:prstTxWarp>
          </a:bodyPr>
          <a:lstStyle>
            <a:lvl1pPr algn="ctr" eaLnBrk="1" hangingPunct="1">
              <a:buClrTx/>
              <a:buSzPct val="100000"/>
              <a:buFontTx/>
              <a:buNone/>
              <a:tabLst>
                <a:tab pos="723900" algn="l"/>
                <a:tab pos="1447800" algn="l"/>
                <a:tab pos="2171700" algn="l"/>
                <a:tab pos="2895600" algn="l"/>
                <a:tab pos="3619500" algn="l"/>
                <a:tab pos="4343400" algn="l"/>
                <a:tab pos="5067300" algn="l"/>
              </a:tabLst>
              <a:defRPr sz="1200">
                <a:solidFill>
                  <a:srgbClr val="D00000"/>
                </a:solidFill>
                <a:latin typeface="Times New Roman" panose="02020603050405020304" pitchFamily="18" charset="0"/>
                <a:cs typeface="Lucida Sans Unicode" panose="020B0602030504020204" pitchFamily="34" charset="0"/>
              </a:defRPr>
            </a:lvl1pPr>
          </a:lstStyle>
          <a:p>
            <a:pPr defTabSz="449263" fontAlgn="base">
              <a:spcBef>
                <a:spcPct val="0"/>
              </a:spcBef>
              <a:spcAft>
                <a:spcPct val="0"/>
              </a:spcAft>
              <a:defRPr/>
            </a:pPr>
            <a:r>
              <a:rPr lang="fr-FR" altLang="fr-FR"/>
              <a:t>OA-accréditation-AFU – 1ère journée URORISQ – vendredi 3 avril 2009</a:t>
            </a:r>
          </a:p>
        </p:txBody>
      </p:sp>
      <p:sp>
        <p:nvSpPr>
          <p:cNvPr id="2052" name="Rectangle 16"/>
          <p:cNvSpPr>
            <a:spLocks noGrp="1" noChangeArrowheads="1"/>
          </p:cNvSpPr>
          <p:nvPr>
            <p:ph type="title"/>
          </p:nvPr>
        </p:nvSpPr>
        <p:spPr bwMode="auto">
          <a:xfrm>
            <a:off x="3962400" y="1828800"/>
            <a:ext cx="8009467" cy="219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pic>
        <p:nvPicPr>
          <p:cNvPr id="2053"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58251" y="333375"/>
            <a:ext cx="3094567"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19033" y="333375"/>
            <a:ext cx="4377267"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5" name="Rectangle 19"/>
          <p:cNvSpPr>
            <a:spLocks noGrp="1" noChangeArrowheads="1"/>
          </p:cNvSpPr>
          <p:nvPr>
            <p:ph type="body" idx="1"/>
          </p:nvPr>
        </p:nvSpPr>
        <p:spPr bwMode="auto">
          <a:xfrm>
            <a:off x="609600" y="1604963"/>
            <a:ext cx="10955867" cy="451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Tree>
    <p:extLst>
      <p:ext uri="{BB962C8B-B14F-4D97-AF65-F5344CB8AC3E}">
        <p14:creationId xmlns:p14="http://schemas.microsoft.com/office/powerpoint/2010/main" val="1488759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425450"/>
            <a:ext cx="10955867" cy="142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p:cNvSpPr>
            <a:spLocks noGrp="1" noChangeArrowheads="1"/>
          </p:cNvSpPr>
          <p:nvPr>
            <p:ph type="body" idx="1"/>
          </p:nvPr>
        </p:nvSpPr>
        <p:spPr bwMode="auto">
          <a:xfrm>
            <a:off x="609600" y="1981200"/>
            <a:ext cx="10955867" cy="422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pic>
        <p:nvPicPr>
          <p:cNvPr id="102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p:cNvSpPr>
            <a:spLocks noGrp="1" noChangeArrowheads="1"/>
          </p:cNvSpPr>
          <p:nvPr>
            <p:ph type="ftr"/>
          </p:nvPr>
        </p:nvSpPr>
        <p:spPr bwMode="auto">
          <a:xfrm>
            <a:off x="2927351" y="6061076"/>
            <a:ext cx="6991349" cy="631825"/>
          </a:xfrm>
          <a:prstGeom prst="rect">
            <a:avLst/>
          </a:prstGeom>
          <a:noFill/>
          <a:ln>
            <a:noFill/>
          </a:ln>
          <a:effectLst/>
        </p:spPr>
        <p:txBody>
          <a:bodyPr vert="horz" wrap="square" lIns="90000" tIns="46800" rIns="90000" bIns="46800" numCol="1" anchor="b"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defTabSz="449263" eaLnBrk="0" fontAlgn="base" hangingPunct="0">
              <a:spcBef>
                <a:spcPct val="0"/>
              </a:spcBef>
              <a:spcAft>
                <a:spcPct val="0"/>
              </a:spcAft>
              <a:defRPr/>
            </a:pPr>
            <a:r>
              <a:rPr lang="fr-FR" altLang="fr-FR"/>
              <a:t>OA-accréditation-AFU – 1ère journée URORISQ – vendredi 3 avril 2009</a:t>
            </a:r>
          </a:p>
        </p:txBody>
      </p:sp>
      <p:pic>
        <p:nvPicPr>
          <p:cNvPr id="1030"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834" y="6165850"/>
            <a:ext cx="26289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23500" y="6165850"/>
            <a:ext cx="1856317"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7" hidden="1"/>
          <p:cNvSpPr>
            <a:spLocks noChangeArrowheads="1"/>
          </p:cNvSpPr>
          <p:nvPr/>
        </p:nvSpPr>
        <p:spPr bwMode="auto">
          <a:xfrm>
            <a:off x="2032000" y="1397000"/>
            <a:ext cx="8128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Tree>
    <p:extLst>
      <p:ext uri="{BB962C8B-B14F-4D97-AF65-F5344CB8AC3E}">
        <p14:creationId xmlns:p14="http://schemas.microsoft.com/office/powerpoint/2010/main" val="37011048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71F99B3B-73EB-439D-A0E1-6FBD83AF2368}"/>
              </a:ext>
            </a:extLst>
          </p:cNvPr>
          <p:cNvSpPr>
            <a:spLocks noGrp="1" noChangeArrowheads="1"/>
          </p:cNvSpPr>
          <p:nvPr>
            <p:ph type="title"/>
          </p:nvPr>
        </p:nvSpPr>
        <p:spPr bwMode="auto">
          <a:xfrm>
            <a:off x="609600" y="425450"/>
            <a:ext cx="10955867" cy="142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a:extLst>
              <a:ext uri="{FF2B5EF4-FFF2-40B4-BE49-F238E27FC236}">
                <a16:creationId xmlns:a16="http://schemas.microsoft.com/office/drawing/2014/main" xmlns="" id="{A0146BA2-70F0-4621-BCA9-35A43B04B9C8}"/>
              </a:ext>
            </a:extLst>
          </p:cNvPr>
          <p:cNvSpPr>
            <a:spLocks noGrp="1" noChangeArrowheads="1"/>
          </p:cNvSpPr>
          <p:nvPr>
            <p:ph type="body" idx="1"/>
          </p:nvPr>
        </p:nvSpPr>
        <p:spPr bwMode="auto">
          <a:xfrm>
            <a:off x="609600" y="1981200"/>
            <a:ext cx="10955867" cy="422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pic>
        <p:nvPicPr>
          <p:cNvPr id="1028" name="Picture 3">
            <a:extLst>
              <a:ext uri="{FF2B5EF4-FFF2-40B4-BE49-F238E27FC236}">
                <a16:creationId xmlns:a16="http://schemas.microsoft.com/office/drawing/2014/main" xmlns="" id="{3C9FF2E5-2D92-4858-9DA9-47D0A169C7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a:extLst>
              <a:ext uri="{FF2B5EF4-FFF2-40B4-BE49-F238E27FC236}">
                <a16:creationId xmlns:a16="http://schemas.microsoft.com/office/drawing/2014/main" xmlns="" id="{D28403E7-D424-4D09-A62D-E807F61CD013}"/>
              </a:ext>
            </a:extLst>
          </p:cNvPr>
          <p:cNvSpPr>
            <a:spLocks noGrp="1" noChangeArrowheads="1"/>
          </p:cNvSpPr>
          <p:nvPr>
            <p:ph type="ftr"/>
          </p:nvPr>
        </p:nvSpPr>
        <p:spPr bwMode="auto">
          <a:xfrm>
            <a:off x="2927351" y="6061076"/>
            <a:ext cx="6991349" cy="631825"/>
          </a:xfrm>
          <a:prstGeom prst="rect">
            <a:avLst/>
          </a:prstGeom>
          <a:noFill/>
          <a:ln>
            <a:noFill/>
          </a:ln>
          <a:effectLst/>
        </p:spPr>
        <p:txBody>
          <a:bodyPr vert="horz" wrap="square" lIns="90000" tIns="46800" rIns="90000" bIns="46800" numCol="1" anchor="b"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r>
              <a:rPr lang="fr-FR" altLang="fr-FR"/>
              <a:t>OA-accréditation-AFU – 1ère journée URORISQ – vendredi 3 avril 2009</a:t>
            </a:r>
          </a:p>
        </p:txBody>
      </p:sp>
      <p:pic>
        <p:nvPicPr>
          <p:cNvPr id="1030" name="Picture 5">
            <a:extLst>
              <a:ext uri="{FF2B5EF4-FFF2-40B4-BE49-F238E27FC236}">
                <a16:creationId xmlns:a16="http://schemas.microsoft.com/office/drawing/2014/main" xmlns="" id="{A1A56C3C-EEBA-4DA5-B7A7-2FD9862CF23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834" y="6165850"/>
            <a:ext cx="26289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6">
            <a:extLst>
              <a:ext uri="{FF2B5EF4-FFF2-40B4-BE49-F238E27FC236}">
                <a16:creationId xmlns:a16="http://schemas.microsoft.com/office/drawing/2014/main" xmlns="" id="{2F240524-69B9-4D5F-ABDA-B47F80D0FA3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23500" y="6165850"/>
            <a:ext cx="1856317"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7" hidden="1">
            <a:extLst>
              <a:ext uri="{FF2B5EF4-FFF2-40B4-BE49-F238E27FC236}">
                <a16:creationId xmlns:a16="http://schemas.microsoft.com/office/drawing/2014/main" xmlns="" id="{DD51255A-44FD-4244-9A80-581751BE6E91}"/>
              </a:ext>
            </a:extLst>
          </p:cNvPr>
          <p:cNvSpPr>
            <a:spLocks noChangeArrowheads="1"/>
          </p:cNvSpPr>
          <p:nvPr/>
        </p:nvSpPr>
        <p:spPr bwMode="auto">
          <a:xfrm>
            <a:off x="2032000" y="1397000"/>
            <a:ext cx="8128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800"/>
          </a:p>
        </p:txBody>
      </p:sp>
    </p:spTree>
    <p:extLst>
      <p:ext uri="{BB962C8B-B14F-4D97-AF65-F5344CB8AC3E}">
        <p14:creationId xmlns:p14="http://schemas.microsoft.com/office/powerpoint/2010/main" val="399052527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3E992904-E9AD-49A5-B128-BDCCC67F18C2}"/>
              </a:ext>
            </a:extLst>
          </p:cNvPr>
          <p:cNvSpPr>
            <a:spLocks noGrp="1" noChangeArrowheads="1"/>
          </p:cNvSpPr>
          <p:nvPr>
            <p:ph type="title"/>
          </p:nvPr>
        </p:nvSpPr>
        <p:spPr bwMode="auto">
          <a:xfrm>
            <a:off x="609600" y="425451"/>
            <a:ext cx="10955867" cy="142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a:extLst>
              <a:ext uri="{FF2B5EF4-FFF2-40B4-BE49-F238E27FC236}">
                <a16:creationId xmlns:a16="http://schemas.microsoft.com/office/drawing/2014/main" xmlns="" id="{8274A4CC-8DC8-41F5-A2DF-3CD9F7CB4ED3}"/>
              </a:ext>
            </a:extLst>
          </p:cNvPr>
          <p:cNvSpPr>
            <a:spLocks noGrp="1" noChangeArrowheads="1"/>
          </p:cNvSpPr>
          <p:nvPr>
            <p:ph type="body" idx="1"/>
          </p:nvPr>
        </p:nvSpPr>
        <p:spPr bwMode="auto">
          <a:xfrm>
            <a:off x="609600" y="1981201"/>
            <a:ext cx="10955867"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pic>
        <p:nvPicPr>
          <p:cNvPr id="1028" name="Picture 3">
            <a:extLst>
              <a:ext uri="{FF2B5EF4-FFF2-40B4-BE49-F238E27FC236}">
                <a16:creationId xmlns:a16="http://schemas.microsoft.com/office/drawing/2014/main" xmlns="" id="{8CC749E8-3434-4332-9272-48E1CB829F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a:extLst>
              <a:ext uri="{FF2B5EF4-FFF2-40B4-BE49-F238E27FC236}">
                <a16:creationId xmlns:a16="http://schemas.microsoft.com/office/drawing/2014/main" xmlns="" id="{32E8AC31-4D3A-4C30-B06C-5DECAE60699B}"/>
              </a:ext>
            </a:extLst>
          </p:cNvPr>
          <p:cNvSpPr>
            <a:spLocks noGrp="1" noChangeArrowheads="1"/>
          </p:cNvSpPr>
          <p:nvPr>
            <p:ph type="ftr"/>
          </p:nvPr>
        </p:nvSpPr>
        <p:spPr bwMode="auto">
          <a:xfrm>
            <a:off x="2927351" y="5875338"/>
            <a:ext cx="6991349" cy="817562"/>
          </a:xfrm>
          <a:prstGeom prst="rect">
            <a:avLst/>
          </a:prstGeom>
          <a:noFill/>
          <a:ln>
            <a:noFill/>
          </a:ln>
          <a:effectLst/>
        </p:spPr>
        <p:txBody>
          <a:bodyPr vert="horz" wrap="square" lIns="90000" tIns="46800" rIns="90000" bIns="46800" numCol="1" anchor="b"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fr-FR" altLang="fr-FR"/>
              <a:t>OA-accréditation-AFU – 1ère journée URORISQ – vendredi 3 avril 2009</a:t>
            </a:r>
          </a:p>
        </p:txBody>
      </p:sp>
      <p:pic>
        <p:nvPicPr>
          <p:cNvPr id="1030" name="Picture 5">
            <a:extLst>
              <a:ext uri="{FF2B5EF4-FFF2-40B4-BE49-F238E27FC236}">
                <a16:creationId xmlns:a16="http://schemas.microsoft.com/office/drawing/2014/main" xmlns="" id="{638A1E94-C87E-4338-86C6-CF3FA01294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834" y="6246814"/>
            <a:ext cx="2628900" cy="48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6">
            <a:extLst>
              <a:ext uri="{FF2B5EF4-FFF2-40B4-BE49-F238E27FC236}">
                <a16:creationId xmlns:a16="http://schemas.microsoft.com/office/drawing/2014/main" xmlns="" id="{9DE81400-C7EF-49D7-A261-EEE025FA974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23500" y="6165850"/>
            <a:ext cx="1856317"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360956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674326" y="4348957"/>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100000"/>
              </a:lnSpc>
              <a:spcBef>
                <a:spcPts val="85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4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Arial" panose="020B0604020202020204" pitchFamily="34" charset="0"/>
              </a:rPr>
              <a:t>Dr S Bart</a:t>
            </a:r>
          </a:p>
          <a:p>
            <a:pPr marL="0" marR="0" lvl="0" indent="0" algn="ctr" defTabSz="449263" rtl="0" eaLnBrk="1" fontAlgn="base" latinLnBrk="0" hangingPunct="1">
              <a:lnSpc>
                <a:spcPct val="100000"/>
              </a:lnSpc>
              <a:spcBef>
                <a:spcPts val="85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4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Arial" panose="020B0604020202020204" pitchFamily="34" charset="0"/>
              </a:rPr>
              <a:t>Dr B </a:t>
            </a:r>
            <a:r>
              <a:rPr kumimoji="0" lang="fr-FR" altLang="fr-FR" sz="3400" b="0" i="0" u="none" strike="noStrike" kern="1200" cap="none" spc="0" normalizeH="0" baseline="0" noProof="0" dirty="0" err="1">
                <a:ln>
                  <a:noFill/>
                </a:ln>
                <a:solidFill>
                  <a:srgbClr val="D00000"/>
                </a:solidFill>
                <a:effectLst/>
                <a:uLnTx/>
                <a:uFillTx/>
                <a:latin typeface="Comic Sans MS" panose="030F0702030302020204" pitchFamily="66" charset="0"/>
                <a:ea typeface="+mn-ea"/>
                <a:cs typeface="Arial" panose="020B0604020202020204" pitchFamily="34" charset="0"/>
              </a:rPr>
              <a:t>Pogu</a:t>
            </a:r>
            <a:endParaRPr kumimoji="0" lang="fr-FR" altLang="fr-FR" sz="34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Arial" panose="020B0604020202020204" pitchFamily="34" charset="0"/>
            </a:endParaRPr>
          </a:p>
          <a:p>
            <a:pPr marL="0" marR="0" lvl="0" indent="0" algn="ctr" defTabSz="449263" rtl="0" eaLnBrk="1" fontAlgn="base" latinLnBrk="0" hangingPunct="1">
              <a:lnSpc>
                <a:spcPct val="100000"/>
              </a:lnSpc>
              <a:spcBef>
                <a:spcPts val="85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4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Arial" panose="020B0604020202020204" pitchFamily="34" charset="0"/>
              </a:rPr>
              <a:t>Vanessa </a:t>
            </a:r>
            <a:r>
              <a:rPr kumimoji="0" lang="fr-FR" altLang="fr-FR" sz="3400" b="0" i="0" u="none" strike="noStrike" kern="1200" cap="none" spc="0" normalizeH="0" baseline="0" noProof="0" dirty="0" err="1">
                <a:ln>
                  <a:noFill/>
                </a:ln>
                <a:solidFill>
                  <a:srgbClr val="D00000"/>
                </a:solidFill>
                <a:effectLst/>
                <a:uLnTx/>
                <a:uFillTx/>
                <a:latin typeface="Comic Sans MS" panose="030F0702030302020204" pitchFamily="66" charset="0"/>
                <a:ea typeface="+mn-ea"/>
                <a:cs typeface="Arial" panose="020B0604020202020204" pitchFamily="34" charset="0"/>
              </a:rPr>
              <a:t>Avrillon</a:t>
            </a:r>
            <a:endParaRPr kumimoji="0" lang="fr-FR" altLang="fr-FR" sz="34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Arial" panose="020B0604020202020204" pitchFamily="34" charset="0"/>
            </a:endParaRPr>
          </a:p>
        </p:txBody>
      </p:sp>
      <p:sp>
        <p:nvSpPr>
          <p:cNvPr id="5123" name="Rectangle 2"/>
          <p:cNvSpPr>
            <a:spLocks noChangeArrowheads="1"/>
          </p:cNvSpPr>
          <p:nvPr/>
        </p:nvSpPr>
        <p:spPr bwMode="auto">
          <a:xfrm>
            <a:off x="4433047" y="2052918"/>
            <a:ext cx="601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t>REFERENTIEL RISQUE UROLOGIE</a:t>
            </a:r>
            <a:endParaRPr lang="fr-FR" altLang="fr-FR" sz="2400" dirty="0">
              <a:solidFill>
                <a:srgbClr val="FFFFFF"/>
              </a:solidFill>
              <a:latin typeface="Comic Sans MS" panose="030F0702030302020204" pitchFamily="66" charset="0"/>
            </a:endParaRPr>
          </a:p>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t>CONSEILS AUX ENGAGES</a:t>
            </a:r>
          </a:p>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altLang="fr-FR" sz="2400" dirty="0">
              <a:solidFill>
                <a:srgbClr val="FFFFFF"/>
              </a:solidFill>
              <a:latin typeface="Comic Sans MS" panose="030F0702030302020204" pitchFamily="66" charset="0"/>
            </a:endParaRPr>
          </a:p>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t>ACCREDITATION INDIVIDUELLE</a:t>
            </a:r>
          </a:p>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t/>
            </a:r>
            <a:b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b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Times New Roman" panose="02020603050405020304" pitchFamily="18" charset="0"/>
              </a:rPr>
              <a:t>Programme C</a:t>
            </a:r>
          </a:p>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t> 2022-2024</a:t>
            </a:r>
            <a:b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br>
            <a:endPar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endParaRPr>
          </a:p>
        </p:txBody>
      </p:sp>
      <p:sp>
        <p:nvSpPr>
          <p:cNvPr id="5124" name="Rectangle 3"/>
          <p:cNvSpPr>
            <a:spLocks noChangeArrowheads="1"/>
          </p:cNvSpPr>
          <p:nvPr/>
        </p:nvSpPr>
        <p:spPr bwMode="auto">
          <a:xfrm>
            <a:off x="1308100" y="4903789"/>
            <a:ext cx="45720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0" fontAlgn="base" latinLnBrk="0" hangingPunct="0">
              <a:lnSpc>
                <a:spcPct val="100000"/>
              </a:lnSpc>
              <a:spcBef>
                <a:spcPct val="0"/>
              </a:spcBef>
              <a:spcAft>
                <a:spcPct val="0"/>
              </a:spcAft>
              <a:buClr>
                <a:srgbClr val="000000"/>
              </a:buClr>
              <a:buSzPct val="100000"/>
              <a:buFontTx/>
              <a:buNone/>
              <a:tabLst/>
              <a:defRPr/>
            </a:pPr>
            <a:endParaRPr kumimoji="0" lang="fr-FR" altLang="fr-FR" sz="18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7905901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947863" y="260351"/>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8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SUIVI ET EVALUATION D’UNE RECOMMANDATION GENERALE DE LA SPECIALITE PAR AN</a:t>
            </a:r>
            <a:r>
              <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r>
            <a:br>
              <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endPar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15363" name="Text Box 2"/>
          <p:cNvSpPr txBox="1">
            <a:spLocks noChangeArrowheads="1"/>
          </p:cNvSpPr>
          <p:nvPr/>
        </p:nvSpPr>
        <p:spPr bwMode="auto">
          <a:xfrm>
            <a:off x="226243" y="1800520"/>
            <a:ext cx="11557262" cy="505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Recommandations générales de la spécialité</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12 Recommandation du CUROPF pour le traitement chirurgical du prolapsus génital non 	récidivé de la femme Juillet 2016</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13 Recommandation de RAAC après cystectomie 2018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14 Recommandations de bonnes pratiques cliniques : antibioprophylaxie et neuromodulation sacrée (CIAFU-Comité de neuro 	urologie 2013)</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15 Recommandations pour l’utilisation </a:t>
            </a:r>
            <a:r>
              <a:rPr kumimoji="0" lang="fr-FR" altLang="fr-FR" sz="14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dela</a:t>
            </a: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toxine botulique de type A (Botox) dans l’hyperactivité vésicale réfractaire 	idiopathique (2013)</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16Révision des recommandations de bonne pratique pour la prise en charge et la 	prévention des infections urinaires associées 	aux soins de l’adulte 	2015</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17 Recommandations pour la prise en charge des infections urinaires communautaires de l’adulte (2018)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18 Cathétérisme intermittent : recommandations de bonnes pratiques de l’Association 	française d’urologie (AFU), du Groupe de 	neuro-urologie de langue française (GENULF), 	de la Société française de médecine physique et de réadaptation (2020)</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19 Recommandations courtes du CIAFU : intérêt de l’ECBU avant biopsie de la prostate réalisée par voie </a:t>
            </a:r>
            <a:r>
              <a:rPr kumimoji="0" lang="fr-FR" altLang="fr-FR" sz="1400" b="0" i="0" u="none" strike="noStrike" kern="1200" cap="none" spc="0" normalizeH="0" baseline="0" noProof="0" dirty="0" err="1">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endo-rectale</a:t>
            </a: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(2021)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20 Traitement chirurgical et interventionnel de l’obstruction sous-vésicale liée à une hyperplasie bénigne de prostate : revue 	systématique de la littérature et recommandations de bonne pratique clinique du Comité des Troubles Mictionnels (2021)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21 Recommandations du Comité d’Andrologie et de Médecine Sexuelle de l’AFU concernant la prise en charge de la 	Varicocèle(2021)</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p>
        </p:txBody>
      </p:sp>
    </p:spTree>
    <p:extLst>
      <p:ext uri="{BB962C8B-B14F-4D97-AF65-F5344CB8AC3E}">
        <p14:creationId xmlns:p14="http://schemas.microsoft.com/office/powerpoint/2010/main" val="8256863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947863" y="260351"/>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8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SUIVI ET EVALUATION D’UNE RECOMMANDATION GENERALE DE LA SPECIALITE PAR AN</a:t>
            </a:r>
            <a:r>
              <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r>
            <a:br>
              <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endPar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15363" name="Text Box 2"/>
          <p:cNvSpPr txBox="1">
            <a:spLocks noChangeArrowheads="1"/>
          </p:cNvSpPr>
          <p:nvPr/>
        </p:nvSpPr>
        <p:spPr bwMode="auto">
          <a:xfrm>
            <a:off x="283238" y="2342961"/>
            <a:ext cx="11557262" cy="505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Recommandations générales de la spécialité</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22 Recommandations de l’AFU et de la SALF concernant l’évaluation de l’homme infertile(2021) </a:t>
            </a:r>
            <a:r>
              <a:rPr kumimoji="0" lang="fr-FR" altLang="fr-FR" sz="16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endPar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23 Recommandations CIAFU : Recommandations de bonne pratique : Prévention, diagnostic et traitement des infections sur 	matériel endo-urétéral de l’adulte(2021)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24 Recommandations pratiques pour la prise en charge du déficit en testostérone (2021)</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25 Recommandations pour l’évaluation et la prise en charge de la maladie de Lapeyronie : rapport du comité d’andrologie et 	de médecine sexuelle de l’AFU(2021)</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26 Quelle prise en charge pour les sténoses de l’urètre antérieur chez l’homme (Recommandation 2021 GURU/CAMS)</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p>
        </p:txBody>
      </p:sp>
    </p:spTree>
    <p:extLst>
      <p:ext uri="{BB962C8B-B14F-4D97-AF65-F5344CB8AC3E}">
        <p14:creationId xmlns:p14="http://schemas.microsoft.com/office/powerpoint/2010/main" val="1360439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947863" y="260351"/>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2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COMMENT VALIDER LA RECOMMANDATION ?</a:t>
            </a:r>
          </a:p>
        </p:txBody>
      </p:sp>
      <p:sp>
        <p:nvSpPr>
          <p:cNvPr id="15363" name="Text Box 2"/>
          <p:cNvSpPr txBox="1">
            <a:spLocks noChangeArrowheads="1"/>
          </p:cNvSpPr>
          <p:nvPr/>
        </p:nvSpPr>
        <p:spPr bwMode="auto">
          <a:xfrm>
            <a:off x="317369" y="3149784"/>
            <a:ext cx="11557262" cy="505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Ne pas oublier de remplir le questionnaire accessible sur SIAM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000" dirty="0">
                <a:solidFill>
                  <a:srgbClr val="000000"/>
                </a:solidFill>
                <a:latin typeface="Comic Sans MS" panose="030F0702030302020204" pitchFamily="66" charset="0"/>
                <a:ea typeface="ＭＳ Ｐゴシック" panose="020B0600070205080204" pitchFamily="34" charset="-128"/>
                <a:cs typeface="Times New Roman" panose="02020603050405020304" pitchFamily="18" charset="0"/>
              </a:rPr>
              <a:t>	En bas de la description de la recommandation</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20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cf</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Diapos suivantes)</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pic>
        <p:nvPicPr>
          <p:cNvPr id="2" name="Image 1">
            <a:extLst>
              <a:ext uri="{FF2B5EF4-FFF2-40B4-BE49-F238E27FC236}">
                <a16:creationId xmlns:a16="http://schemas.microsoft.com/office/drawing/2014/main" xmlns="" id="{484D1E53-4504-4E00-8B80-7992CCD1DFE1}"/>
              </a:ext>
            </a:extLst>
          </p:cNvPr>
          <p:cNvPicPr>
            <a:picLocks noChangeAspect="1"/>
          </p:cNvPicPr>
          <p:nvPr/>
        </p:nvPicPr>
        <p:blipFill>
          <a:blip r:embed="rId3"/>
          <a:stretch>
            <a:fillRect/>
          </a:stretch>
        </p:blipFill>
        <p:spPr>
          <a:xfrm>
            <a:off x="636494" y="704100"/>
            <a:ext cx="2445684" cy="2445684"/>
          </a:xfrm>
          <a:prstGeom prst="rect">
            <a:avLst/>
          </a:prstGeom>
        </p:spPr>
      </p:pic>
    </p:spTree>
    <p:extLst>
      <p:ext uri="{BB962C8B-B14F-4D97-AF65-F5344CB8AC3E}">
        <p14:creationId xmlns:p14="http://schemas.microsoft.com/office/powerpoint/2010/main" val="31537647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xmlns="" id="{91160C4C-544E-46A9-B923-B674EB67CF9A}"/>
              </a:ext>
            </a:extLst>
          </p:cNvPr>
          <p:cNvSpPr>
            <a:spLocks noGrp="1"/>
          </p:cNvSpPr>
          <p:nvPr>
            <p:ph type="ftr" idx="10"/>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800" b="0" i="0" u="none" strike="noStrike" kern="1200" cap="none" spc="0" normalizeH="0" baseline="0" noProof="0">
                <a:ln>
                  <a:noFill/>
                </a:ln>
                <a:solidFill>
                  <a:srgbClr val="FFFFFF"/>
                </a:solidFill>
                <a:effectLst/>
                <a:uLnTx/>
                <a:uFillTx/>
                <a:latin typeface="Arial"/>
                <a:ea typeface="+mn-ea"/>
                <a:cs typeface="Arial"/>
              </a:rPr>
              <a:t>OA-accréditation-AFU – 1ère journée URORISQ – vendredi 3 avril 2009</a:t>
            </a:r>
          </a:p>
        </p:txBody>
      </p:sp>
      <p:pic>
        <p:nvPicPr>
          <p:cNvPr id="3" name="Image 2">
            <a:extLst>
              <a:ext uri="{FF2B5EF4-FFF2-40B4-BE49-F238E27FC236}">
                <a16:creationId xmlns:a16="http://schemas.microsoft.com/office/drawing/2014/main" xmlns="" id="{D61779EF-0E79-40C0-B6D1-824D8315B5ED}"/>
              </a:ext>
            </a:extLst>
          </p:cNvPr>
          <p:cNvPicPr>
            <a:picLocks noChangeAspect="1"/>
          </p:cNvPicPr>
          <p:nvPr/>
        </p:nvPicPr>
        <p:blipFill>
          <a:blip r:embed="rId2"/>
          <a:stretch>
            <a:fillRect/>
          </a:stretch>
        </p:blipFill>
        <p:spPr>
          <a:xfrm>
            <a:off x="299720" y="699364"/>
            <a:ext cx="11592560" cy="5361712"/>
          </a:xfrm>
          <a:prstGeom prst="rect">
            <a:avLst/>
          </a:prstGeom>
        </p:spPr>
      </p:pic>
      <p:pic>
        <p:nvPicPr>
          <p:cNvPr id="4" name="Image 3">
            <a:extLst>
              <a:ext uri="{FF2B5EF4-FFF2-40B4-BE49-F238E27FC236}">
                <a16:creationId xmlns:a16="http://schemas.microsoft.com/office/drawing/2014/main" xmlns="" id="{C2EE9775-C8BD-4E62-A2DF-B5BD0ECC9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085" y="5135473"/>
            <a:ext cx="822854" cy="402023"/>
          </a:xfrm>
          <a:prstGeom prst="rect">
            <a:avLst/>
          </a:prstGeom>
        </p:spPr>
      </p:pic>
    </p:spTree>
    <p:extLst>
      <p:ext uri="{BB962C8B-B14F-4D97-AF65-F5344CB8AC3E}">
        <p14:creationId xmlns:p14="http://schemas.microsoft.com/office/powerpoint/2010/main" val="428699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xmlns="" id="{677C7544-E198-41D8-ACE5-6BF70AE69AE7}"/>
              </a:ext>
            </a:extLst>
          </p:cNvPr>
          <p:cNvSpPr>
            <a:spLocks noGrp="1"/>
          </p:cNvSpPr>
          <p:nvPr>
            <p:ph type="ftr" idx="10"/>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800" b="0" i="0" u="none" strike="noStrike" kern="1200" cap="none" spc="0" normalizeH="0" baseline="0" noProof="0">
                <a:ln>
                  <a:noFill/>
                </a:ln>
                <a:solidFill>
                  <a:srgbClr val="FFFFFF"/>
                </a:solidFill>
                <a:effectLst/>
                <a:uLnTx/>
                <a:uFillTx/>
                <a:latin typeface="Arial"/>
                <a:ea typeface="+mn-ea"/>
                <a:cs typeface="Arial"/>
              </a:rPr>
              <a:t>OA-accréditation-AFU – 1ère journée URORISQ – vendredi 3 avril 2009</a:t>
            </a:r>
          </a:p>
        </p:txBody>
      </p:sp>
      <p:pic>
        <p:nvPicPr>
          <p:cNvPr id="3" name="Image 2">
            <a:extLst>
              <a:ext uri="{FF2B5EF4-FFF2-40B4-BE49-F238E27FC236}">
                <a16:creationId xmlns:a16="http://schemas.microsoft.com/office/drawing/2014/main" xmlns="" id="{CE0D8E46-6B64-4462-A216-CCA1296E4609}"/>
              </a:ext>
            </a:extLst>
          </p:cNvPr>
          <p:cNvPicPr>
            <a:picLocks noChangeAspect="1"/>
          </p:cNvPicPr>
          <p:nvPr/>
        </p:nvPicPr>
        <p:blipFill>
          <a:blip r:embed="rId2"/>
          <a:stretch>
            <a:fillRect/>
          </a:stretch>
        </p:blipFill>
        <p:spPr>
          <a:xfrm>
            <a:off x="208280" y="614780"/>
            <a:ext cx="11775440" cy="5446296"/>
          </a:xfrm>
          <a:prstGeom prst="rect">
            <a:avLst/>
          </a:prstGeom>
        </p:spPr>
      </p:pic>
      <p:pic>
        <p:nvPicPr>
          <p:cNvPr id="5" name="Image 4">
            <a:extLst>
              <a:ext uri="{FF2B5EF4-FFF2-40B4-BE49-F238E27FC236}">
                <a16:creationId xmlns:a16="http://schemas.microsoft.com/office/drawing/2014/main" xmlns="" id="{5491CBC0-56FB-4728-A247-FE6CB701B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096000" y="3336023"/>
            <a:ext cx="822854" cy="402023"/>
          </a:xfrm>
          <a:prstGeom prst="rect">
            <a:avLst/>
          </a:prstGeom>
        </p:spPr>
      </p:pic>
      <p:pic>
        <p:nvPicPr>
          <p:cNvPr id="6" name="Image 5">
            <a:extLst>
              <a:ext uri="{FF2B5EF4-FFF2-40B4-BE49-F238E27FC236}">
                <a16:creationId xmlns:a16="http://schemas.microsoft.com/office/drawing/2014/main" xmlns="" id="{32A6D4A9-73F4-4634-B199-22BEC555D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096000" y="3967848"/>
            <a:ext cx="822854" cy="402023"/>
          </a:xfrm>
          <a:prstGeom prst="rect">
            <a:avLst/>
          </a:prstGeom>
        </p:spPr>
      </p:pic>
    </p:spTree>
    <p:extLst>
      <p:ext uri="{BB962C8B-B14F-4D97-AF65-F5344CB8AC3E}">
        <p14:creationId xmlns:p14="http://schemas.microsoft.com/office/powerpoint/2010/main" val="326640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2057400" y="0"/>
            <a:ext cx="7772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5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Profil médecin : portail d’accueil SIAM 2</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l="24521" t="19016" r="23030" b="3355"/>
          <a:stretch>
            <a:fillRect/>
          </a:stretch>
        </p:blipFill>
        <p:spPr bwMode="auto">
          <a:xfrm>
            <a:off x="2424114" y="476251"/>
            <a:ext cx="7273925" cy="6054725"/>
          </a:xfrm>
          <a:prstGeom prst="rect">
            <a:avLst/>
          </a:prstGeom>
          <a:noFill/>
          <a:ln>
            <a:noFill/>
          </a:ln>
          <a:effectLst/>
          <a:extLst>
            <a:ext uri="{909E8E84-426E-40DD-AFC4-6F175D3DCCD1}">
              <a14:hiddenFill xmlns:a14="http://schemas.microsoft.com/office/drawing/2010/main">
                <a:blipFill dpi="0" rotWithShape="0">
                  <a:blip/>
                  <a:srcRect l="24521" t="19016" r="23030" b="335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Rectangle 3"/>
          <p:cNvSpPr>
            <a:spLocks noChangeArrowheads="1"/>
          </p:cNvSpPr>
          <p:nvPr/>
        </p:nvSpPr>
        <p:spPr bwMode="auto">
          <a:xfrm flipV="1">
            <a:off x="12420600" y="4903789"/>
            <a:ext cx="46038" cy="46037"/>
          </a:xfrm>
          <a:prstGeom prst="rect">
            <a:avLst/>
          </a:prstGeom>
          <a:solidFill>
            <a:srgbClr val="7878DE"/>
          </a:solidFill>
          <a:ln w="12600" cap="sq">
            <a:solidFill>
              <a:srgbClr val="A5A5E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1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Arial" panose="020B0604020202020204" pitchFamily="34" charset="0"/>
              </a:rPr>
              <a:t>La figure comporte des zones actives permettant d’ouvrir la  page de présentation du programme</a:t>
            </a:r>
          </a:p>
        </p:txBody>
      </p:sp>
      <p:pic>
        <p:nvPicPr>
          <p:cNvPr id="30725" name="Imag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425" y="5516564"/>
            <a:ext cx="3111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ag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1639" y="5829300"/>
            <a:ext cx="822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373483"/>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826932" y="880035"/>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600" b="0"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Participation obligatoire à une activité de formation par an</a:t>
            </a:r>
          </a:p>
          <a:p>
            <a:pPr marL="0" marR="0" lvl="0" indent="0" algn="ct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(en vert formation nouvelle)</a:t>
            </a:r>
          </a:p>
          <a:p>
            <a:pPr marL="0" marR="0" lvl="0" indent="0" algn="ct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3600" b="0"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17411" name="Text Box 2"/>
          <p:cNvSpPr txBox="1">
            <a:spLocks noChangeArrowheads="1"/>
          </p:cNvSpPr>
          <p:nvPr/>
        </p:nvSpPr>
        <p:spPr bwMode="auto">
          <a:xfrm>
            <a:off x="2135468" y="2081306"/>
            <a:ext cx="4038600"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9pPr>
          </a:lstStyle>
          <a:p>
            <a:pPr marL="333375" marR="0" lvl="0" indent="-333375"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Forum de pratiques professionnelles sur l’accréditation lors du congrès d’urologie</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  </a:t>
            </a: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a:p>
            <a:pPr marL="333375" marR="0" lvl="0" indent="-333375"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Séminaire d’urologie continue (SUC) </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 </a:t>
            </a: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a:p>
            <a:pPr marL="333375" marR="0" lvl="0" indent="-333375"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Journées d’</a:t>
            </a:r>
            <a:r>
              <a:rPr kumimoji="0" lang="fr-FR" altLang="fr-FR" sz="24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onco</a:t>
            </a: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-urologie médicale (JOUM) </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FPD</a:t>
            </a:r>
          </a:p>
          <a:p>
            <a:pPr marL="333375" marR="0" lvl="0" indent="-333375"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Journées URORISQ journées de l’OA AFU</a:t>
            </a:r>
          </a:p>
          <a:p>
            <a:pPr marL="333375" marR="0" lvl="0" indent="-333375"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Formations thématiques URODPC FPD </a:t>
            </a:r>
          </a:p>
          <a:p>
            <a:pPr marL="0" marR="0" lvl="0" indent="0" algn="l" defTabSz="449263" rtl="0" eaLnBrk="1" fontAlgn="base" latinLnBrk="0" hangingPunct="1">
              <a:lnSpc>
                <a:spcPct val="90000"/>
              </a:lnSpc>
              <a:spcBef>
                <a:spcPts val="450"/>
              </a:spcBef>
              <a:spcAft>
                <a:spcPct val="0"/>
              </a:spcAft>
              <a:buClr>
                <a:srgbClr val="D00000"/>
              </a:buClr>
              <a:buSzPct val="75000"/>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p:txBody>
      </p:sp>
      <p:sp>
        <p:nvSpPr>
          <p:cNvPr id="17412" name="Text Box 3"/>
          <p:cNvSpPr txBox="1">
            <a:spLocks noChangeArrowheads="1"/>
          </p:cNvSpPr>
          <p:nvPr/>
        </p:nvSpPr>
        <p:spPr bwMode="auto">
          <a:xfrm>
            <a:off x="6078538" y="3924300"/>
            <a:ext cx="4038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100000"/>
              </a:lnSpc>
              <a:spcBef>
                <a:spcPts val="45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1"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p:txBody>
      </p:sp>
      <p:sp>
        <p:nvSpPr>
          <p:cNvPr id="17413" name="Rectangle 1"/>
          <p:cNvSpPr>
            <a:spLocks noChangeArrowheads="1"/>
          </p:cNvSpPr>
          <p:nvPr/>
        </p:nvSpPr>
        <p:spPr bwMode="auto">
          <a:xfrm>
            <a:off x="6416861" y="2109694"/>
            <a:ext cx="4572000" cy="240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a:rPr>
              <a:t>JAMS</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Arial"/>
              </a:rPr>
              <a:t> FPD</a:t>
            </a: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a:endParaRPr>
          </a:p>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a:rPr>
              <a:t>JITTU</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Arial"/>
              </a:rPr>
              <a:t>  </a:t>
            </a: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a:endParaRPr>
          </a:p>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r>
              <a:rPr kumimoji="0" lang="fr-FR" altLang="fr-FR" sz="2400" b="0" i="0" u="none" strike="noStrike" kern="1200" cap="none" spc="0" normalizeH="0" baseline="0" noProof="0" dirty="0">
                <a:ln>
                  <a:noFill/>
                </a:ln>
                <a:solidFill>
                  <a:srgbClr val="000000"/>
                </a:solidFill>
                <a:effectLst/>
                <a:uLnTx/>
                <a:uFillTx/>
                <a:latin typeface="Arial"/>
                <a:ea typeface="+mn-ea"/>
                <a:cs typeface="Arial"/>
              </a:rPr>
              <a:t>session cas cliniques CFU</a:t>
            </a:r>
          </a:p>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r>
              <a:rPr kumimoji="0" lang="fr-FR" altLang="fr-FR" sz="2400" b="0" i="0" u="none" strike="noStrike" kern="1200" cap="none" spc="0" normalizeH="0" baseline="0" noProof="0" dirty="0">
                <a:ln>
                  <a:noFill/>
                </a:ln>
                <a:solidFill>
                  <a:srgbClr val="00B050"/>
                </a:solidFill>
                <a:effectLst/>
                <a:uLnTx/>
                <a:uFillTx/>
                <a:latin typeface="Arial"/>
                <a:ea typeface="+mn-ea"/>
                <a:cs typeface="Arial"/>
              </a:rPr>
              <a:t>Cours du CFU</a:t>
            </a:r>
          </a:p>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endParaRPr lang="fr-FR" altLang="fr-FR" sz="2400" dirty="0">
              <a:solidFill>
                <a:srgbClr val="00B050"/>
              </a:solidFill>
              <a:latin typeface="Arial"/>
              <a:cs typeface="Arial"/>
            </a:endParaRPr>
          </a:p>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endParaRPr kumimoji="0" lang="fr-FR" altLang="fr-FR" sz="2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Arial"/>
            </a:endParaRPr>
          </a:p>
        </p:txBody>
      </p:sp>
    </p:spTree>
    <p:extLst>
      <p:ext uri="{BB962C8B-B14F-4D97-AF65-F5344CB8AC3E}">
        <p14:creationId xmlns:p14="http://schemas.microsoft.com/office/powerpoint/2010/main" val="18570774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78805" y="403787"/>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2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COMMENT VALIDER L’ACTIVITE DE FORMATION ?</a:t>
            </a:r>
          </a:p>
        </p:txBody>
      </p:sp>
      <p:sp>
        <p:nvSpPr>
          <p:cNvPr id="15363" name="Text Box 2"/>
          <p:cNvSpPr txBox="1">
            <a:spLocks noChangeArrowheads="1"/>
          </p:cNvSpPr>
          <p:nvPr/>
        </p:nvSpPr>
        <p:spPr bwMode="auto">
          <a:xfrm>
            <a:off x="317369" y="3593533"/>
            <a:ext cx="11557262" cy="505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Fournir lors du bilan l’attestation de participation en PJ</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pic>
        <p:nvPicPr>
          <p:cNvPr id="2" name="Image 1">
            <a:extLst>
              <a:ext uri="{FF2B5EF4-FFF2-40B4-BE49-F238E27FC236}">
                <a16:creationId xmlns:a16="http://schemas.microsoft.com/office/drawing/2014/main" xmlns="" id="{484D1E53-4504-4E00-8B80-7992CCD1DFE1}"/>
              </a:ext>
            </a:extLst>
          </p:cNvPr>
          <p:cNvPicPr>
            <a:picLocks noChangeAspect="1"/>
          </p:cNvPicPr>
          <p:nvPr/>
        </p:nvPicPr>
        <p:blipFill>
          <a:blip r:embed="rId3"/>
          <a:stretch>
            <a:fillRect/>
          </a:stretch>
        </p:blipFill>
        <p:spPr>
          <a:xfrm>
            <a:off x="636494" y="704100"/>
            <a:ext cx="2445684" cy="2445684"/>
          </a:xfrm>
          <a:prstGeom prst="rect">
            <a:avLst/>
          </a:prstGeom>
        </p:spPr>
      </p:pic>
    </p:spTree>
    <p:extLst>
      <p:ext uri="{BB962C8B-B14F-4D97-AF65-F5344CB8AC3E}">
        <p14:creationId xmlns:p14="http://schemas.microsoft.com/office/powerpoint/2010/main" val="11724120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981200" y="1008529"/>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600" b="0"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Participation obligatoire à une activité d'évaluation des pratiques par an</a:t>
            </a:r>
          </a:p>
          <a:p>
            <a:pPr marL="0" marR="0" lvl="0" indent="0" algn="ct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(en vert nouvelle activité)</a:t>
            </a:r>
          </a:p>
          <a:p>
            <a:pPr marL="0" marR="0" lvl="0" indent="0" algn="ct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3600" b="0"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19459" name="Text Box 2"/>
          <p:cNvSpPr txBox="1">
            <a:spLocks noChangeArrowheads="1"/>
          </p:cNvSpPr>
          <p:nvPr/>
        </p:nvSpPr>
        <p:spPr bwMode="auto">
          <a:xfrm>
            <a:off x="660801" y="2662609"/>
            <a:ext cx="11265031" cy="39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9pPr>
          </a:lstStyle>
          <a:p>
            <a:pPr marL="333375" marR="0" lvl="0" indent="-333375" algn="l" defTabSz="449263" rtl="0" eaLnBrk="1" fontAlgn="base" latinLnBrk="0" hangingPunct="1">
              <a:lnSpc>
                <a:spcPct val="10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participation aux enquêtes AFU labellisées OA-AFU</a:t>
            </a:r>
          </a:p>
          <a:p>
            <a:pPr marL="333375" marR="0" lvl="0" indent="-333375" algn="l" defTabSz="449263" rtl="0" eaLnBrk="1" fontAlgn="base" latinLnBrk="0" hangingPunct="1">
              <a:lnSpc>
                <a:spcPct val="10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participation à registres, observatoires, enregistrement de bases de données</a:t>
            </a:r>
          </a:p>
          <a:p>
            <a:pPr marL="333375" marR="0" lvl="0" indent="-333375" algn="l" defTabSz="449263" rtl="0" eaLnBrk="1" fontAlgn="base" latinLnBrk="0" hangingPunct="1">
              <a:lnSpc>
                <a:spcPct val="10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participation à un atelier de simulation en gestion des risques</a:t>
            </a:r>
            <a:endPar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33375" marR="0" lvl="0" indent="-333375" algn="l" defTabSz="449263" rtl="0" eaLnBrk="1" fontAlgn="base" latinLnBrk="0" hangingPunct="1">
              <a:lnSpc>
                <a:spcPct val="10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18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Solution Sécurité Patient « Comment réduire les risques associés à la création d’un pneumopéritoine en chirurgie digestive » Mai 2016</a:t>
            </a:r>
          </a:p>
          <a:p>
            <a:pPr marL="333375" marR="0" lvl="0" indent="-333375" algn="l" defTabSz="449263" rtl="0" eaLnBrk="1" fontAlgn="base" latinLnBrk="0" hangingPunct="1">
              <a:lnSpc>
                <a:spcPct val="10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Solutions Sécurité Patient « Comment sécuriser le circuit d’un prélèvement réalisé au bloc opératoire » 2017 </a:t>
            </a:r>
            <a:r>
              <a:rPr kumimoji="0" lang="fr-FR" altLang="fr-FR" sz="18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33375" marR="0" lvl="0" indent="-333375" algn="l" defTabSz="449263" rtl="0" eaLnBrk="1" fontAlgn="base" latinLnBrk="0" hangingPunct="1">
              <a:lnSpc>
                <a:spcPct val="10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Solutions Sécurité Patient «  No go au bloc opératoire. Comment renforcer les barrières de sécurité » 2018 </a:t>
            </a:r>
            <a:r>
              <a:rPr kumimoji="0" lang="fr-FR" altLang="fr-FR" sz="18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33375" marR="0" lvl="0" indent="-333375" algn="l" defTabSz="449263" rtl="0" eaLnBrk="1" fontAlgn="base" latinLnBrk="0" hangingPunct="1">
              <a:lnSpc>
                <a:spcPct val="10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Solutions Sécurité Patient « Comment gérer les risques liés à l’utilisation du bistouri électrique » 2018</a:t>
            </a:r>
          </a:p>
          <a:p>
            <a:pPr marL="333375" marR="0" lvl="0" indent="-333375" algn="l" defTabSz="449263" rtl="0" eaLnBrk="1" fontAlgn="base" latinLnBrk="0" hangingPunct="1">
              <a:lnSpc>
                <a:spcPct val="10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kumimoji="0" lang="fr-FR" altLang="fr-FR" sz="2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33375" marR="0" lvl="0" indent="-333375" algn="l" defTabSz="449263" rtl="0" eaLnBrk="1" fontAlgn="base" latinLnBrk="0" hangingPunct="1">
              <a:lnSpc>
                <a:spcPct val="100000"/>
              </a:lnSpc>
              <a:spcBef>
                <a:spcPts val="450"/>
              </a:spcBef>
              <a:spcAft>
                <a:spcPct val="0"/>
              </a:spcAft>
              <a:buClr>
                <a:srgbClr val="D00000"/>
              </a:buClr>
              <a:buSzPct val="75000"/>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7772709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78805" y="403787"/>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2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COMMENT VALIDER L’ACTIVITE D’EVALUATIONDE PRATIQUE ?</a:t>
            </a:r>
          </a:p>
        </p:txBody>
      </p:sp>
      <p:sp>
        <p:nvSpPr>
          <p:cNvPr id="15363" name="Text Box 2"/>
          <p:cNvSpPr txBox="1">
            <a:spLocks noChangeArrowheads="1"/>
          </p:cNvSpPr>
          <p:nvPr/>
        </p:nvSpPr>
        <p:spPr bwMode="auto">
          <a:xfrm>
            <a:off x="317369" y="3593533"/>
            <a:ext cx="11557262" cy="505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Fournir lors du bilan l’attestation de participation en PJ</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000" dirty="0">
                <a:solidFill>
                  <a:srgbClr val="000000"/>
                </a:solidFill>
                <a:latin typeface="Comic Sans MS" panose="030F0702030302020204" pitchFamily="66" charset="0"/>
                <a:ea typeface="ＭＳ Ｐゴシック" panose="020B0600070205080204" pitchFamily="34" charset="-128"/>
                <a:cs typeface="Times New Roman" panose="02020603050405020304" pitchFamily="18" charset="0"/>
              </a:rPr>
              <a:t>Ou</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Le questionnaire d’</a:t>
            </a:r>
            <a:r>
              <a:rPr lang="fr-FR" altLang="fr-FR" sz="2000" dirty="0">
                <a:solidFill>
                  <a:srgbClr val="000000"/>
                </a:solidFill>
                <a:latin typeface="Comic Sans MS" panose="030F0702030302020204" pitchFamily="66" charset="0"/>
                <a:ea typeface="ＭＳ Ｐゴシック" panose="020B0600070205080204" pitchFamily="34" charset="-128"/>
                <a:cs typeface="Times New Roman" panose="02020603050405020304" pitchFamily="18" charset="0"/>
              </a:rPr>
              <a:t>é</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valuation fourni pour les SSP</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pic>
        <p:nvPicPr>
          <p:cNvPr id="2" name="Image 1">
            <a:extLst>
              <a:ext uri="{FF2B5EF4-FFF2-40B4-BE49-F238E27FC236}">
                <a16:creationId xmlns:a16="http://schemas.microsoft.com/office/drawing/2014/main" xmlns="" id="{484D1E53-4504-4E00-8B80-7992CCD1DFE1}"/>
              </a:ext>
            </a:extLst>
          </p:cNvPr>
          <p:cNvPicPr>
            <a:picLocks noChangeAspect="1"/>
          </p:cNvPicPr>
          <p:nvPr/>
        </p:nvPicPr>
        <p:blipFill>
          <a:blip r:embed="rId3"/>
          <a:stretch>
            <a:fillRect/>
          </a:stretch>
        </p:blipFill>
        <p:spPr>
          <a:xfrm>
            <a:off x="636494" y="704100"/>
            <a:ext cx="2445684" cy="2445684"/>
          </a:xfrm>
          <a:prstGeom prst="rect">
            <a:avLst/>
          </a:prstGeom>
        </p:spPr>
      </p:pic>
    </p:spTree>
    <p:extLst>
      <p:ext uri="{BB962C8B-B14F-4D97-AF65-F5344CB8AC3E}">
        <p14:creationId xmlns:p14="http://schemas.microsoft.com/office/powerpoint/2010/main" val="34631457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771243" y="137328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Times New Roman" panose="02020603050405020304" pitchFamily="18" charset="0"/>
              </a:rPr>
              <a:t>PROGRAMME INDIVIDUEL </a:t>
            </a:r>
          </a:p>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Times New Roman" panose="02020603050405020304" pitchFamily="18" charset="0"/>
              </a:rPr>
              <a:t>Format classique</a:t>
            </a:r>
          </a:p>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Format pluridisciplinaire: FPD</a:t>
            </a:r>
          </a:p>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40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40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Times New Roman" panose="02020603050405020304" pitchFamily="18" charset="0"/>
            </a:endParaRPr>
          </a:p>
        </p:txBody>
      </p:sp>
      <p:sp>
        <p:nvSpPr>
          <p:cNvPr id="21507" name="Text Box 2"/>
          <p:cNvSpPr txBox="1">
            <a:spLocks noChangeArrowheads="1"/>
          </p:cNvSpPr>
          <p:nvPr/>
        </p:nvSpPr>
        <p:spPr bwMode="auto">
          <a:xfrm>
            <a:off x="3099808" y="3114510"/>
            <a:ext cx="6789737" cy="305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28613">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9pPr>
          </a:lstStyle>
          <a:p>
            <a:pPr marL="342900" marR="0" lvl="0" indent="-328613" algn="l" defTabSz="449263" rtl="0" eaLnBrk="1" fontAlgn="base" latinLnBrk="0" hangingPunct="1">
              <a:lnSpc>
                <a:spcPct val="90000"/>
              </a:lnSpc>
              <a:spcBef>
                <a:spcPts val="600"/>
              </a:spcBef>
              <a:spcAft>
                <a:spcPct val="0"/>
              </a:spcAft>
              <a:buClrTx/>
              <a:buSzPct val="75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	</a:t>
            </a:r>
            <a:r>
              <a:rPr lang="fr-FR" altLang="fr-FR" sz="2400" dirty="0">
                <a:solidFill>
                  <a:schemeClr val="tx1"/>
                </a:solidFill>
                <a:latin typeface="Comic Sans MS" panose="030F0702030302020204" pitchFamily="66" charset="0"/>
                <a:cs typeface="Times New Roman" panose="02020603050405020304" pitchFamily="18" charset="0"/>
              </a:rPr>
              <a:t>U</a:t>
            </a:r>
            <a:r>
              <a:rPr kumimoji="0" lang="fr-FR" altLang="fr-FR"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Times New Roman" panose="02020603050405020304" pitchFamily="18" charset="0"/>
              </a:rPr>
              <a:t>n nouveau format apparait a savoir l’activité pluridisciplinaire avec des obligations notées en </a:t>
            </a:r>
            <a:r>
              <a:rPr kumimoji="0" lang="fr-FR" altLang="fr-FR" sz="2400" b="0" i="0" u="none" strike="noStrike" kern="1200" cap="none" spc="0" normalizeH="0" baseline="0" noProof="0">
                <a:ln>
                  <a:noFill/>
                </a:ln>
                <a:solidFill>
                  <a:schemeClr val="tx1"/>
                </a:solidFill>
                <a:effectLst/>
                <a:uLnTx/>
                <a:uFillTx/>
                <a:latin typeface="Comic Sans MS" panose="030F0702030302020204" pitchFamily="66" charset="0"/>
                <a:ea typeface="+mn-ea"/>
                <a:cs typeface="Times New Roman" panose="02020603050405020304" pitchFamily="18" charset="0"/>
              </a:rPr>
              <a:t>bleu claires</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	</a:t>
            </a:r>
          </a:p>
        </p:txBody>
      </p:sp>
    </p:spTree>
    <p:extLst>
      <p:ext uri="{BB962C8B-B14F-4D97-AF65-F5344CB8AC3E}">
        <p14:creationId xmlns:p14="http://schemas.microsoft.com/office/powerpoint/2010/main" val="8195718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a:extLst>
              <a:ext uri="{FF2B5EF4-FFF2-40B4-BE49-F238E27FC236}">
                <a16:creationId xmlns:a16="http://schemas.microsoft.com/office/drawing/2014/main" xmlns="" id="{9273B8B3-8F1E-45D1-8B08-8994CDCB406C}"/>
              </a:ext>
            </a:extLst>
          </p:cNvPr>
          <p:cNvSpPr txBox="1">
            <a:spLocks noChangeArrowheads="1"/>
          </p:cNvSpPr>
          <p:nvPr/>
        </p:nvSpPr>
        <p:spPr bwMode="auto">
          <a:xfrm>
            <a:off x="1981200" y="425450"/>
            <a:ext cx="8229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algn="ctr" defTabSz="449263" fontAlgn="base">
              <a:spcBef>
                <a:spcPct val="0"/>
              </a:spcBef>
              <a:spcAft>
                <a:spcPct val="0"/>
              </a:spcAft>
              <a:buClrTx/>
            </a:pPr>
            <a:r>
              <a:rPr lang="fr-FR" altLang="fr-FR" sz="4400">
                <a:solidFill>
                  <a:srgbClr val="D00000"/>
                </a:solidFill>
                <a:latin typeface="Comic Sans MS" panose="030F0702030302020204" pitchFamily="66" charset="0"/>
              </a:rPr>
              <a:t>POUR DE PLUS AMPLES INFORMATIONS</a:t>
            </a:r>
            <a:r>
              <a:rPr lang="fr-FR" altLang="fr-FR" sz="4400">
                <a:solidFill>
                  <a:srgbClr val="D00000"/>
                </a:solidFill>
              </a:rPr>
              <a:t> </a:t>
            </a:r>
          </a:p>
        </p:txBody>
      </p:sp>
      <p:sp>
        <p:nvSpPr>
          <p:cNvPr id="64514" name="Text Box 2">
            <a:extLst>
              <a:ext uri="{FF2B5EF4-FFF2-40B4-BE49-F238E27FC236}">
                <a16:creationId xmlns:a16="http://schemas.microsoft.com/office/drawing/2014/main" xmlns="" id="{92B398C3-6184-4792-836F-3366FF132A97}"/>
              </a:ext>
            </a:extLst>
          </p:cNvPr>
          <p:cNvSpPr txBox="1">
            <a:spLocks noChangeArrowheads="1"/>
          </p:cNvSpPr>
          <p:nvPr/>
        </p:nvSpPr>
        <p:spPr bwMode="auto">
          <a:xfrm>
            <a:off x="1905000" y="1981200"/>
            <a:ext cx="8229600" cy="3886200"/>
          </a:xfrm>
          <a:prstGeom prst="rect">
            <a:avLst/>
          </a:prstGeom>
          <a:noFill/>
          <a:ln>
            <a:noFill/>
          </a:ln>
          <a:effectLst/>
        </p:spPr>
        <p:txBody>
          <a:bodyPr lIns="90000" tIns="46800" rIns="90000" bIns="46800"/>
          <a:lstStyle>
            <a:lvl1pPr marL="341313" indent="-339725">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1pPr>
            <a:lvl2pP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2pPr>
            <a:lvl3pP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3pPr>
            <a:lvl4pP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4pPr>
            <a:lvl5pP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9pPr>
          </a:lstStyle>
          <a:p>
            <a:pPr defTabSz="449263" fontAlgn="base">
              <a:lnSpc>
                <a:spcPct val="90000"/>
              </a:lnSpc>
              <a:spcBef>
                <a:spcPts val="800"/>
              </a:spcBef>
              <a:spcAft>
                <a:spcPct val="0"/>
              </a:spcAft>
              <a:buSzPct val="75000"/>
              <a:defRPr/>
            </a:pPr>
            <a:endParaRPr lang="fr-FR" altLang="fr-FR" sz="3200" dirty="0">
              <a:solidFill>
                <a:srgbClr val="000000"/>
              </a:solidFill>
              <a:latin typeface="Comic Sans MS" panose="030F0702030302020204" pitchFamily="66" charset="0"/>
            </a:endParaRPr>
          </a:p>
          <a:p>
            <a:pPr marL="339725" indent="-338138" defTabSz="449263" fontAlgn="base">
              <a:lnSpc>
                <a:spcPct val="90000"/>
              </a:lnSpc>
              <a:spcBef>
                <a:spcPts val="800"/>
              </a:spcBef>
              <a:spcAft>
                <a:spcPct val="0"/>
              </a:spcAft>
              <a:buClr>
                <a:srgbClr val="D00000"/>
              </a:buClr>
              <a:buSzPct val="75000"/>
              <a:buFont typeface="Wingdings" panose="05000000000000000000" pitchFamily="2" charset="2"/>
              <a:buChar char=""/>
              <a:defRPr/>
            </a:pPr>
            <a:r>
              <a:rPr lang="fr-FR" altLang="fr-FR" sz="3200" dirty="0">
                <a:solidFill>
                  <a:srgbClr val="000000"/>
                </a:solidFill>
                <a:latin typeface="Comic Sans MS" panose="030F0702030302020204" pitchFamily="66" charset="0"/>
              </a:rPr>
              <a:t>Expert référent</a:t>
            </a:r>
            <a:endParaRPr lang="fr-FR" altLang="fr-FR" sz="3200" dirty="0">
              <a:solidFill>
                <a:srgbClr val="D00000"/>
              </a:solidFill>
              <a:latin typeface="Comic Sans MS" panose="030F0702030302020204" pitchFamily="66" charset="0"/>
            </a:endParaRPr>
          </a:p>
          <a:p>
            <a:pPr marL="339725" indent="-338138" defTabSz="449263" fontAlgn="base">
              <a:lnSpc>
                <a:spcPct val="90000"/>
              </a:lnSpc>
              <a:spcBef>
                <a:spcPts val="800"/>
              </a:spcBef>
              <a:spcAft>
                <a:spcPct val="0"/>
              </a:spcAft>
              <a:buClr>
                <a:srgbClr val="D00000"/>
              </a:buClr>
              <a:buSzPct val="75000"/>
              <a:buFont typeface="Wingdings" panose="05000000000000000000" pitchFamily="2" charset="2"/>
              <a:buChar char=""/>
              <a:defRPr/>
            </a:pPr>
            <a:r>
              <a:rPr lang="fr-FR" altLang="fr-FR" sz="3200" dirty="0">
                <a:solidFill>
                  <a:schemeClr val="tx1"/>
                </a:solidFill>
                <a:latin typeface="Comic Sans MS" panose="030F0702030302020204" pitchFamily="66" charset="0"/>
              </a:rPr>
              <a:t>Joignez nous par mail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981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Times New Roman" panose="02020603050405020304" pitchFamily="18" charset="0"/>
              </a:rPr>
              <a:t>PROGRAMME INDIVIDUEL </a:t>
            </a:r>
          </a:p>
        </p:txBody>
      </p:sp>
      <p:sp>
        <p:nvSpPr>
          <p:cNvPr id="38914" name="Text Box 2"/>
          <p:cNvSpPr txBox="1">
            <a:spLocks noChangeArrowheads="1"/>
          </p:cNvSpPr>
          <p:nvPr/>
        </p:nvSpPr>
        <p:spPr bwMode="auto">
          <a:xfrm>
            <a:off x="1981200" y="1981201"/>
            <a:ext cx="8229600" cy="4995863"/>
          </a:xfrm>
          <a:prstGeom prst="rect">
            <a:avLst/>
          </a:prstGeom>
          <a:noFill/>
          <a:ln>
            <a:noFill/>
          </a:ln>
          <a:effectLst/>
        </p:spPr>
        <p:txBody>
          <a:bodyPr lIns="90000" tIns="46800" rIns="90000" bIns="46800"/>
          <a:lstStyle>
            <a:lvl1pPr marL="325438" indent="-325438">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solidFill>
                  <a:srgbClr val="FFFFFF"/>
                </a:solidFill>
                <a:latin typeface="Arial" panose="020B0604020202020204" pitchFamily="34" charset="0"/>
                <a:cs typeface="Arial" panose="020B0604020202020204" pitchFamily="34" charset="0"/>
              </a:defRPr>
            </a:lvl1pPr>
            <a:lvl2pPr>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solidFill>
                  <a:srgbClr val="FFFFFF"/>
                </a:solidFill>
                <a:latin typeface="Arial" panose="020B0604020202020204" pitchFamily="34" charset="0"/>
                <a:cs typeface="Arial" panose="020B0604020202020204" pitchFamily="34" charset="0"/>
              </a:defRPr>
            </a:lvl2pPr>
            <a:lvl3pPr>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solidFill>
                  <a:srgbClr val="FFFFFF"/>
                </a:solidFill>
                <a:latin typeface="Arial" panose="020B0604020202020204" pitchFamily="34" charset="0"/>
                <a:cs typeface="Arial" panose="020B0604020202020204" pitchFamily="34" charset="0"/>
              </a:defRPr>
            </a:lvl3pPr>
            <a:lvl4pPr>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solidFill>
                  <a:srgbClr val="FFFFFF"/>
                </a:solidFill>
                <a:latin typeface="Arial" panose="020B0604020202020204" pitchFamily="34" charset="0"/>
                <a:cs typeface="Arial" panose="020B0604020202020204" pitchFamily="34" charset="0"/>
              </a:defRPr>
            </a:lvl4pPr>
            <a:lvl5pPr>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solidFill>
                  <a:srgbClr val="FFFFFF"/>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solidFill>
                  <a:srgbClr val="FFFFFF"/>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solidFill>
                  <a:srgbClr val="FFFFFF"/>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solidFill>
                  <a:srgbClr val="FFFFFF"/>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solidFill>
                  <a:srgbClr val="FFFFFF"/>
                </a:solidFill>
                <a:latin typeface="Arial" panose="020B0604020202020204" pitchFamily="34" charset="0"/>
                <a:cs typeface="Arial" panose="020B0604020202020204" pitchFamily="34" charset="0"/>
              </a:defRPr>
            </a:lvl9pPr>
          </a:lstStyle>
          <a:p>
            <a:pPr marL="328613" marR="0" lvl="0" indent="-325438" algn="l" defTabSz="449263" rtl="0" eaLnBrk="0" fontAlgn="base" latinLnBrk="0" hangingPunct="0">
              <a:lnSpc>
                <a:spcPct val="90000"/>
              </a:lnSpc>
              <a:spcBef>
                <a:spcPts val="400"/>
              </a:spcBef>
              <a:spcAft>
                <a:spcPct val="0"/>
              </a:spcAft>
              <a:buClrTx/>
              <a:buSzPct val="100000"/>
              <a:buFontTx/>
              <a:buNone/>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endParaRPr>
          </a:p>
          <a:p>
            <a:pPr marL="328613" marR="0" lvl="0" indent="-325438" algn="l" defTabSz="449263" rtl="0" eaLnBrk="0" fontAlgn="base" latinLnBrk="0" hangingPunct="0">
              <a:lnSpc>
                <a:spcPct val="90000"/>
              </a:lnSpc>
              <a:spcBef>
                <a:spcPts val="400"/>
              </a:spcBef>
              <a:spcAft>
                <a:spcPct val="0"/>
              </a:spcAft>
              <a:buClrTx/>
              <a:buSzPct val="100000"/>
              <a:buFontTx/>
              <a:buNone/>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Il est attendu </a:t>
            </a:r>
            <a:r>
              <a:rPr kumimoji="0" lang="fr-FR" altLang="fr-FR" sz="200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annuellement</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 de chaque urologue engagé dans l’accréditation : </a:t>
            </a:r>
          </a:p>
          <a:p>
            <a:pPr marL="325438" marR="0" lvl="0" indent="-325438" algn="l" defTabSz="449263" rtl="0" eaLnBrk="0" fontAlgn="base" latinLnBrk="0" hangingPunct="0">
              <a:lnSpc>
                <a:spcPct val="90000"/>
              </a:lnSpc>
              <a:spcBef>
                <a:spcPts val="400"/>
              </a:spcBef>
              <a:spcAft>
                <a:spcPct val="0"/>
              </a:spcAft>
              <a:buClr>
                <a:srgbClr val="D00000"/>
              </a:buClr>
              <a:buSzPct val="100000"/>
              <a:buFont typeface="Wingdings" panose="05000000000000000000" pitchFamily="2" charset="2"/>
              <a:buChar char=""/>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1) le paiement à jour de la prestation de service à l’OA, </a:t>
            </a:r>
          </a:p>
          <a:p>
            <a:pPr marL="325438" marR="0" lvl="0" indent="-325438" algn="l" defTabSz="449263" rtl="0" eaLnBrk="0" fontAlgn="base" latinLnBrk="0" hangingPunct="0">
              <a:lnSpc>
                <a:spcPct val="90000"/>
              </a:lnSpc>
              <a:spcBef>
                <a:spcPts val="400"/>
              </a:spcBef>
              <a:spcAft>
                <a:spcPct val="0"/>
              </a:spcAft>
              <a:buClr>
                <a:srgbClr val="D00000"/>
              </a:buClr>
              <a:buSzPct val="100000"/>
              <a:buFont typeface="Wingdings" panose="05000000000000000000" pitchFamily="2" charset="2"/>
              <a:buChar char=""/>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2) la déclaration annuelle d'au moins deux EIAS ciblés ou non en RMM </a:t>
            </a:r>
            <a:r>
              <a:rPr kumimoji="0" lang="fr-FR" altLang="fr-FR" sz="20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FPD</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 </a:t>
            </a:r>
            <a:r>
              <a:rPr kumimoji="0" lang="fr-FR" altLang="fr-FR" sz="20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si </a:t>
            </a:r>
            <a:r>
              <a:rPr kumimoji="0" lang="fr-FR" altLang="fr-FR" sz="2000" b="0" i="0" u="none" strike="noStrike" kern="1200" cap="none" spc="0" normalizeH="0" baseline="0" noProof="0" dirty="0" err="1">
                <a:ln>
                  <a:noFill/>
                </a:ln>
                <a:solidFill>
                  <a:srgbClr val="00B0F0"/>
                </a:solidFill>
                <a:effectLst/>
                <a:uLnTx/>
                <a:uFillTx/>
                <a:latin typeface="Comic Sans MS" panose="030F0702030302020204" pitchFamily="66" charset="0"/>
                <a:ea typeface="+mn-ea"/>
                <a:cs typeface="Times New Roman" panose="02020603050405020304" pitchFamily="18" charset="0"/>
              </a:rPr>
              <a:t>rmm</a:t>
            </a:r>
            <a:r>
              <a:rPr kumimoji="0" lang="fr-FR" altLang="fr-FR" sz="20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 multidisciplinaire</a:t>
            </a:r>
          </a:p>
          <a:p>
            <a:pPr marL="325438" marR="0" lvl="0" indent="-325438" algn="l" defTabSz="449263" rtl="0" eaLnBrk="0" fontAlgn="base" latinLnBrk="0" hangingPunct="0">
              <a:lnSpc>
                <a:spcPct val="90000"/>
              </a:lnSpc>
              <a:spcBef>
                <a:spcPts val="400"/>
              </a:spcBef>
              <a:spcAft>
                <a:spcPct val="0"/>
              </a:spcAft>
              <a:buClr>
                <a:srgbClr val="D00000"/>
              </a:buClr>
              <a:buSzPct val="100000"/>
              <a:buFont typeface="Wingdings" panose="05000000000000000000" pitchFamily="2" charset="2"/>
              <a:buChar char=""/>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3) l’évaluation obligatoire d’une recommandation générale de la spécialité par an; </a:t>
            </a:r>
            <a:r>
              <a:rPr kumimoji="0" lang="fr-FR" altLang="fr-FR" sz="20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Recommandations siglées (FPD)</a:t>
            </a:r>
          </a:p>
          <a:p>
            <a:pPr marL="325438" marR="0" lvl="0" indent="-325438" algn="l" defTabSz="449263" rtl="0" eaLnBrk="0" fontAlgn="base" latinLnBrk="0" hangingPunct="0">
              <a:lnSpc>
                <a:spcPct val="90000"/>
              </a:lnSpc>
              <a:spcBef>
                <a:spcPts val="400"/>
              </a:spcBef>
              <a:spcAft>
                <a:spcPct val="0"/>
              </a:spcAft>
              <a:buClr>
                <a:srgbClr val="D00000"/>
              </a:buClr>
              <a:buSzPct val="100000"/>
              <a:buFont typeface="Wingdings" panose="05000000000000000000" pitchFamily="2" charset="2"/>
              <a:buChar char=""/>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4) la participation obligatoire à 1 activité d'évaluation des pratiques par an </a:t>
            </a:r>
            <a:r>
              <a:rPr kumimoji="0" lang="fr-FR" altLang="fr-FR" sz="20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Activités siglées (FPD)</a:t>
            </a:r>
          </a:p>
          <a:p>
            <a:pPr marL="325438" marR="0" lvl="0" indent="-325438" algn="l" defTabSz="449263" rtl="0" eaLnBrk="0" fontAlgn="base" latinLnBrk="0" hangingPunct="0">
              <a:lnSpc>
                <a:spcPct val="90000"/>
              </a:lnSpc>
              <a:spcBef>
                <a:spcPts val="400"/>
              </a:spcBef>
              <a:spcAft>
                <a:spcPct val="0"/>
              </a:spcAft>
              <a:buClr>
                <a:srgbClr val="D00000"/>
              </a:buClr>
              <a:buSzPct val="100000"/>
              <a:buFont typeface="Wingdings" panose="05000000000000000000" pitchFamily="2" charset="2"/>
              <a:buChar char=""/>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5) la participation obligatoire à 1 activité de formation  par an</a:t>
            </a:r>
          </a:p>
          <a:p>
            <a:pPr marL="0" marR="0" lvl="0" indent="0" algn="l" defTabSz="449263" rtl="0" eaLnBrk="0" fontAlgn="base" latinLnBrk="0" hangingPunct="0">
              <a:lnSpc>
                <a:spcPct val="90000"/>
              </a:lnSpc>
              <a:spcBef>
                <a:spcPts val="400"/>
              </a:spcBef>
              <a:spcAft>
                <a:spcPct val="0"/>
              </a:spcAft>
              <a:buClr>
                <a:srgbClr val="D00000"/>
              </a:buClr>
              <a:buSzPct val="100000"/>
              <a:buFontTx/>
              <a:buNone/>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r>
              <a:rPr kumimoji="0" lang="fr-FR" altLang="fr-FR" sz="20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Activités siglées (FPD)</a:t>
            </a:r>
          </a:p>
          <a:p>
            <a:pPr marL="0" marR="0" lvl="0" indent="0" algn="l" defTabSz="449263" rtl="0" eaLnBrk="0" fontAlgn="base" latinLnBrk="0" hangingPunct="0">
              <a:lnSpc>
                <a:spcPct val="90000"/>
              </a:lnSpc>
              <a:spcBef>
                <a:spcPts val="400"/>
              </a:spcBef>
              <a:spcAft>
                <a:spcPct val="0"/>
              </a:spcAft>
              <a:buClr>
                <a:srgbClr val="D00000"/>
              </a:buClr>
              <a:buSzPct val="100000"/>
              <a:buFontTx/>
              <a:buNone/>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endParaRPr>
          </a:p>
          <a:p>
            <a:pPr marL="328613" marR="0" lvl="0" indent="-325438" algn="l" defTabSz="449263" rtl="0" eaLnBrk="0" fontAlgn="base" latinLnBrk="0" hangingPunct="0">
              <a:lnSpc>
                <a:spcPct val="90000"/>
              </a:lnSpc>
              <a:spcBef>
                <a:spcPts val="400"/>
              </a:spcBef>
              <a:spcAft>
                <a:spcPct val="0"/>
              </a:spcAft>
              <a:buClrTx/>
              <a:buSzPct val="100000"/>
              <a:buFontTx/>
              <a:buNone/>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endParaRPr>
          </a:p>
          <a:p>
            <a:pPr marL="328613" marR="0" lvl="0" indent="-325438" algn="l" defTabSz="449263" rtl="0" eaLnBrk="0" fontAlgn="base" latinLnBrk="0" hangingPunct="0">
              <a:lnSpc>
                <a:spcPct val="90000"/>
              </a:lnSpc>
              <a:spcBef>
                <a:spcPts val="400"/>
              </a:spcBef>
              <a:spcAft>
                <a:spcPct val="0"/>
              </a:spcAft>
              <a:buClrTx/>
              <a:buSzPct val="100000"/>
              <a:buFontTx/>
              <a:buNone/>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endParaRPr kumimoji="0" lang="fr-FR" altLang="fr-FR"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endParaRPr>
          </a:p>
          <a:p>
            <a:pPr marL="328613" marR="0" lvl="0" indent="-325438" algn="l" defTabSz="449263" rtl="0" eaLnBrk="0" fontAlgn="base" latinLnBrk="0" hangingPunct="0">
              <a:lnSpc>
                <a:spcPct val="90000"/>
              </a:lnSpc>
              <a:spcBef>
                <a:spcPts val="400"/>
              </a:spcBef>
              <a:spcAft>
                <a:spcPct val="0"/>
              </a:spcAft>
              <a:buClrTx/>
              <a:buSzPct val="100000"/>
              <a:buFontTx/>
              <a:buNone/>
              <a:tabLst>
                <a:tab pos="325438" algn="l"/>
                <a:tab pos="773113" algn="l"/>
                <a:tab pos="1222375" algn="l"/>
                <a:tab pos="1671638" algn="l"/>
                <a:tab pos="2120900" algn="l"/>
                <a:tab pos="2570163" algn="l"/>
                <a:tab pos="3019425" algn="l"/>
                <a:tab pos="3468688" algn="l"/>
                <a:tab pos="3917950" algn="l"/>
                <a:tab pos="4367213" algn="l"/>
                <a:tab pos="4816475" algn="l"/>
                <a:tab pos="5265738" algn="l"/>
                <a:tab pos="5715000" algn="l"/>
                <a:tab pos="6164263" algn="l"/>
                <a:tab pos="6613525" algn="l"/>
                <a:tab pos="7062788" algn="l"/>
                <a:tab pos="7512050" algn="l"/>
                <a:tab pos="7961313" algn="l"/>
                <a:tab pos="8410575" algn="l"/>
                <a:tab pos="8859838" algn="l"/>
                <a:tab pos="9309100" algn="l"/>
              </a:tabLst>
              <a:defRPr/>
            </a:pPr>
            <a:endParaRPr kumimoji="0" lang="fr-FR" altLang="fr-FR"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605864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057400" y="0"/>
            <a:ext cx="7772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5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Profil médecin : portail d’accueil SIAM 2</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l="24521" t="19016" r="23030" b="3355"/>
          <a:stretch>
            <a:fillRect/>
          </a:stretch>
        </p:blipFill>
        <p:spPr bwMode="auto">
          <a:xfrm>
            <a:off x="2306639" y="476251"/>
            <a:ext cx="7273925" cy="6054725"/>
          </a:xfrm>
          <a:prstGeom prst="rect">
            <a:avLst/>
          </a:prstGeom>
          <a:noFill/>
          <a:ln>
            <a:noFill/>
          </a:ln>
          <a:effectLst/>
          <a:extLst>
            <a:ext uri="{909E8E84-426E-40DD-AFC4-6F175D3DCCD1}">
              <a14:hiddenFill xmlns:a14="http://schemas.microsoft.com/office/drawing/2010/main">
                <a:blipFill dpi="0" rotWithShape="0">
                  <a:blip/>
                  <a:srcRect l="24521" t="19016" r="23030" b="335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4"/>
          <p:cNvSpPr>
            <a:spLocks noChangeArrowheads="1"/>
          </p:cNvSpPr>
          <p:nvPr/>
        </p:nvSpPr>
        <p:spPr bwMode="auto">
          <a:xfrm flipV="1">
            <a:off x="12420600" y="4903789"/>
            <a:ext cx="46038" cy="46037"/>
          </a:xfrm>
          <a:prstGeom prst="rect">
            <a:avLst/>
          </a:prstGeom>
          <a:solidFill>
            <a:srgbClr val="7878DE"/>
          </a:solidFill>
          <a:ln w="12600" cap="sq">
            <a:solidFill>
              <a:srgbClr val="A5A5E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1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Arial" panose="020B0604020202020204" pitchFamily="34" charset="0"/>
              </a:rPr>
              <a:t>La figure comporte des zones actives permettant d’ouvrir la  page de présentation du programme</a:t>
            </a:r>
          </a:p>
        </p:txBody>
      </p:sp>
      <p:pic>
        <p:nvPicPr>
          <p:cNvPr id="14341" name="Imag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775" y="5562601"/>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6239" y="5156201"/>
            <a:ext cx="8223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897235"/>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xmlns="" id="{CFC08496-DB69-4518-ADF3-19DD43FEF9C9}"/>
              </a:ext>
            </a:extLst>
          </p:cNvPr>
          <p:cNvSpPr txBox="1">
            <a:spLocks noChangeArrowheads="1"/>
          </p:cNvSpPr>
          <p:nvPr/>
        </p:nvSpPr>
        <p:spPr bwMode="auto">
          <a:xfrm>
            <a:off x="2008129" y="-11896"/>
            <a:ext cx="8228013"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600"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DECLARATION DE DEUX EIAS DONT SI POSSIBLE UN CIBLE</a:t>
            </a:r>
          </a:p>
        </p:txBody>
      </p:sp>
      <p:sp>
        <p:nvSpPr>
          <p:cNvPr id="48130" name="Text Box 2">
            <a:extLst>
              <a:ext uri="{FF2B5EF4-FFF2-40B4-BE49-F238E27FC236}">
                <a16:creationId xmlns:a16="http://schemas.microsoft.com/office/drawing/2014/main" xmlns="" id="{F5535F7D-36AB-4BB8-9E15-E82A29B3714F}"/>
              </a:ext>
            </a:extLst>
          </p:cNvPr>
          <p:cNvSpPr txBox="1">
            <a:spLocks noChangeArrowheads="1"/>
          </p:cNvSpPr>
          <p:nvPr/>
        </p:nvSpPr>
        <p:spPr bwMode="auto">
          <a:xfrm>
            <a:off x="1981201" y="1989139"/>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9pPr>
          </a:lstStyle>
          <a:p>
            <a:pPr marL="342900" marR="0" lvl="0" indent="-331788" algn="l" defTabSz="449263" rtl="0" eaLnBrk="1" fontAlgn="base" latinLnBrk="0" hangingPunct="1">
              <a:lnSpc>
                <a:spcPct val="100000"/>
              </a:lnSpc>
              <a:spcBef>
                <a:spcPts val="6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1" i="0" u="sng"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Definition</a:t>
            </a:r>
            <a:r>
              <a:rPr kumimoji="0" lang="fr-FR" altLang="fr-FR" sz="1800" b="1"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EIAS</a:t>
            </a:r>
          </a:p>
          <a:p>
            <a:pPr marL="342900" marR="0" lvl="0" indent="-331788" algn="l" defTabSz="449263" rtl="0" eaLnBrk="1" fontAlgn="base" latinLnBrk="0" hangingPunct="1">
              <a:lnSpc>
                <a:spcPct val="100000"/>
              </a:lnSpc>
              <a:spcBef>
                <a:spcPts val="6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Un évènement indésirable est un évènement ou une circonstance associé aux soins qui aurait pu entraîner ou a entraîné une atteinte pour un patient et dont on souhaite qu’il ne se produise pas de nouveau ». </a:t>
            </a:r>
          </a:p>
          <a:p>
            <a:pPr marL="342900" marR="0" lvl="0" indent="-331788" algn="l" defTabSz="449263" rtl="0" eaLnBrk="1" fontAlgn="base" latinLnBrk="0" hangingPunct="1">
              <a:lnSpc>
                <a:spcPct val="100000"/>
              </a:lnSpc>
              <a:spcBef>
                <a:spcPts val="6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Le périmètre d’un EIAS inclut le dysfonctionnement de l’organisation, l’aléa (inattendu) et l’erreur (qui peut être évitée et qui peut ou non entrainer un dommage pour le patient).Un EIAS peut aller du presqu’évènement (car récupéré à temps) à l’évènement indésirable grave mettant en jeu le pronostic vital du patient. </a:t>
            </a:r>
          </a:p>
          <a:p>
            <a:pPr marL="342900" marR="0" lvl="0" indent="-331788" algn="l" defTabSz="449263" rtl="0" eaLnBrk="1" fontAlgn="base" latinLnBrk="0" hangingPunct="1">
              <a:lnSpc>
                <a:spcPct val="100000"/>
              </a:lnSpc>
              <a:spcBef>
                <a:spcPts val="6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Un EIAS peut avoir plusieurs causes. </a:t>
            </a:r>
          </a:p>
          <a:p>
            <a:pPr marL="342900" marR="0" lvl="0" indent="-331788" algn="l" defTabSz="449263" rtl="0" eaLnBrk="1" fontAlgn="base" latinLnBrk="0" hangingPunct="1">
              <a:lnSpc>
                <a:spcPct val="100000"/>
              </a:lnSpc>
              <a:spcBef>
                <a:spcPts val="6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On distingue habituellement la cause immédiate (la défaillance constatée à l’origine de l’EIAS, souvent évidente) des causes profondes (ou causes latentes) qui </a:t>
            </a:r>
            <a:r>
              <a:rPr kumimoji="0" lang="fr-FR" altLang="fr-FR" sz="18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conribuent</a:t>
            </a: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à la survenue de l’EIAS et qu’il faut rechercher systématiquement par une analyse approfondie.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6546103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xmlns="" id="{C59FBE19-F337-43CB-9BA9-E44DAFBD96AA}"/>
              </a:ext>
            </a:extLst>
          </p:cNvPr>
          <p:cNvSpPr txBox="1">
            <a:spLocks noChangeArrowheads="1"/>
          </p:cNvSpPr>
          <p:nvPr/>
        </p:nvSpPr>
        <p:spPr bwMode="auto">
          <a:xfrm>
            <a:off x="1981201" y="431801"/>
            <a:ext cx="8228013"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600"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DECLARATION DES EIAS : QUEL INTERÊT ?</a:t>
            </a:r>
            <a:r>
              <a:rPr kumimoji="0" lang="fr-FR" altLang="fr-FR" sz="3600" i="0" u="none" strike="noStrike" kern="1200" cap="none" spc="0" normalizeH="0" baseline="0" noProof="0" dirty="0">
                <a:ln>
                  <a:noFill/>
                </a:ln>
                <a:solidFill>
                  <a:srgbClr val="D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r>
            <a:br>
              <a:rPr kumimoji="0" lang="fr-FR" altLang="fr-FR" sz="3600" i="0" u="none" strike="noStrike" kern="1200" cap="none" spc="0" normalizeH="0" baseline="0" noProof="0" dirty="0">
                <a:ln>
                  <a:noFill/>
                </a:ln>
                <a:solidFill>
                  <a:srgbClr val="D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br>
            <a:endParaRPr kumimoji="0" lang="fr-FR" altLang="fr-FR" sz="3600" i="0" u="none" strike="noStrike" kern="1200" cap="none" spc="0" normalizeH="0" baseline="0" noProof="0" dirty="0">
              <a:ln>
                <a:noFill/>
              </a:ln>
              <a:solidFill>
                <a:srgbClr val="D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50178" name="Text Box 2">
            <a:extLst>
              <a:ext uri="{FF2B5EF4-FFF2-40B4-BE49-F238E27FC236}">
                <a16:creationId xmlns:a16="http://schemas.microsoft.com/office/drawing/2014/main" xmlns="" id="{172891A6-C95A-45C2-B4A1-A7DD1444B81D}"/>
              </a:ext>
            </a:extLst>
          </p:cNvPr>
          <p:cNvSpPr txBox="1">
            <a:spLocks noChangeArrowheads="1"/>
          </p:cNvSpPr>
          <p:nvPr/>
        </p:nvSpPr>
        <p:spPr bwMode="auto">
          <a:xfrm>
            <a:off x="2012951" y="2060576"/>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02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9pPr>
          </a:lstStyle>
          <a:p>
            <a:pPr marL="342900" marR="0" lvl="0" indent="-330200" algn="l" defTabSz="449263" rtl="0" eaLnBrk="0" fontAlgn="base" latinLnBrk="0" hangingPunct="0">
              <a:lnSpc>
                <a:spcPct val="10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La base de retour d’expérience du dispositif d’accréditation des médecins et des équipes médicales, appelée base REX, collecte des évènements porteurs de risque (EPR), et plus largement les évènements indésirables associés aux soins (EIAS). </a:t>
            </a:r>
          </a:p>
          <a:p>
            <a:pPr marL="342900" marR="0" lvl="0" indent="-330200" algn="l" defTabSz="449263" rtl="0" eaLnBrk="0" fontAlgn="base" latinLnBrk="0" hangingPunct="0">
              <a:lnSpc>
                <a:spcPct val="10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Cette base est une source privilégiée pour tirer des leçons de l’expérience. Les enseignements qui en sont issus se traduisent par l’élaboration de «Solutions pour la sécurité du patient » (SSP) permettant d’améliorer les pratiques, de réduire la survenue des évènements ou d’en atténuer les conséquences.</a:t>
            </a:r>
          </a:p>
          <a:p>
            <a:pPr marL="342900" marR="0" lvl="0" indent="-330200" algn="l" defTabSz="449263" rtl="0" eaLnBrk="0" fontAlgn="base" latinLnBrk="0" hangingPunct="0">
              <a:lnSpc>
                <a:spcPct val="10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La nature des informations collectées dans la base REX, axées sur la récupération des évènements indésirables et l’atténuation des conséquences, a nécessité de définir une méthode spécifique pour élaborer ces enseignements issus exclusivement de l’expérience de terrain, et du peu de littérature disponible</a:t>
            </a:r>
          </a:p>
        </p:txBody>
      </p:sp>
    </p:spTree>
    <p:extLst>
      <p:ext uri="{BB962C8B-B14F-4D97-AF65-F5344CB8AC3E}">
        <p14:creationId xmlns:p14="http://schemas.microsoft.com/office/powerpoint/2010/main" val="15347973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981201" y="431801"/>
            <a:ext cx="8228013"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600" i="0" u="none" strike="noStrike" kern="1200" cap="none" spc="0" normalizeH="0" baseline="0" noProof="0" dirty="0">
                <a:ln>
                  <a:noFill/>
                </a:ln>
                <a:solidFill>
                  <a:srgbClr val="D00000"/>
                </a:solidFill>
                <a:effectLst/>
                <a:uLnTx/>
                <a:uFillTx/>
                <a:latin typeface="Comic Sans MS" panose="030F0702030302020204" pitchFamily="66" charset="0"/>
                <a:ea typeface="+mn-ea"/>
                <a:cs typeface="Times New Roman" panose="02020603050405020304" pitchFamily="18" charset="0"/>
              </a:rPr>
              <a:t>DECLARATION DE DEUX EIAS </a:t>
            </a:r>
          </a:p>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800" b="1" i="0" u="none" strike="noStrike" kern="1200" cap="none" spc="0" normalizeH="0" baseline="0" noProof="0" dirty="0">
                <a:ln>
                  <a:noFill/>
                </a:ln>
                <a:solidFill>
                  <a:srgbClr val="D00000"/>
                </a:solidFill>
                <a:effectLst/>
                <a:uLnTx/>
                <a:uFillTx/>
                <a:latin typeface="Times New Roman" panose="02020603050405020304" pitchFamily="18" charset="0"/>
                <a:ea typeface="+mn-ea"/>
                <a:cs typeface="Times New Roman" panose="02020603050405020304" pitchFamily="18" charset="0"/>
              </a:rPr>
              <a:t/>
            </a:r>
            <a:br>
              <a:rPr kumimoji="0" lang="fr-FR" altLang="fr-FR" sz="2800" b="1" i="0" u="none" strike="noStrike" kern="1200" cap="none" spc="0" normalizeH="0" baseline="0" noProof="0" dirty="0">
                <a:ln>
                  <a:noFill/>
                </a:ln>
                <a:solidFill>
                  <a:srgbClr val="D00000"/>
                </a:solidFill>
                <a:effectLst/>
                <a:uLnTx/>
                <a:uFillTx/>
                <a:latin typeface="Times New Roman" panose="02020603050405020304" pitchFamily="18" charset="0"/>
                <a:ea typeface="+mn-ea"/>
                <a:cs typeface="Times New Roman" panose="02020603050405020304" pitchFamily="18" charset="0"/>
              </a:rPr>
            </a:br>
            <a:endParaRPr kumimoji="0" lang="fr-FR" altLang="fr-FR" sz="2800" b="1" i="0" u="none" strike="noStrike" kern="1200" cap="none" spc="0" normalizeH="0" baseline="0" noProof="0" dirty="0">
              <a:ln>
                <a:noFill/>
              </a:ln>
              <a:solidFill>
                <a:srgbClr val="D00000"/>
              </a:solidFill>
              <a:effectLst/>
              <a:uLnTx/>
              <a:uFillTx/>
              <a:latin typeface="Times New Roman" panose="02020603050405020304" pitchFamily="18" charset="0"/>
              <a:ea typeface="+mn-ea"/>
              <a:cs typeface="Times New Roman" panose="02020603050405020304" pitchFamily="18" charset="0"/>
            </a:endParaRPr>
          </a:p>
        </p:txBody>
      </p:sp>
      <p:sp>
        <p:nvSpPr>
          <p:cNvPr id="11267" name="Text Box 2"/>
          <p:cNvSpPr txBox="1">
            <a:spLocks noChangeArrowheads="1"/>
          </p:cNvSpPr>
          <p:nvPr/>
        </p:nvSpPr>
        <p:spPr bwMode="auto">
          <a:xfrm>
            <a:off x="480767" y="1544639"/>
            <a:ext cx="10953945"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19088">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9pPr>
          </a:lstStyle>
          <a:p>
            <a:pPr marL="342900" marR="0" lvl="0" indent="-319088" algn="l" defTabSz="449263" rtl="0" eaLnBrk="0" fontAlgn="base" latinLnBrk="0" hangingPunct="0">
              <a:lnSpc>
                <a:spcPct val="80000"/>
              </a:lnSpc>
              <a:spcBef>
                <a:spcPts val="800"/>
              </a:spcBef>
              <a:spcAft>
                <a:spcPct val="0"/>
              </a:spcAft>
              <a:buClrTx/>
              <a:buSzPct val="100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1800" u="sng" dirty="0">
                <a:latin typeface="Comic Sans MS" panose="030F0702030302020204" pitchFamily="66" charset="0"/>
                <a:cs typeface="Times New Roman" panose="02020603050405020304" pitchFamily="18" charset="0"/>
              </a:rPr>
              <a:t>Les EIAS ciblés sont des EIAS concernant des s</a:t>
            </a:r>
            <a:r>
              <a:rPr kumimoji="0" lang="fr-FR" altLang="fr-FR" sz="1800" b="0" i="0" u="sng" strike="noStrike" kern="1200" cap="none" spc="0" normalizeH="0" baseline="0" noProof="0" dirty="0" err="1">
                <a:ln>
                  <a:noFill/>
                </a:ln>
                <a:solidFill>
                  <a:srgbClr val="000000"/>
                </a:solidFill>
                <a:effectLst/>
                <a:uLnTx/>
                <a:uFillTx/>
                <a:latin typeface="Comic Sans MS" panose="030F0702030302020204" pitchFamily="66" charset="0"/>
                <a:ea typeface="+mn-ea"/>
                <a:cs typeface="Times New Roman" panose="02020603050405020304" pitchFamily="18" charset="0"/>
              </a:rPr>
              <a:t>ituations</a:t>
            </a:r>
            <a:r>
              <a:rPr kumimoji="0" lang="fr-FR" altLang="fr-FR" sz="1800" b="0" i="0" u="sng"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 à risque identifiées dans le programme de la spécialité et que l’OA veut particulièrement étudier</a:t>
            </a:r>
            <a:r>
              <a:rPr lang="fr-FR" altLang="fr-FR" sz="1800" dirty="0">
                <a:solidFill>
                  <a:srgbClr val="00B050"/>
                </a:solidFill>
                <a:latin typeface="Comic Sans MS" panose="030F0702030302020204" pitchFamily="66" charset="0"/>
                <a:cs typeface="Times New Roman" panose="02020603050405020304" pitchFamily="18" charset="0"/>
                <a:sym typeface="Wingdings" panose="05000000000000000000" pitchFamily="2" charset="2"/>
              </a:rPr>
              <a:t>(</a:t>
            </a:r>
            <a:r>
              <a:rPr kumimoji="0" lang="fr-FR" altLang="fr-FR"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Times New Roman" panose="02020603050405020304" pitchFamily="18" charset="0"/>
                <a:sym typeface="Wingdings" panose="05000000000000000000" pitchFamily="2" charset="2"/>
              </a:rPr>
              <a:t>en vert situation nouvelle)</a:t>
            </a:r>
            <a:endParaRPr kumimoji="0" lang="fr-FR" altLang="fr-FR"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Times New Roman" panose="02020603050405020304" pitchFamily="18" charset="0"/>
            </a:endParaRPr>
          </a:p>
          <a:p>
            <a:pPr marL="342900" marR="0" lvl="0" indent="-319088" algn="l" defTabSz="449263" rtl="0" eaLnBrk="0" fontAlgn="base" latinLnBrk="0" hangingPunct="0">
              <a:lnSpc>
                <a:spcPct val="80000"/>
              </a:lnSpc>
              <a:spcBef>
                <a:spcPts val="800"/>
              </a:spcBef>
              <a:spcAft>
                <a:spcPct val="0"/>
              </a:spcAft>
              <a:buClrTx/>
              <a:buSzPct val="100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endParaRPr>
          </a:p>
          <a:p>
            <a:pPr lvl="0" defTabSz="449263" eaLnBrk="0" fontAlgn="base" hangingPunct="0">
              <a:lnSpc>
                <a:spcPct val="80000"/>
              </a:lnSpc>
              <a:spcAft>
                <a:spcPct val="0"/>
              </a:spcAft>
              <a:buClrTx/>
              <a:defRPr/>
            </a:pPr>
            <a:r>
              <a:rPr lang="fr-FR" altLang="fr-FR" sz="1200" dirty="0">
                <a:latin typeface="Comic Sans MS" panose="030F0702030302020204" pitchFamily="66" charset="0"/>
                <a:cs typeface="Times New Roman" panose="02020603050405020304" pitchFamily="18" charset="0"/>
              </a:rPr>
              <a:t>- </a:t>
            </a:r>
            <a:r>
              <a:rPr lang="fr-FR" altLang="fr-FR" sz="1200" dirty="0" smtClean="0">
                <a:latin typeface="Comic Sans MS" panose="030F0702030302020204" pitchFamily="66" charset="0"/>
                <a:cs typeface="Times New Roman" panose="02020603050405020304" pitchFamily="18" charset="0"/>
              </a:rPr>
              <a:t>Incidents </a:t>
            </a:r>
            <a:r>
              <a:rPr lang="fr-FR" altLang="fr-FR" sz="1200" dirty="0">
                <a:latin typeface="Comic Sans MS" panose="030F0702030302020204" pitchFamily="66" charset="0"/>
                <a:cs typeface="Times New Roman" panose="02020603050405020304" pitchFamily="18" charset="0"/>
              </a:rPr>
              <a:t>liés aux soins dans le cadre de la chirurgie ambulatoire </a:t>
            </a:r>
          </a:p>
          <a:p>
            <a:pPr lvl="0" defTabSz="449263" eaLnBrk="0" fontAlgn="base" hangingPunct="0">
              <a:lnSpc>
                <a:spcPct val="80000"/>
              </a:lnSpc>
              <a:spcAft>
                <a:spcPct val="0"/>
              </a:spcAft>
              <a:buClrTx/>
              <a:defRPr/>
            </a:pPr>
            <a:r>
              <a:rPr lang="fr-FR" altLang="fr-FR" sz="1000" dirty="0">
                <a:latin typeface="Comic Sans MS" panose="030F0702030302020204" pitchFamily="66" charset="0"/>
                <a:cs typeface="Times New Roman" panose="02020603050405020304" pitchFamily="18" charset="0"/>
              </a:rPr>
              <a:t>Recherche et analyse de tout EIAS qui puisse favoriser un dysfonctionnement spécifique dans la prise en charge ambulatoire et, en particulier, le report, la conversion/et la </a:t>
            </a:r>
            <a:r>
              <a:rPr lang="fr-FR" altLang="fr-FR" sz="1000" dirty="0" err="1" smtClean="0">
                <a:latin typeface="Comic Sans MS" panose="030F0702030302020204" pitchFamily="66" charset="0"/>
                <a:cs typeface="Times New Roman" panose="02020603050405020304" pitchFamily="18" charset="0"/>
              </a:rPr>
              <a:t>réhospitalisation</a:t>
            </a:r>
            <a:endParaRPr lang="fr-FR" altLang="fr-FR" sz="1000" dirty="0" smtClean="0">
              <a:latin typeface="Comic Sans MS" panose="030F0702030302020204" pitchFamily="66" charset="0"/>
              <a:cs typeface="Times New Roman" panose="02020603050405020304" pitchFamily="18" charset="0"/>
            </a:endParaRPr>
          </a:p>
          <a:p>
            <a:pPr lvl="0" defTabSz="449263" eaLnBrk="0" fontAlgn="base" hangingPunct="0">
              <a:lnSpc>
                <a:spcPct val="80000"/>
              </a:lnSpc>
              <a:spcAft>
                <a:spcPct val="0"/>
              </a:spcAft>
              <a:buClrTx/>
              <a:defRPr/>
            </a:pPr>
            <a:r>
              <a:rPr lang="fr-FR" altLang="fr-FR" sz="1200" dirty="0" smtClean="0">
                <a:latin typeface="Comic Sans MS" panose="030F0702030302020204" pitchFamily="66" charset="0"/>
                <a:cs typeface="Times New Roman" panose="02020603050405020304" pitchFamily="18" charset="0"/>
              </a:rPr>
              <a:t>- Défaillance </a:t>
            </a:r>
            <a:r>
              <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de la communication entre les intervenants médicaux en situation péri-opératoire </a:t>
            </a:r>
          </a:p>
          <a:p>
            <a:pPr marL="342900" marR="0" lvl="0" indent="-319088" algn="l" defTabSz="449263" rtl="0" eaLnBrk="0" fontAlgn="base" latinLnBrk="0" hangingPunct="0">
              <a:lnSpc>
                <a:spcPct val="80000"/>
              </a:lnSpc>
              <a:spcBef>
                <a:spcPts val="800"/>
              </a:spcBef>
              <a:spcAft>
                <a:spcPct val="0"/>
              </a:spcAft>
              <a:buClrTx/>
              <a:buSzPct val="100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La qualité du travail en équipe et notamment de la communication entre intervenants, représentent un enjeu majeur pour la sécurité du patient.  Des défauts de communication sont des facteurs d’insécurité.  Clarifier les rôles et responsabilités de chacun  contribue à améliorer la sécurité du </a:t>
            </a:r>
            <a:r>
              <a:rPr kumimoji="0" lang="fr-FR" altLang="fr-FR" sz="1000" b="0" i="0" u="none" strike="noStrike" kern="1200" cap="none" spc="0" normalizeH="0" baseline="0" noProof="0" dirty="0" smtClean="0">
                <a:ln>
                  <a:noFill/>
                </a:ln>
                <a:solidFill>
                  <a:srgbClr val="000000"/>
                </a:solidFill>
                <a:effectLst/>
                <a:uLnTx/>
                <a:uFillTx/>
                <a:latin typeface="Comic Sans MS" panose="030F0702030302020204" pitchFamily="66" charset="0"/>
                <a:ea typeface="+mn-ea"/>
                <a:cs typeface="Times New Roman" panose="02020603050405020304" pitchFamily="18" charset="0"/>
              </a:rPr>
              <a:t>patient</a:t>
            </a:r>
            <a:endPar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endParaRPr>
          </a:p>
          <a:p>
            <a:pPr lvl="0" defTabSz="449263" eaLnBrk="0" fontAlgn="base" hangingPunct="0">
              <a:lnSpc>
                <a:spcPct val="80000"/>
              </a:lnSpc>
              <a:spcAft>
                <a:spcPct val="0"/>
              </a:spcAft>
              <a:buClrTx/>
              <a:defRPr/>
            </a:pPr>
            <a:r>
              <a:rPr lang="fr-FR" altLang="fr-FR" sz="800" dirty="0" smtClean="0">
                <a:latin typeface="Comic Sans MS" panose="030F0702030302020204" pitchFamily="66" charset="0"/>
                <a:cs typeface="Times New Roman" panose="02020603050405020304" pitchFamily="18" charset="0"/>
              </a:rPr>
              <a:t> </a:t>
            </a:r>
            <a:r>
              <a:rPr lang="fr-FR" altLang="fr-FR" sz="1200" dirty="0" smtClean="0">
                <a:latin typeface="Comic Sans MS" panose="030F0702030302020204" pitchFamily="66" charset="0"/>
                <a:cs typeface="Times New Roman" panose="02020603050405020304" pitchFamily="18" charset="0"/>
              </a:rPr>
              <a:t>-Défaillance </a:t>
            </a:r>
            <a:r>
              <a:rPr lang="fr-FR" altLang="fr-FR" sz="1200" dirty="0">
                <a:latin typeface="Comic Sans MS" panose="030F0702030302020204" pitchFamily="66" charset="0"/>
                <a:cs typeface="Times New Roman" panose="02020603050405020304" pitchFamily="18" charset="0"/>
              </a:rPr>
              <a:t>de la prise en charge d’un patient sous anticoagulant ou antiagrégant plaquettaire</a:t>
            </a: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cs typeface="Times New Roman" panose="02020603050405020304" pitchFamily="18" charset="0"/>
            </a:endParaRPr>
          </a:p>
          <a:p>
            <a:pPr marL="342900" marR="0" lvl="0" indent="-319088" algn="l" defTabSz="449263" rtl="0" eaLnBrk="0" fontAlgn="base" latinLnBrk="0" hangingPunct="0">
              <a:lnSpc>
                <a:spcPct val="80000"/>
              </a:lnSpc>
              <a:spcBef>
                <a:spcPts val="800"/>
              </a:spcBef>
              <a:spcAft>
                <a:spcPct val="0"/>
              </a:spcAft>
              <a:buClrTx/>
              <a:buSzPct val="100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200" b="0" i="0" u="none" strike="noStrike" kern="1200" cap="none" spc="0" normalizeH="0" baseline="0" noProof="0" dirty="0" smtClean="0">
                <a:ln>
                  <a:noFill/>
                </a:ln>
                <a:solidFill>
                  <a:srgbClr val="000000"/>
                </a:solidFill>
                <a:effectLst/>
                <a:uLnTx/>
                <a:uFillTx/>
                <a:latin typeface="Comic Sans MS" panose="030F0702030302020204" pitchFamily="66" charset="0"/>
                <a:ea typeface="+mn-ea"/>
                <a:cs typeface="Times New Roman" panose="02020603050405020304" pitchFamily="18" charset="0"/>
              </a:rPr>
              <a:t>-Situation </a:t>
            </a:r>
            <a:r>
              <a:rPr kumimoji="0" lang="fr-FR" altLang="fr-FR" sz="12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Times New Roman" panose="02020603050405020304" pitchFamily="18" charset="0"/>
              </a:rPr>
              <a:t>tunnellisante</a:t>
            </a:r>
            <a:r>
              <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 </a:t>
            </a: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fr-FR" altLang="fr-FR" sz="1000" b="0" i="1"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une situation à risque, pendant laquelle nous ne voyons pas les signaux qui devraient nous faire modifier notre attitude</a:t>
            </a: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br>
              <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b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endParaRPr>
          </a:p>
          <a:p>
            <a:pPr lvl="0" defTabSz="449263" eaLnBrk="0" fontAlgn="base" hangingPunct="0">
              <a:lnSpc>
                <a:spcPct val="80000"/>
              </a:lnSpc>
              <a:spcAft>
                <a:spcPct val="0"/>
              </a:spcAft>
              <a:buClrTx/>
              <a:defRPr/>
            </a:pPr>
            <a:r>
              <a:rPr lang="fr-FR" altLang="fr-FR" sz="1200" dirty="0">
                <a:latin typeface="Comic Sans MS" panose="030F0702030302020204" pitchFamily="66" charset="0"/>
                <a:cs typeface="Times New Roman" panose="02020603050405020304" pitchFamily="18" charset="0"/>
              </a:rPr>
              <a:t>-Incidents liés à l'utilisation des énergies </a:t>
            </a:r>
            <a:r>
              <a:rPr lang="fr-FR" altLang="fr-FR" sz="1200" dirty="0" smtClean="0">
                <a:latin typeface="Comic Sans MS" panose="030F0702030302020204" pitchFamily="66" charset="0"/>
                <a:cs typeface="Times New Roman" panose="02020603050405020304" pitchFamily="18" charset="0"/>
              </a:rPr>
              <a:t>lasers</a:t>
            </a:r>
          </a:p>
          <a:p>
            <a:pPr lvl="0" defTabSz="449263" eaLnBrk="0" fontAlgn="base" hangingPunct="0">
              <a:lnSpc>
                <a:spcPct val="80000"/>
              </a:lnSpc>
              <a:spcAft>
                <a:spcPct val="0"/>
              </a:spcAft>
              <a:buClrTx/>
              <a:defRPr/>
            </a:pPr>
            <a:endParaRPr lang="fr-FR" altLang="fr-FR" sz="1200" dirty="0">
              <a:latin typeface="Comic Sans MS" panose="030F0702030302020204" pitchFamily="66" charset="0"/>
              <a:cs typeface="Times New Roman" panose="02020603050405020304" pitchFamily="18" charset="0"/>
            </a:endParaRPr>
          </a:p>
          <a:p>
            <a:pPr marL="342900" marR="0" lvl="0" indent="-319088" algn="l" defTabSz="449263" rtl="0" eaLnBrk="0" fontAlgn="base" latinLnBrk="0" hangingPunct="0">
              <a:lnSpc>
                <a:spcPct val="80000"/>
              </a:lnSpc>
              <a:spcBef>
                <a:spcPts val="800"/>
              </a:spcBef>
              <a:spcAft>
                <a:spcPct val="0"/>
              </a:spcAft>
              <a:buClrTx/>
              <a:buSzPct val="100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200" b="0" i="0" u="none" strike="noStrike" kern="1200" cap="none" spc="0" normalizeH="0" baseline="0" noProof="0" dirty="0" smtClean="0">
                <a:ln>
                  <a:noFill/>
                </a:ln>
                <a:solidFill>
                  <a:srgbClr val="000000"/>
                </a:solidFill>
                <a:effectLst/>
                <a:uLnTx/>
                <a:uFillTx/>
                <a:latin typeface="Comic Sans MS" panose="030F0702030302020204" pitchFamily="66" charset="0"/>
                <a:ea typeface="+mn-ea"/>
                <a:cs typeface="Arial" panose="020B0604020202020204" pitchFamily="34" charset="0"/>
              </a:rPr>
              <a:t>- Incidents</a:t>
            </a:r>
            <a:r>
              <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liés à l'utilisation de l’électrochirurgie </a:t>
            </a:r>
          </a:p>
          <a:p>
            <a:pPr marL="342900" marR="0" lvl="0" indent="-319088" algn="l" defTabSz="449263" rtl="0" eaLnBrk="0" fontAlgn="base" latinLnBrk="0" hangingPunct="0">
              <a:lnSpc>
                <a:spcPct val="80000"/>
              </a:lnSpc>
              <a:spcBef>
                <a:spcPts val="800"/>
              </a:spcBef>
              <a:spcAft>
                <a:spcPct val="0"/>
              </a:spcAft>
              <a:buClrTx/>
              <a:buSzPct val="100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800" dirty="0" smtClean="0">
                <a:latin typeface="Comic Sans MS" panose="030F0702030302020204" pitchFamily="66" charset="0"/>
                <a:cs typeface="Times New Roman" panose="02020603050405020304" pitchFamily="18" charset="0"/>
              </a:rPr>
              <a:t>- </a:t>
            </a:r>
            <a:r>
              <a:rPr lang="fr-FR" altLang="fr-FR" sz="1200" dirty="0" err="1" smtClean="0">
                <a:latin typeface="Comic Sans MS" panose="030F0702030302020204" pitchFamily="66" charset="0"/>
                <a:cs typeface="Times New Roman" panose="02020603050405020304" pitchFamily="18" charset="0"/>
              </a:rPr>
              <a:t>Covid</a:t>
            </a: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ndParaRPr>
          </a:p>
          <a:p>
            <a:pPr marL="342900" marR="0" lvl="0" indent="-319088" algn="l" defTabSz="449263" rtl="0" eaLnBrk="0" fontAlgn="base" latinLnBrk="0" hangingPunct="0">
              <a:lnSpc>
                <a:spcPct val="80000"/>
              </a:lnSpc>
              <a:spcBef>
                <a:spcPts val="800"/>
              </a:spcBef>
              <a:spcAft>
                <a:spcPct val="0"/>
              </a:spcAft>
              <a:buClrTx/>
              <a:buSzPct val="100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200" b="0"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Arial" panose="020B0604020202020204" pitchFamily="34" charset="0"/>
              </a:rPr>
              <a:t>-Incidents </a:t>
            </a:r>
            <a:r>
              <a:rPr kumimoji="0" lang="fr-FR" altLang="fr-FR" sz="12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rPr>
              <a:t>liés aux systèmes robotisés du bloc opératoire</a:t>
            </a:r>
          </a:p>
          <a:p>
            <a:pPr marL="342900" marR="0" lvl="0" indent="-319088" algn="l" defTabSz="449263" rtl="0" eaLnBrk="0" fontAlgn="base" latinLnBrk="0" hangingPunct="0">
              <a:lnSpc>
                <a:spcPct val="80000"/>
              </a:lnSpc>
              <a:spcBef>
                <a:spcPts val="800"/>
              </a:spcBef>
              <a:spcAft>
                <a:spcPct val="0"/>
              </a:spcAft>
              <a:buClrTx/>
              <a:buSzPct val="100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200" b="0" i="0" u="none" strike="noStrike" kern="1200" cap="none" spc="0" normalizeH="0" baseline="0" noProof="0" smtClean="0">
                <a:ln>
                  <a:noFill/>
                </a:ln>
                <a:solidFill>
                  <a:srgbClr val="00B050"/>
                </a:solidFill>
                <a:effectLst/>
                <a:uLnTx/>
                <a:uFillTx/>
                <a:latin typeface="Comic Sans MS" panose="030F0702030302020204" pitchFamily="66" charset="0"/>
                <a:ea typeface="+mn-ea"/>
                <a:cs typeface="Arial" panose="020B0604020202020204" pitchFamily="34" charset="0"/>
              </a:rPr>
              <a:t>- Incidents </a:t>
            </a:r>
            <a:r>
              <a:rPr kumimoji="0" lang="fr-FR" altLang="fr-FR" sz="12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rPr>
              <a:t>liés à l’informatisation des données médicales</a:t>
            </a:r>
            <a:endParaRPr kumimoji="0" lang="fr-FR" altLang="fr-FR" sz="10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endParaRPr>
          </a:p>
          <a:p>
            <a:pPr marL="342900" marR="0" lvl="0" indent="-319088" algn="l" defTabSz="449263" rtl="0" eaLnBrk="0" fontAlgn="base" latinLnBrk="0" hangingPunct="0">
              <a:lnSpc>
                <a:spcPct val="100000"/>
              </a:lnSpc>
              <a:spcBef>
                <a:spcPts val="800"/>
              </a:spcBef>
              <a:spcAft>
                <a:spcPct val="0"/>
              </a:spcAft>
              <a:buClr>
                <a:srgbClr val="000000"/>
              </a:buClr>
              <a:buSzPct val="100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
            <a:br>
              <a:rPr kumimoji="0" lang="fr-FR" altLang="fr-FR"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9939740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057400" y="0"/>
            <a:ext cx="7772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5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Profil médecin : portail d’accueil SIAM 2</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l="24521" t="19016" r="23030" b="3355"/>
          <a:stretch>
            <a:fillRect/>
          </a:stretch>
        </p:blipFill>
        <p:spPr bwMode="auto">
          <a:xfrm>
            <a:off x="2057401" y="476251"/>
            <a:ext cx="7273925" cy="6054725"/>
          </a:xfrm>
          <a:prstGeom prst="rect">
            <a:avLst/>
          </a:prstGeom>
          <a:noFill/>
          <a:ln>
            <a:noFill/>
          </a:ln>
          <a:effectLst/>
          <a:extLst>
            <a:ext uri="{909E8E84-426E-40DD-AFC4-6F175D3DCCD1}">
              <a14:hiddenFill xmlns:a14="http://schemas.microsoft.com/office/drawing/2010/main">
                <a:blipFill dpi="0" rotWithShape="0">
                  <a:blip/>
                  <a:srcRect l="24521" t="19016" r="23030" b="335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Rectangle 3"/>
          <p:cNvSpPr>
            <a:spLocks noChangeArrowheads="1"/>
          </p:cNvSpPr>
          <p:nvPr/>
        </p:nvSpPr>
        <p:spPr bwMode="auto">
          <a:xfrm flipV="1">
            <a:off x="12420600" y="4903789"/>
            <a:ext cx="46038" cy="46037"/>
          </a:xfrm>
          <a:prstGeom prst="rect">
            <a:avLst/>
          </a:prstGeom>
          <a:solidFill>
            <a:srgbClr val="7878DE"/>
          </a:solidFill>
          <a:ln w="12600" cap="sq">
            <a:solidFill>
              <a:srgbClr val="A5A5E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1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Arial" panose="020B0604020202020204" pitchFamily="34" charset="0"/>
              </a:rPr>
              <a:t>La figure comporte des zones actives permettant d’ouvrir la  page de présentation du programme</a:t>
            </a:r>
          </a:p>
        </p:txBody>
      </p:sp>
      <p:pic>
        <p:nvPicPr>
          <p:cNvPr id="22533" name="Imag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876" y="5534026"/>
            <a:ext cx="327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ag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8926" y="5500689"/>
            <a:ext cx="8223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753723"/>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947863" y="260351"/>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8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SUIVI ET EVALUATION D’UNE RECOMMANDATION GENERALE DE LA SPECIALITE PAR AN</a:t>
            </a:r>
            <a:r>
              <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r>
            <a:br>
              <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endPar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13315" name="Text Box 2"/>
          <p:cNvSpPr txBox="1">
            <a:spLocks noChangeArrowheads="1"/>
          </p:cNvSpPr>
          <p:nvPr/>
        </p:nvSpPr>
        <p:spPr bwMode="auto">
          <a:xfrm>
            <a:off x="1981201" y="1908176"/>
            <a:ext cx="8228013" cy="494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Recommandations générales de la spécialité</a:t>
            </a:r>
            <a:r>
              <a:rPr kumimoji="0" lang="fr-FR" altLang="fr-FR" sz="1800" b="0" i="0" u="sng"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(en vert nouvelle recommandation)</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 Prise en charge optimale de la biopsie de prostate</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 Traçabilité des dispositifs médicaux implantables</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3 Prise en charge des instillations </a:t>
            </a:r>
            <a:r>
              <a:rPr kumimoji="0" lang="fr-FR" altLang="fr-FR" sz="14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intravésicales</a:t>
            </a: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de BCG</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4 Antiagrégants plaquettaires : risques thrombotiques et hémorragiques en cas de 	geste invasif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5 Application de la check-list " sécurité du patient au bloc opératoire" </a:t>
            </a:r>
            <a:r>
              <a:rPr kumimoji="0" lang="fr-FR" altLang="fr-FR" sz="14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interspécialité</a:t>
            </a: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2010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6 Pratique ATB en chirurgie (SFAR) et en chirurgie urologique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7 Prise en charge d'un patient sous anticoagulant ou antiagrégant plaquettaire ( 	SFAR)</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FPD</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8 Prescription médicale </a:t>
            </a:r>
            <a:r>
              <a:rPr kumimoji="0" lang="fr-FR" altLang="fr-FR" sz="14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péri-opératoire</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FPD</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9 Organisation de la chirurgie ambulatoire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rPr>
              <a:t>	   	10 </a:t>
            </a: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Utilisation des fiches patient pré et post opératoires (version 2019) validées par 	l’AFU</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11 SSP 3 Coopération entre anesthésistes réanimateurs et chirurgiens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400" b="0" i="0" u="none" strike="noStrike" kern="1200" cap="none" spc="0" normalizeH="0" baseline="0" noProof="0" dirty="0">
                <a:ln>
                  <a:noFill/>
                </a:ln>
                <a:solidFill>
                  <a:srgbClr val="FF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5065678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923</Words>
  <Application>Microsoft Office PowerPoint</Application>
  <PresentationFormat>Grand écran</PresentationFormat>
  <Paragraphs>200</Paragraphs>
  <Slides>20</Slides>
  <Notes>18</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20</vt:i4>
      </vt:variant>
    </vt:vector>
  </HeadingPairs>
  <TitlesOfParts>
    <vt:vector size="33" baseType="lpstr">
      <vt:lpstr>ＭＳ Ｐゴシック</vt:lpstr>
      <vt:lpstr>Arial</vt:lpstr>
      <vt:lpstr>Calibri</vt:lpstr>
      <vt:lpstr>Calibri Light</vt:lpstr>
      <vt:lpstr>Comic Sans MS</vt:lpstr>
      <vt:lpstr>Lucida Sans Unicode</vt:lpstr>
      <vt:lpstr>Times New Roman</vt:lpstr>
      <vt:lpstr>Wingdings</vt:lpstr>
      <vt:lpstr>Thème Office</vt:lpstr>
      <vt:lpstr>1_Thème Office</vt:lpstr>
      <vt:lpstr>2_Thème Office</vt:lpstr>
      <vt:lpstr>3_Thème Office</vt: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bertrand pogu</dc:creator>
  <cp:lastModifiedBy>POGU Bertrand</cp:lastModifiedBy>
  <cp:revision>37</cp:revision>
  <dcterms:created xsi:type="dcterms:W3CDTF">2022-04-15T16:36:44Z</dcterms:created>
  <dcterms:modified xsi:type="dcterms:W3CDTF">2022-04-21T16:09:33Z</dcterms:modified>
</cp:coreProperties>
</file>