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 id="2147483700" r:id="rId4"/>
    <p:sldMasterId id="2147483712" r:id="rId5"/>
    <p:sldMasterId id="2147483724" r:id="rId6"/>
    <p:sldMasterId id="2147483736" r:id="rId7"/>
    <p:sldMasterId id="2147483748" r:id="rId8"/>
  </p:sldMasterIdLst>
  <p:notesMasterIdLst>
    <p:notesMasterId r:id="rId40"/>
  </p:notesMasterIdLst>
  <p:sldIdLst>
    <p:sldId id="270" r:id="rId9"/>
    <p:sldId id="326" r:id="rId10"/>
    <p:sldId id="333" r:id="rId11"/>
    <p:sldId id="344" r:id="rId12"/>
    <p:sldId id="261" r:id="rId13"/>
    <p:sldId id="263" r:id="rId14"/>
    <p:sldId id="334" r:id="rId15"/>
    <p:sldId id="359" r:id="rId16"/>
    <p:sldId id="345" r:id="rId17"/>
    <p:sldId id="274" r:id="rId18"/>
    <p:sldId id="275" r:id="rId19"/>
    <p:sldId id="325" r:id="rId20"/>
    <p:sldId id="348" r:id="rId21"/>
    <p:sldId id="352" r:id="rId22"/>
    <p:sldId id="353" r:id="rId23"/>
    <p:sldId id="346" r:id="rId24"/>
    <p:sldId id="276" r:id="rId25"/>
    <p:sldId id="349" r:id="rId26"/>
    <p:sldId id="340" r:id="rId27"/>
    <p:sldId id="350" r:id="rId28"/>
    <p:sldId id="354" r:id="rId29"/>
    <p:sldId id="271" r:id="rId30"/>
    <p:sldId id="272" r:id="rId31"/>
    <p:sldId id="355" r:id="rId32"/>
    <p:sldId id="356" r:id="rId33"/>
    <p:sldId id="357" r:id="rId34"/>
    <p:sldId id="358" r:id="rId35"/>
    <p:sldId id="279" r:id="rId36"/>
    <p:sldId id="280" r:id="rId37"/>
    <p:sldId id="277" r:id="rId38"/>
    <p:sldId id="351"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42"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AEED0-7776-412F-A03C-82B39732B328}" type="datetimeFigureOut">
              <a:rPr lang="fr-FR" smtClean="0"/>
              <a:t>06/05/2022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B6251-36E6-4E68-9520-E6ACAE44754F}" type="slidenum">
              <a:rPr lang="fr-FR" smtClean="0"/>
              <a:t>‹N°›</a:t>
            </a:fld>
            <a:endParaRPr lang="fr-FR"/>
          </a:p>
        </p:txBody>
      </p:sp>
    </p:spTree>
    <p:extLst>
      <p:ext uri="{BB962C8B-B14F-4D97-AF65-F5344CB8AC3E}">
        <p14:creationId xmlns:p14="http://schemas.microsoft.com/office/powerpoint/2010/main" val="240692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16A56035-2B96-4B35-B34A-75B21483B478}"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6147" name="Text Box 1"/>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86DD5C0-FA94-4907-B48E-6C26690BC607}"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8" name="Text Box 2"/>
          <p:cNvSpPr txBox="1">
            <a:spLocks noChangeArrowheads="1"/>
          </p:cNvSpPr>
          <p:nvPr/>
        </p:nvSpPr>
        <p:spPr bwMode="auto">
          <a:xfrm>
            <a:off x="3886200" y="86868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B98082B-9832-48C9-A529-6E661314B03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9" name="Text Box 3"/>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01447B-C26C-463B-AF70-1E0209065F47}"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50" name="Rectangle 4"/>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51" name="Rectangle 5"/>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59507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C1062D-66FC-4875-B3BE-A4928351C8D7}"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339"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1473517-FF23-48CE-AD7E-5439B71948E2}"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340"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02E8B98-C6E2-475E-B7FD-9E46E74372E0}"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4341"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5C2E2EC-B455-43DF-8837-D08A597A7965}"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4342"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3"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3591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71071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72546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8144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F105F4B8-2D52-4766-9B36-52BF3C82123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75777" name="Text Box 1"/>
          <p:cNvSpPr txBox="1">
            <a:spLocks noChangeArrowheads="1"/>
          </p:cNvSpPr>
          <p:nvPr/>
        </p:nvSpPr>
        <p:spPr bwMode="auto">
          <a:xfrm>
            <a:off x="3886200" y="8686800"/>
            <a:ext cx="2955925" cy="441325"/>
          </a:xfrm>
          <a:prstGeom prst="rect">
            <a:avLst/>
          </a:prstGeom>
          <a:noFill/>
          <a:ln>
            <a:noFill/>
          </a:ln>
          <a:effec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30199E4-5EC5-405A-9C4E-F3334D63403F}"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5778" name="Text Box 2"/>
          <p:cNvSpPr txBox="1">
            <a:spLocks noChangeArrowheads="1"/>
          </p:cNvSpPr>
          <p:nvPr/>
        </p:nvSpPr>
        <p:spPr bwMode="auto">
          <a:xfrm>
            <a:off x="3886200" y="8686800"/>
            <a:ext cx="2960688" cy="446088"/>
          </a:xfrm>
          <a:prstGeom prst="rect">
            <a:avLst/>
          </a:prstGeom>
          <a:noFill/>
          <a:ln>
            <a:noFill/>
          </a:ln>
          <a:effec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0CD2165-F297-4BDF-8F22-0DEEBFA40FB5}"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56325" name="Rectangle 3"/>
          <p:cNvSpPr>
            <a:spLocks noGrp="1" noRot="1" noChangeAspect="1" noChangeArrowheads="1" noTextEdit="1"/>
          </p:cNvSpPr>
          <p:nvPr>
            <p:ph type="sldImg"/>
          </p:nvPr>
        </p:nvSpPr>
        <p:spPr>
          <a:xfrm>
            <a:off x="384175" y="685800"/>
            <a:ext cx="6084888" cy="34242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6" name="Rectangle 4"/>
          <p:cNvSpPr>
            <a:spLocks noGrp="1" noChangeArrowheads="1"/>
          </p:cNvSpPr>
          <p:nvPr>
            <p:ph type="body" idx="1"/>
          </p:nvPr>
        </p:nvSpPr>
        <p:spPr>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11948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C7CC1334-E923-497F-BA0E-E6A2CE56C7F3}"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5900B22-19C1-461C-B005-D9D7F2D05A52}"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Rectangle 2"/>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13627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18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544766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0D71EAC9-BE1D-4B09-AB3A-88FFD5F7C847}"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19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34819" name="Text Box 1"/>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EB405CA-C5B5-4238-8588-F7CF061040E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34820" name="Text Box 2"/>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B41A052-E100-42F6-A5E0-090D526B31CD}"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4821" name="Rectangle 3"/>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2" name="Rectangle 4"/>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48572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558478F6-DDFD-40DC-98DF-33D4A0215D5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20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Text Box 1"/>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CEE655-BE05-46A2-A8A1-E1C25F0A7A98}"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8" name="Text Box 2"/>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4EF7195-1F87-4C48-A370-60EA414FE0BD}"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6389" name="Text Box 3"/>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E9BA18-2BB5-4B09-8875-54BBE9D514A6}"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6390" name="Rectangle 4"/>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1" name="Rectangle 5"/>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24490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6">
            <a:extLst>
              <a:ext uri="{FF2B5EF4-FFF2-40B4-BE49-F238E27FC236}">
                <a16:creationId xmlns:a16="http://schemas.microsoft.com/office/drawing/2014/main" id="{0A10195B-A667-493C-92EB-98B2A3A526D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668ACB7-9BEF-48B5-BEAD-7BE3B2E5EAC9}"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0659" name="Text Box 1">
            <a:extLst>
              <a:ext uri="{FF2B5EF4-FFF2-40B4-BE49-F238E27FC236}">
                <a16:creationId xmlns:a16="http://schemas.microsoft.com/office/drawing/2014/main" id="{2B0FB73C-1D71-442E-AEC1-4C079A15FF49}"/>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3614C45-BEA6-4112-8588-1A9382185AD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0660" name="Rectangle 2">
            <a:extLst>
              <a:ext uri="{FF2B5EF4-FFF2-40B4-BE49-F238E27FC236}">
                <a16:creationId xmlns:a16="http://schemas.microsoft.com/office/drawing/2014/main" id="{AF24EEEC-BA68-43A7-AF8B-890913D109E1}"/>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Rectangle 3">
            <a:extLst>
              <a:ext uri="{FF2B5EF4-FFF2-40B4-BE49-F238E27FC236}">
                <a16:creationId xmlns:a16="http://schemas.microsoft.com/office/drawing/2014/main" id="{CC32D3C8-9DE7-4956-95BE-DD9DBA547D7B}"/>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94080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fld id="{FEF374BE-17B7-4339-A378-EACA65043A8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Lucida Sans Unicode" panose="020B0602030504020204" pitchFamily="34" charset="0"/>
                <a:cs typeface="+mn-cs"/>
              </a:rPr>
              <a:pPr marL="0" marR="0" lvl="0" indent="0" algn="r" defTabSz="914400" rtl="0" eaLnBrk="1" fontAlgn="auto" latinLnBrk="0" hangingPunct="1">
                <a:lnSpc>
                  <a:spcPct val="100000"/>
                </a:lnSpc>
                <a:spcBef>
                  <a:spcPct val="0"/>
                </a:spcBef>
                <a:spcAft>
                  <a:spcPts val="0"/>
                </a:spcAft>
                <a:buClrTx/>
                <a:buSzPct val="100000"/>
                <a:buFontTx/>
                <a:buNone/>
                <a:tabLst>
                  <a:tab pos="723900" algn="l"/>
                  <a:tab pos="1447800" algn="l"/>
                  <a:tab pos="2171700" algn="l"/>
                  <a:tab pos="2895600" algn="l"/>
                </a:tabLst>
                <a:defRPr/>
              </a:pPr>
              <a:t>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Lucida Sans Unicode" panose="020B0602030504020204" pitchFamily="34" charset="0"/>
              <a:cs typeface="+mn-cs"/>
            </a:endParaRPr>
          </a:p>
        </p:txBody>
      </p:sp>
      <p:sp>
        <p:nvSpPr>
          <p:cNvPr id="22531" name="Text Box 1"/>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F667A29-8442-43BB-A3DC-707D1FA68335}"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22532" name="Rectangle 2"/>
          <p:cNvSpPr>
            <a:spLocks noGrp="1" noRot="1" noChangeAspect="1" noChangeArrowheads="1" noTextEdit="1"/>
          </p:cNvSpPr>
          <p:nvPr>
            <p:ph type="sldImg"/>
          </p:nvPr>
        </p:nvSpPr>
        <p:spPr>
          <a:xfrm>
            <a:off x="385763" y="685800"/>
            <a:ext cx="6075362" cy="341788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Rectangle 3"/>
          <p:cNvSpPr>
            <a:spLocks noGrp="1" noChangeArrowheads="1"/>
          </p:cNvSpPr>
          <p:nvPr>
            <p:ph type="body" idx="1"/>
          </p:nvPr>
        </p:nvSpPr>
        <p:spPr>
          <a:xfrm>
            <a:off x="914400" y="4343400"/>
            <a:ext cx="5018088"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2838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6">
            <a:extLst>
              <a:ext uri="{FF2B5EF4-FFF2-40B4-BE49-F238E27FC236}">
                <a16:creationId xmlns:a16="http://schemas.microsoft.com/office/drawing/2014/main" id="{5619BEF2-7057-41A7-8E3D-EB739C7AB6B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6FC14975-976A-4F73-A648-D75325AAC648}"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22</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2707" name="Text Box 1">
            <a:extLst>
              <a:ext uri="{FF2B5EF4-FFF2-40B4-BE49-F238E27FC236}">
                <a16:creationId xmlns:a16="http://schemas.microsoft.com/office/drawing/2014/main" id="{66171C99-A017-466E-84F1-624EDF58CA60}"/>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59CD417-D026-472A-8C93-87964E256471}"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2708" name="Rectangle 2">
            <a:extLst>
              <a:ext uri="{FF2B5EF4-FFF2-40B4-BE49-F238E27FC236}">
                <a16:creationId xmlns:a16="http://schemas.microsoft.com/office/drawing/2014/main" id="{7F6E4BA0-79A0-431B-A97D-FF6D6F8CE58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Rectangle 3">
            <a:extLst>
              <a:ext uri="{FF2B5EF4-FFF2-40B4-BE49-F238E27FC236}">
                <a16:creationId xmlns:a16="http://schemas.microsoft.com/office/drawing/2014/main" id="{F44BBD3F-E21F-4A92-A792-EC050364ACA6}"/>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11495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6">
            <a:extLst>
              <a:ext uri="{FF2B5EF4-FFF2-40B4-BE49-F238E27FC236}">
                <a16:creationId xmlns:a16="http://schemas.microsoft.com/office/drawing/2014/main" id="{A6C43428-D60F-44F9-8F67-8A5ABF3944A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FF66C9DE-9D2F-4BC7-88EA-598CB006138F}"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755" name="Text Box 1">
            <a:extLst>
              <a:ext uri="{FF2B5EF4-FFF2-40B4-BE49-F238E27FC236}">
                <a16:creationId xmlns:a16="http://schemas.microsoft.com/office/drawing/2014/main" id="{AB5EA4A4-7518-42FC-9CF2-49B5E235DA26}"/>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A7A1693-269E-4946-92D2-16AA9CE986D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756" name="Rectangle 2">
            <a:extLst>
              <a:ext uri="{FF2B5EF4-FFF2-40B4-BE49-F238E27FC236}">
                <a16:creationId xmlns:a16="http://schemas.microsoft.com/office/drawing/2014/main" id="{FC28DF7E-DBA8-424B-8D83-A6F6607DA59A}"/>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Rectangle 3">
            <a:extLst>
              <a:ext uri="{FF2B5EF4-FFF2-40B4-BE49-F238E27FC236}">
                <a16:creationId xmlns:a16="http://schemas.microsoft.com/office/drawing/2014/main" id="{5407EF95-CFB4-496D-A001-9AFBA421FA72}"/>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12744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6">
            <a:extLst>
              <a:ext uri="{FF2B5EF4-FFF2-40B4-BE49-F238E27FC236}">
                <a16:creationId xmlns:a16="http://schemas.microsoft.com/office/drawing/2014/main" id="{EA61DF14-8341-481F-9B18-6F0F6ADF33A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6851FFF-4EBF-4AB9-B7C8-B0C758A914F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24</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6803" name="Text Box 1">
            <a:extLst>
              <a:ext uri="{FF2B5EF4-FFF2-40B4-BE49-F238E27FC236}">
                <a16:creationId xmlns:a16="http://schemas.microsoft.com/office/drawing/2014/main" id="{AF9C361A-D5AB-4A19-A3B8-DBB425849CBD}"/>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65108E2-DC4B-4012-B99C-E5080AF435E5}"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6804" name="Rectangle 2">
            <a:extLst>
              <a:ext uri="{FF2B5EF4-FFF2-40B4-BE49-F238E27FC236}">
                <a16:creationId xmlns:a16="http://schemas.microsoft.com/office/drawing/2014/main" id="{B2BF216F-5503-40A1-904F-1309DF922EB2}"/>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Rectangle 3">
            <a:extLst>
              <a:ext uri="{FF2B5EF4-FFF2-40B4-BE49-F238E27FC236}">
                <a16:creationId xmlns:a16="http://schemas.microsoft.com/office/drawing/2014/main" id="{DDC1D72E-70D8-4067-BF8E-8123F2289770}"/>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5540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6">
            <a:extLst>
              <a:ext uri="{FF2B5EF4-FFF2-40B4-BE49-F238E27FC236}">
                <a16:creationId xmlns:a16="http://schemas.microsoft.com/office/drawing/2014/main" id="{FF7D4299-6095-4B19-9292-B2CD05D9F65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0F59111B-F033-4A46-800F-AD932AA0351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851" name="Text Box 1">
            <a:extLst>
              <a:ext uri="{FF2B5EF4-FFF2-40B4-BE49-F238E27FC236}">
                <a16:creationId xmlns:a16="http://schemas.microsoft.com/office/drawing/2014/main" id="{519AFCD6-0DCD-4ED6-8841-6A5CED998459}"/>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B8DEFC0-574E-4AFA-93D8-45D7AC9FDF8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852" name="Rectangle 2">
            <a:extLst>
              <a:ext uri="{FF2B5EF4-FFF2-40B4-BE49-F238E27FC236}">
                <a16:creationId xmlns:a16="http://schemas.microsoft.com/office/drawing/2014/main" id="{CB1573E9-7BEF-4B3C-89EE-60042BD2282F}"/>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Rectangle 3">
            <a:extLst>
              <a:ext uri="{FF2B5EF4-FFF2-40B4-BE49-F238E27FC236}">
                <a16:creationId xmlns:a16="http://schemas.microsoft.com/office/drawing/2014/main" id="{D9E65026-9900-471E-A6B5-75775EB24E3B}"/>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194506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6">
            <a:extLst>
              <a:ext uri="{FF2B5EF4-FFF2-40B4-BE49-F238E27FC236}">
                <a16:creationId xmlns:a16="http://schemas.microsoft.com/office/drawing/2014/main" id="{FB1F8507-4287-48A4-8B62-76865D05D45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58E5DC4C-625F-4C24-892F-4DB82021E6FC}"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9" name="Text Box 1">
            <a:extLst>
              <a:ext uri="{FF2B5EF4-FFF2-40B4-BE49-F238E27FC236}">
                <a16:creationId xmlns:a16="http://schemas.microsoft.com/office/drawing/2014/main" id="{8748976D-66BB-448F-8551-ECA28644E882}"/>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3532ACB-0F8D-4D7F-B515-430E2E9D1D6F}"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0900" name="Rectangle 2">
            <a:extLst>
              <a:ext uri="{FF2B5EF4-FFF2-40B4-BE49-F238E27FC236}">
                <a16:creationId xmlns:a16="http://schemas.microsoft.com/office/drawing/2014/main" id="{66F90DE5-FCD6-46E5-B71B-78C0951B5A40}"/>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Rectangle 3">
            <a:extLst>
              <a:ext uri="{FF2B5EF4-FFF2-40B4-BE49-F238E27FC236}">
                <a16:creationId xmlns:a16="http://schemas.microsoft.com/office/drawing/2014/main" id="{AFA15B3A-C00F-4467-9F59-F2BC0BFF70B2}"/>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561303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6">
            <a:extLst>
              <a:ext uri="{FF2B5EF4-FFF2-40B4-BE49-F238E27FC236}">
                <a16:creationId xmlns:a16="http://schemas.microsoft.com/office/drawing/2014/main" id="{60524794-9049-4673-B5A9-C520A2F876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B03F26CA-D61D-414B-A5F6-F36BBA266D0C}"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947" name="Text Box 1">
            <a:extLst>
              <a:ext uri="{FF2B5EF4-FFF2-40B4-BE49-F238E27FC236}">
                <a16:creationId xmlns:a16="http://schemas.microsoft.com/office/drawing/2014/main" id="{995ABA6D-C808-4D6D-8416-1976F8C7A0E5}"/>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745F095-A89B-4D67-9F55-F3D2FCF93F0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2948" name="Rectangle 2">
            <a:extLst>
              <a:ext uri="{FF2B5EF4-FFF2-40B4-BE49-F238E27FC236}">
                <a16:creationId xmlns:a16="http://schemas.microsoft.com/office/drawing/2014/main" id="{C04D9052-D97D-45F8-B41C-2EB7321C01C6}"/>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Rectangle 3">
            <a:extLst>
              <a:ext uri="{FF2B5EF4-FFF2-40B4-BE49-F238E27FC236}">
                <a16:creationId xmlns:a16="http://schemas.microsoft.com/office/drawing/2014/main" id="{C28FFAB0-A641-45D0-9B91-253B310FEA76}"/>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008119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6">
            <a:extLst>
              <a:ext uri="{FF2B5EF4-FFF2-40B4-BE49-F238E27FC236}">
                <a16:creationId xmlns:a16="http://schemas.microsoft.com/office/drawing/2014/main" id="{BE248158-9D5F-4330-A0F6-B115284F10F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7F447447-A034-47D6-8D85-FE1E385AE7DA}"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30</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7043" name="Text Box 1">
            <a:extLst>
              <a:ext uri="{FF2B5EF4-FFF2-40B4-BE49-F238E27FC236}">
                <a16:creationId xmlns:a16="http://schemas.microsoft.com/office/drawing/2014/main" id="{981437A2-A93D-490D-8658-B15C863116FB}"/>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D3AC353-22BC-40D0-99AE-F9C8A9D99D4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7044" name="Rectangle 2">
            <a:extLst>
              <a:ext uri="{FF2B5EF4-FFF2-40B4-BE49-F238E27FC236}">
                <a16:creationId xmlns:a16="http://schemas.microsoft.com/office/drawing/2014/main" id="{743B636B-383B-4DC9-BE06-3307AD5E6AB2}"/>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a:extLst>
              <a:ext uri="{FF2B5EF4-FFF2-40B4-BE49-F238E27FC236}">
                <a16:creationId xmlns:a16="http://schemas.microsoft.com/office/drawing/2014/main" id="{5A214EE1-8C5D-4ECE-ABDA-1A56FD74A5C0}"/>
              </a:ext>
            </a:extLst>
          </p:cNvPr>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676378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4">
            <a:extLst>
              <a:ext uri="{FF2B5EF4-FFF2-40B4-BE49-F238E27FC236}">
                <a16:creationId xmlns:a16="http://schemas.microsoft.com/office/drawing/2014/main" id="{F12CD074-5D62-4E58-B6C8-DBD64A7CB9F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251E5361-C12B-48FF-90EA-1680003AF4A9}"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87043" name="Text Box 1">
            <a:extLst>
              <a:ext uri="{FF2B5EF4-FFF2-40B4-BE49-F238E27FC236}">
                <a16:creationId xmlns:a16="http://schemas.microsoft.com/office/drawing/2014/main" id="{28C59BBC-743A-48C3-9F42-C5F527D0B63F}"/>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C6F0591-9ADB-456A-BA2B-8771A3C5334F}"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7044" name="Rectangle 2">
            <a:extLst>
              <a:ext uri="{FF2B5EF4-FFF2-40B4-BE49-F238E27FC236}">
                <a16:creationId xmlns:a16="http://schemas.microsoft.com/office/drawing/2014/main" id="{47804A54-AE35-47FF-BE8B-4DFD25F691D3}"/>
              </a:ext>
            </a:extLst>
          </p:cNvPr>
          <p:cNvSpPr txBox="1">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a:extLst>
              <a:ext uri="{FF2B5EF4-FFF2-40B4-BE49-F238E27FC236}">
                <a16:creationId xmlns:a16="http://schemas.microsoft.com/office/drawing/2014/main" id="{E24C404C-233C-4055-A49D-72AA1DE72950}"/>
              </a:ext>
            </a:extLst>
          </p:cNvPr>
          <p:cNvSpPr txBox="1">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55462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E3FD2B35-4876-4D5C-9FD5-993576D66D31}"/>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32BC6F4F-F17F-48D1-9354-4A142372D5C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65537" name="Text Box 1">
            <a:extLst>
              <a:ext uri="{FF2B5EF4-FFF2-40B4-BE49-F238E27FC236}">
                <a16:creationId xmlns:a16="http://schemas.microsoft.com/office/drawing/2014/main" id="{60989291-8919-422F-9B92-6F139B971FF6}"/>
              </a:ext>
            </a:extLst>
          </p:cNvPr>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8911DA7-CF47-47CA-B1AB-13FC951A343C}"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5538" name="Rectangle 2">
            <a:extLst>
              <a:ext uri="{FF2B5EF4-FFF2-40B4-BE49-F238E27FC236}">
                <a16:creationId xmlns:a16="http://schemas.microsoft.com/office/drawing/2014/main" id="{B0EBA1AB-BBB2-4F3D-B822-B915235839CB}"/>
              </a:ext>
            </a:extLst>
          </p:cNvPr>
          <p:cNvSpPr txBox="1">
            <a:spLocks noGrp="1" noRot="1" noChangeAspect="1" noChangeArrowheads="1"/>
          </p:cNvSpPr>
          <p:nvPr>
            <p:ph type="sldImg"/>
          </p:nvPr>
        </p:nvSpPr>
        <p:spPr bwMode="auto">
          <a:xfrm>
            <a:off x="385763" y="685800"/>
            <a:ext cx="607536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3">
            <a:extLst>
              <a:ext uri="{FF2B5EF4-FFF2-40B4-BE49-F238E27FC236}">
                <a16:creationId xmlns:a16="http://schemas.microsoft.com/office/drawing/2014/main" id="{571087E1-0E81-4F84-BA99-892DDD1A6E1E}"/>
              </a:ext>
            </a:extLst>
          </p:cNvPr>
          <p:cNvSpPr txBox="1">
            <a:spLocks noGrp="1" noChangeArrowheads="1"/>
          </p:cNvSpPr>
          <p:nvPr>
            <p:ph type="body" idx="1"/>
          </p:nvPr>
        </p:nvSpPr>
        <p:spPr bwMode="auto">
          <a:xfrm>
            <a:off x="914400" y="4343400"/>
            <a:ext cx="50180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55421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64836A92-A1B2-499E-8F5B-963C93330428}"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4</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67585" name="Text Box 1"/>
          <p:cNvSpPr txBox="1">
            <a:spLocks noChangeArrowheads="1"/>
          </p:cNvSpPr>
          <p:nvPr/>
        </p:nvSpPr>
        <p:spPr bwMode="auto">
          <a:xfrm>
            <a:off x="3886200" y="8686800"/>
            <a:ext cx="2955925" cy="441325"/>
          </a:xfrm>
          <a:prstGeom prst="rect">
            <a:avLst/>
          </a:prstGeom>
          <a:noFill/>
          <a:ln>
            <a:noFill/>
          </a:ln>
          <a:effec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0EDF16E-4F2E-4A5D-8FB5-FC905CFD3B21}"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7586" name="Text Box 2"/>
          <p:cNvSpPr txBox="1">
            <a:spLocks noChangeArrowheads="1"/>
          </p:cNvSpPr>
          <p:nvPr/>
        </p:nvSpPr>
        <p:spPr bwMode="auto">
          <a:xfrm>
            <a:off x="3886200" y="8686800"/>
            <a:ext cx="2960688" cy="446088"/>
          </a:xfrm>
          <a:prstGeom prst="rect">
            <a:avLst/>
          </a:prstGeom>
          <a:noFill/>
          <a:ln>
            <a:noFill/>
          </a:ln>
          <a:effec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13B24B4-EA6D-4943-8EB6-0747C3DAD6CD}"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44037" name="Rectangle 3"/>
          <p:cNvSpPr>
            <a:spLocks noGrp="1" noRot="1" noChangeAspect="1" noChangeArrowheads="1" noTextEdit="1"/>
          </p:cNvSpPr>
          <p:nvPr>
            <p:ph type="sldImg"/>
          </p:nvPr>
        </p:nvSpPr>
        <p:spPr>
          <a:xfrm>
            <a:off x="384175" y="685800"/>
            <a:ext cx="6084888" cy="34242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8" name="Rectangle 4"/>
          <p:cNvSpPr>
            <a:spLocks noGrp="1" noChangeArrowheads="1"/>
          </p:cNvSpPr>
          <p:nvPr>
            <p:ph type="body" idx="1"/>
          </p:nvPr>
        </p:nvSpPr>
        <p:spPr>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9323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a:extLst>
              <a:ext uri="{FF2B5EF4-FFF2-40B4-BE49-F238E27FC236}">
                <a16:creationId xmlns:a16="http://schemas.microsoft.com/office/drawing/2014/main" id="{C4267B96-E563-436C-A231-F5E095B414AD}"/>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FE680DE8-5639-466B-BAAC-B5B04E0EBDEC}"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0657" name="Text Box 1">
            <a:extLst>
              <a:ext uri="{FF2B5EF4-FFF2-40B4-BE49-F238E27FC236}">
                <a16:creationId xmlns:a16="http://schemas.microsoft.com/office/drawing/2014/main" id="{4C8ABBA2-4DB2-489C-A539-49D58C0026E0}"/>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92EE0AD-8D83-4F53-89B8-5E086B775DC8}"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0658" name="Text Box 2">
            <a:extLst>
              <a:ext uri="{FF2B5EF4-FFF2-40B4-BE49-F238E27FC236}">
                <a16:creationId xmlns:a16="http://schemas.microsoft.com/office/drawing/2014/main" id="{F6326306-7CF1-4934-ACEA-466A08C9A058}"/>
              </a:ext>
            </a:extLst>
          </p:cNvPr>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95922ED-E097-4E7A-B1F0-42B73C90EE6D}"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0659" name="Text Box 3">
            <a:extLst>
              <a:ext uri="{FF2B5EF4-FFF2-40B4-BE49-F238E27FC236}">
                <a16:creationId xmlns:a16="http://schemas.microsoft.com/office/drawing/2014/main" id="{8058F67E-4B47-42B5-8AB4-AE1A01958CA7}"/>
              </a:ext>
            </a:extLst>
          </p:cNvPr>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7E2F638-B459-4E3F-A20B-5CC1449A922C}"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70660" name="Rectangle 4">
            <a:extLst>
              <a:ext uri="{FF2B5EF4-FFF2-40B4-BE49-F238E27FC236}">
                <a16:creationId xmlns:a16="http://schemas.microsoft.com/office/drawing/2014/main" id="{4C888C8D-A086-4B3A-B380-E4D95FA54D0D}"/>
              </a:ext>
            </a:extLst>
          </p:cNvPr>
          <p:cNvSpPr txBox="1">
            <a:spLocks noGrp="1" noRot="1" noChangeAspect="1" noChangeArrowheads="1"/>
          </p:cNvSpPr>
          <p:nvPr>
            <p:ph type="sldImg"/>
          </p:nvPr>
        </p:nvSpPr>
        <p:spPr bwMode="auto">
          <a:xfrm>
            <a:off x="382588" y="685800"/>
            <a:ext cx="6091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Rectangle 5">
            <a:extLst>
              <a:ext uri="{FF2B5EF4-FFF2-40B4-BE49-F238E27FC236}">
                <a16:creationId xmlns:a16="http://schemas.microsoft.com/office/drawing/2014/main" id="{FB91133C-99E9-44F3-A030-20AC9FE021AD}"/>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2508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4">
            <a:extLst>
              <a:ext uri="{FF2B5EF4-FFF2-40B4-BE49-F238E27FC236}">
                <a16:creationId xmlns:a16="http://schemas.microsoft.com/office/drawing/2014/main" id="{3936D0A3-7A4B-47B0-86C6-A133AC318415}"/>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4AF0419F-3840-4C34-9735-18F6800432A9}" type="slidenum">
              <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2705" name="Text Box 1">
            <a:extLst>
              <a:ext uri="{FF2B5EF4-FFF2-40B4-BE49-F238E27FC236}">
                <a16:creationId xmlns:a16="http://schemas.microsoft.com/office/drawing/2014/main" id="{C636AE6E-A8A5-4037-9D81-452413F1F186}"/>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CF1E0EF-F249-4CFB-AA3C-B4673D15F496}"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6" name="Text Box 2">
            <a:extLst>
              <a:ext uri="{FF2B5EF4-FFF2-40B4-BE49-F238E27FC236}">
                <a16:creationId xmlns:a16="http://schemas.microsoft.com/office/drawing/2014/main" id="{59DAD03F-CA18-46E0-B1E5-02FDC861CBBC}"/>
              </a:ext>
            </a:extLst>
          </p:cNvPr>
          <p:cNvSpPr txBox="1">
            <a:spLocks noChangeArrowheads="1"/>
          </p:cNvSpPr>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2BBBD9-FCF0-419C-9F77-6A760722FBE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7" name="Text Box 3">
            <a:extLst>
              <a:ext uri="{FF2B5EF4-FFF2-40B4-BE49-F238E27FC236}">
                <a16:creationId xmlns:a16="http://schemas.microsoft.com/office/drawing/2014/main" id="{3F9E309A-C562-4BB6-A9BC-6566CC13EAC2}"/>
              </a:ext>
            </a:extLst>
          </p:cNvPr>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61FC0A8-F1ED-4212-84A7-24906B289D9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8" name="Text Box 4">
            <a:extLst>
              <a:ext uri="{FF2B5EF4-FFF2-40B4-BE49-F238E27FC236}">
                <a16:creationId xmlns:a16="http://schemas.microsoft.com/office/drawing/2014/main" id="{69147A01-E944-4B19-AD76-CAAA0886409A}"/>
              </a:ext>
            </a:extLst>
          </p:cNvPr>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0921C45-8213-40B1-A231-56DD95154486}"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72709" name="Rectangle 5">
            <a:extLst>
              <a:ext uri="{FF2B5EF4-FFF2-40B4-BE49-F238E27FC236}">
                <a16:creationId xmlns:a16="http://schemas.microsoft.com/office/drawing/2014/main" id="{24F06CB7-E356-4D8B-ACFE-C434A5D8DDFB}"/>
              </a:ext>
            </a:extLst>
          </p:cNvPr>
          <p:cNvSpPr txBox="1">
            <a:spLocks noGrp="1" noRot="1" noChangeAspect="1" noChangeArrowheads="1"/>
          </p:cNvSpPr>
          <p:nvPr>
            <p:ph type="sldImg"/>
          </p:nvPr>
        </p:nvSpPr>
        <p:spPr bwMode="auto">
          <a:xfrm>
            <a:off x="382588" y="685800"/>
            <a:ext cx="6091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10" name="Rectangle 6">
            <a:extLst>
              <a:ext uri="{FF2B5EF4-FFF2-40B4-BE49-F238E27FC236}">
                <a16:creationId xmlns:a16="http://schemas.microsoft.com/office/drawing/2014/main" id="{4B41482C-2E91-4139-B748-A66DC9B17774}"/>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52388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DD58FB7D-373F-4AC0-A488-D6D399DDAF8C}"/>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A8FC946B-2CCC-4C70-BDE3-5D377E37F9CA}"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68609" name="Text Box 1">
            <a:extLst>
              <a:ext uri="{FF2B5EF4-FFF2-40B4-BE49-F238E27FC236}">
                <a16:creationId xmlns:a16="http://schemas.microsoft.com/office/drawing/2014/main" id="{E97CC3CB-ECFA-4EE2-9D07-E5A60A35932B}"/>
              </a:ext>
            </a:extLst>
          </p:cNvPr>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030C018-F710-49FA-9F04-6C4EB6A92FD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8610" name="Text Box 2">
            <a:extLst>
              <a:ext uri="{FF2B5EF4-FFF2-40B4-BE49-F238E27FC236}">
                <a16:creationId xmlns:a16="http://schemas.microsoft.com/office/drawing/2014/main" id="{65CE37DC-CDB5-4AA9-8213-21B55A5580F8}"/>
              </a:ext>
            </a:extLst>
          </p:cNvPr>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3CCE0AE-6EAB-4D88-813B-0F9B8F39E789}"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8611" name="Text Box 3">
            <a:extLst>
              <a:ext uri="{FF2B5EF4-FFF2-40B4-BE49-F238E27FC236}">
                <a16:creationId xmlns:a16="http://schemas.microsoft.com/office/drawing/2014/main" id="{4F4FF268-7AC1-4A9F-9648-65784C778B71}"/>
              </a:ext>
            </a:extLst>
          </p:cNvPr>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B038DC4-83D8-4F18-B068-06289C79CE86}"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8612" name="Text Box 4">
            <a:extLst>
              <a:ext uri="{FF2B5EF4-FFF2-40B4-BE49-F238E27FC236}">
                <a16:creationId xmlns:a16="http://schemas.microsoft.com/office/drawing/2014/main" id="{EA797998-0942-4716-B4E7-A96098F8BBC7}"/>
              </a:ext>
            </a:extLst>
          </p:cNvPr>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9756955-B1E8-4337-A594-A6B723FA3081}"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68613" name="Rectangle 5">
            <a:extLst>
              <a:ext uri="{FF2B5EF4-FFF2-40B4-BE49-F238E27FC236}">
                <a16:creationId xmlns:a16="http://schemas.microsoft.com/office/drawing/2014/main" id="{2D20AB5A-D543-4435-9036-AD74253A2974}"/>
              </a:ext>
            </a:extLst>
          </p:cNvPr>
          <p:cNvSpPr txBox="1">
            <a:spLocks noGrp="1" noRot="1" noChangeAspect="1" noChangeArrowheads="1"/>
          </p:cNvSpPr>
          <p:nvPr>
            <p:ph type="sldImg"/>
          </p:nvPr>
        </p:nvSpPr>
        <p:spPr bwMode="auto">
          <a:xfrm>
            <a:off x="382588" y="685800"/>
            <a:ext cx="6091237"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4" name="Rectangle 6">
            <a:extLst>
              <a:ext uri="{FF2B5EF4-FFF2-40B4-BE49-F238E27FC236}">
                <a16:creationId xmlns:a16="http://schemas.microsoft.com/office/drawing/2014/main" id="{90B6777B-360A-4E28-812D-CAD5C7DA0996}"/>
              </a:ext>
            </a:extLst>
          </p:cNvPr>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49096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4"/>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defRPr/>
            </a:pPr>
            <a:fld id="{BF18D2AE-E172-4A0B-BE33-42E94FB35CA7}" type="slidenum">
              <a:rPr lang="fr-FR" altLang="fr-FR" smtClean="0">
                <a:ea typeface="Lucida Sans Unicode" panose="020B0602030504020204" pitchFamily="34" charset="0"/>
              </a:rPr>
              <a:pPr>
                <a:spcBef>
                  <a:spcPct val="0"/>
                </a:spcBef>
                <a:buClrTx/>
                <a:buFontTx/>
                <a:buNone/>
                <a:defRPr/>
              </a:pPr>
              <a:t>8</a:t>
            </a:fld>
            <a:endParaRPr lang="fr-FR" altLang="fr-FR">
              <a:ea typeface="Lucida Sans Unicode" panose="020B0602030504020204" pitchFamily="34" charset="0"/>
            </a:endParaRPr>
          </a:p>
        </p:txBody>
      </p:sp>
      <p:sp>
        <p:nvSpPr>
          <p:cNvPr id="12291" name="Text Box 1"/>
          <p:cNvSpPr txBox="1">
            <a:spLocks noChangeArrowheads="1"/>
          </p:cNvSpPr>
          <p:nvPr/>
        </p:nvSpPr>
        <p:spPr bwMode="auto">
          <a:xfrm>
            <a:off x="3886200" y="8686800"/>
            <a:ext cx="29559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defTabSz="449263" fontAlgn="base">
              <a:spcBef>
                <a:spcPct val="0"/>
              </a:spcBef>
              <a:spcAft>
                <a:spcPct val="0"/>
              </a:spcAft>
              <a:buClrTx/>
              <a:buFontTx/>
              <a:buNone/>
              <a:defRPr/>
            </a:pPr>
            <a:fld id="{93AD4B6B-A550-4AF7-BE91-815C5C3764A2}" type="slidenum">
              <a:rPr lang="fr-FR" altLang="fr-FR">
                <a:ea typeface="ＭＳ Ｐゴシック" panose="020B0600070205080204" pitchFamily="34" charset="-128"/>
                <a:cs typeface="Arial" panose="020B0604020202020204" pitchFamily="34" charset="0"/>
              </a:rPr>
              <a:pPr algn="r" defTabSz="449263" fontAlgn="base">
                <a:spcBef>
                  <a:spcPct val="0"/>
                </a:spcBef>
                <a:spcAft>
                  <a:spcPct val="0"/>
                </a:spcAft>
                <a:buClrTx/>
                <a:buFontTx/>
                <a:buNone/>
                <a:defRPr/>
              </a:pPr>
              <a:t>8</a:t>
            </a:fld>
            <a:endParaRPr lang="fr-FR" altLang="fr-FR">
              <a:ea typeface="ＭＳ Ｐゴシック" panose="020B0600070205080204" pitchFamily="34" charset="-128"/>
              <a:cs typeface="Arial" panose="020B0604020202020204" pitchFamily="34" charset="0"/>
            </a:endParaRPr>
          </a:p>
        </p:txBody>
      </p:sp>
      <p:sp>
        <p:nvSpPr>
          <p:cNvPr id="12292" name="Text Box 2"/>
          <p:cNvSpPr txBox="1">
            <a:spLocks noChangeArrowheads="1"/>
          </p:cNvSpPr>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defTabSz="449263" fontAlgn="base">
              <a:spcBef>
                <a:spcPct val="0"/>
              </a:spcBef>
              <a:spcAft>
                <a:spcPct val="0"/>
              </a:spcAft>
              <a:buClrTx/>
              <a:buFontTx/>
              <a:buNone/>
              <a:defRPr/>
            </a:pPr>
            <a:fld id="{3C1F6DAD-E7C4-421F-8A9D-CCCC744091B7}" type="slidenum">
              <a:rPr lang="fr-FR" altLang="fr-FR">
                <a:ea typeface="ＭＳ Ｐゴシック" panose="020B0600070205080204" pitchFamily="34" charset="-128"/>
                <a:cs typeface="Arial" panose="020B0604020202020204" pitchFamily="34" charset="0"/>
              </a:rPr>
              <a:pPr algn="r" defTabSz="449263" fontAlgn="base">
                <a:spcBef>
                  <a:spcPct val="0"/>
                </a:spcBef>
                <a:spcAft>
                  <a:spcPct val="0"/>
                </a:spcAft>
                <a:buClrTx/>
                <a:buFontTx/>
                <a:buNone/>
                <a:defRPr/>
              </a:pPr>
              <a:t>8</a:t>
            </a:fld>
            <a:endParaRPr lang="fr-FR" altLang="fr-FR">
              <a:ea typeface="ＭＳ Ｐゴシック" panose="020B0600070205080204" pitchFamily="34" charset="-128"/>
              <a:cs typeface="Arial" panose="020B0604020202020204" pitchFamily="34" charset="0"/>
            </a:endParaRPr>
          </a:p>
        </p:txBody>
      </p:sp>
      <p:sp>
        <p:nvSpPr>
          <p:cNvPr id="12293" name="Text Box 3"/>
          <p:cNvSpPr txBox="1">
            <a:spLocks noChangeArrowheads="1"/>
          </p:cNvSpPr>
          <p:nvPr/>
        </p:nvSpPr>
        <p:spPr bwMode="auto">
          <a:xfrm>
            <a:off x="3886200" y="8686800"/>
            <a:ext cx="29654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defTabSz="449263" fontAlgn="base">
              <a:spcBef>
                <a:spcPct val="0"/>
              </a:spcBef>
              <a:spcAft>
                <a:spcPct val="0"/>
              </a:spcAft>
              <a:buClrTx/>
              <a:buFontTx/>
              <a:buNone/>
              <a:defRPr/>
            </a:pPr>
            <a:fld id="{F30D5E64-50DE-463B-8433-43C69C403EF1}" type="slidenum">
              <a:rPr lang="fr-FR" altLang="fr-FR">
                <a:ea typeface="ＭＳ Ｐゴシック" panose="020B0600070205080204" pitchFamily="34" charset="-128"/>
                <a:cs typeface="Arial" panose="020B0604020202020204" pitchFamily="34" charset="0"/>
              </a:rPr>
              <a:pPr algn="r" defTabSz="449263" fontAlgn="base">
                <a:spcBef>
                  <a:spcPct val="0"/>
                </a:spcBef>
                <a:spcAft>
                  <a:spcPct val="0"/>
                </a:spcAft>
                <a:buClrTx/>
                <a:buFontTx/>
                <a:buNone/>
                <a:defRPr/>
              </a:pPr>
              <a:t>8</a:t>
            </a:fld>
            <a:endParaRPr lang="fr-FR" altLang="fr-FR">
              <a:ea typeface="ＭＳ Ｐゴシック" panose="020B0600070205080204" pitchFamily="34" charset="-128"/>
              <a:cs typeface="Arial" panose="020B0604020202020204" pitchFamily="34" charset="0"/>
            </a:endParaRPr>
          </a:p>
        </p:txBody>
      </p:sp>
      <p:sp>
        <p:nvSpPr>
          <p:cNvPr id="12294" name="Text Box 4"/>
          <p:cNvSpPr txBox="1">
            <a:spLocks noChangeArrowheads="1"/>
          </p:cNvSpPr>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defTabSz="449263" fontAlgn="base">
              <a:spcBef>
                <a:spcPct val="0"/>
              </a:spcBef>
              <a:spcAft>
                <a:spcPct val="0"/>
              </a:spcAft>
              <a:buClrTx/>
              <a:buFontTx/>
              <a:buNone/>
              <a:defRPr/>
            </a:pPr>
            <a:fld id="{997CD569-F00D-40AB-A850-A1D06722775C}" type="slidenum">
              <a:rPr lang="fr-FR" altLang="fr-FR">
                <a:latin typeface="Calibri" panose="020F0502020204030204" pitchFamily="34" charset="0"/>
                <a:ea typeface="ＭＳ Ｐゴシック" panose="020B0600070205080204" pitchFamily="34" charset="-128"/>
                <a:cs typeface="Arial" panose="020B0604020202020204" pitchFamily="34" charset="0"/>
              </a:rPr>
              <a:pPr algn="r" defTabSz="449263" fontAlgn="base">
                <a:spcBef>
                  <a:spcPct val="0"/>
                </a:spcBef>
                <a:spcAft>
                  <a:spcPct val="0"/>
                </a:spcAft>
                <a:buClrTx/>
                <a:buFontTx/>
                <a:buNone/>
                <a:defRPr/>
              </a:pPr>
              <a:t>8</a:t>
            </a:fld>
            <a:endParaRPr lang="fr-FR" altLang="fr-FR">
              <a:latin typeface="Calibri" panose="020F0502020204030204" pitchFamily="34" charset="0"/>
              <a:ea typeface="ＭＳ Ｐゴシック" panose="020B0600070205080204" pitchFamily="34" charset="-128"/>
              <a:cs typeface="Arial" panose="020B0604020202020204" pitchFamily="34" charset="0"/>
            </a:endParaRPr>
          </a:p>
        </p:txBody>
      </p:sp>
      <p:sp>
        <p:nvSpPr>
          <p:cNvPr id="12295" name="Rectangle 5"/>
          <p:cNvSpPr>
            <a:spLocks noGrp="1" noRot="1" noChangeAspect="1" noChangeArrowheads="1" noTextEdit="1"/>
          </p:cNvSpPr>
          <p:nvPr>
            <p:ph type="sldImg"/>
          </p:nvPr>
        </p:nvSpPr>
        <p:spPr>
          <a:xfrm>
            <a:off x="382588" y="685800"/>
            <a:ext cx="6091237" cy="34274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6" name="Rectangle 6"/>
          <p:cNvSpPr>
            <a:spLocks noGrp="1" noChangeArrowheads="1"/>
          </p:cNvSpPr>
          <p:nvPr>
            <p:ph type="body" idx="1"/>
          </p:nvPr>
        </p:nvSpPr>
        <p:spPr>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12719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616991C7-124C-448D-92D5-E5F0BCF31085}"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Lucida Sans Unicode" panose="020B0602030504020204" pitchFamily="34" charset="0"/>
            </a:endParaRPr>
          </a:p>
        </p:txBody>
      </p:sp>
      <p:sp>
        <p:nvSpPr>
          <p:cNvPr id="72705" name="Text Box 1"/>
          <p:cNvSpPr txBox="1">
            <a:spLocks noChangeArrowheads="1"/>
          </p:cNvSpPr>
          <p:nvPr/>
        </p:nvSpPr>
        <p:spPr bwMode="auto">
          <a:xfrm>
            <a:off x="3886200" y="8686800"/>
            <a:ext cx="2955925" cy="441325"/>
          </a:xfrm>
          <a:prstGeom prst="rect">
            <a:avLst/>
          </a:prstGeom>
          <a:noFill/>
          <a:ln>
            <a:noFill/>
          </a:ln>
          <a:effec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ABCF35-96BA-4535-809D-132B01E05DAB}" type="slidenum">
              <a:rPr kumimoji="0" lang="fr-FR" altLang="fr-FR"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fr-FR" altLang="fr-F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72706" name="Text Box 2"/>
          <p:cNvSpPr txBox="1">
            <a:spLocks noChangeArrowheads="1"/>
          </p:cNvSpPr>
          <p:nvPr/>
        </p:nvSpPr>
        <p:spPr bwMode="auto">
          <a:xfrm>
            <a:off x="3886200" y="8686800"/>
            <a:ext cx="2960688" cy="446088"/>
          </a:xfrm>
          <a:prstGeom prst="rect">
            <a:avLst/>
          </a:prstGeom>
          <a:noFill/>
          <a:ln>
            <a:noFill/>
          </a:ln>
          <a:effec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3346B11-DA31-43F3-9CC8-3A860663BFE3}"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48133" name="Rectangle 3"/>
          <p:cNvSpPr>
            <a:spLocks noGrp="1" noRot="1" noChangeAspect="1" noChangeArrowheads="1" noTextEdit="1"/>
          </p:cNvSpPr>
          <p:nvPr>
            <p:ph type="sldImg"/>
          </p:nvPr>
        </p:nvSpPr>
        <p:spPr>
          <a:xfrm>
            <a:off x="384175" y="685800"/>
            <a:ext cx="6084888" cy="34242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4" name="Rectangle 4"/>
          <p:cNvSpPr>
            <a:spLocks noGrp="1" noChangeArrowheads="1"/>
          </p:cNvSpPr>
          <p:nvPr>
            <p:ph type="body" idx="1"/>
          </p:nvPr>
        </p:nvSpPr>
        <p:spPr>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44836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D0070-2113-4863-9532-0A70045490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9E1652C-4087-4ABC-A53A-C470D9F37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AD3DB2-0934-4D37-9369-034EB2D588D0}"/>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F75828B7-B7FF-4D1B-8EE5-363049ECA0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8DB2BC-D789-4576-BE84-81D65FE43724}"/>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41766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1F2D7-C6E3-4662-8762-4F4BCCD8436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DE4BC1-2ADE-412A-8F35-6EAEDB846D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A66388-5A86-46A1-B675-8B4935A89125}"/>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AE369A71-F8E5-47B6-AFDC-787565FC55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D425EA-03A8-41F8-8107-52D1BC4DC82A}"/>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56873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899A8F-0CB9-4D42-A891-AFE29FEF6A1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99FC2C-EAEC-40C2-A07B-BE362C3BA3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8551D1-0757-4249-BE4B-799B919A6D32}"/>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ED04FA47-1B77-4B09-A836-11BC195F2B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254C15-7BDA-45C8-8520-EAFE6ABC5316}"/>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62890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48663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55841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41480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962920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336212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99477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75576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49987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CB06B-020F-43A1-8539-648740245A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E6316E-2B67-4A37-853F-25CFFE8849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8C2074-A633-444E-8A5B-EE3A2C7FD1A8}"/>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4F1EDB84-CF37-481E-83DD-6B6CEB1B61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CBB0AB-2F17-4E55-9505-CB021FEE719D}"/>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212611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198078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017193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6501" y="425450"/>
            <a:ext cx="2738967" cy="57800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425450"/>
            <a:ext cx="8013700" cy="578008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57106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7B488-737B-4030-B1C5-6CF223EF8C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87E483-8C8C-4CE7-9A9F-419AFFDD6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pied de page 3">
            <a:extLst>
              <a:ext uri="{FF2B5EF4-FFF2-40B4-BE49-F238E27FC236}">
                <a16:creationId xmlns:a16="http://schemas.microsoft.com/office/drawing/2014/main" id="{584497B8-8D4E-4043-B985-4D13D386D1E5}"/>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352093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6D09F-CA5B-44E2-A7B8-69047A130E3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1B318F-904F-4E5D-847E-AAC8BB2112D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FB540431-6C8B-4A19-9CD6-A3F5CEBE0337}"/>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2162510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F9882-09C4-4E68-989F-781D907CF70E}"/>
              </a:ext>
            </a:extLst>
          </p:cNvPr>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5FCBE0-DF19-4D59-AD52-50123D906E2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u pied de page 3">
            <a:extLst>
              <a:ext uri="{FF2B5EF4-FFF2-40B4-BE49-F238E27FC236}">
                <a16:creationId xmlns:a16="http://schemas.microsoft.com/office/drawing/2014/main" id="{E922C3B1-D1A5-499F-BA07-127D1535816D}"/>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3374184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9D479-C7F5-4506-BAE9-78D9D2F971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EFD98E-2AEB-4C9A-8688-359E9B82C8F3}"/>
              </a:ext>
            </a:extLst>
          </p:cNvPr>
          <p:cNvSpPr>
            <a:spLocks noGrp="1"/>
          </p:cNvSpPr>
          <p:nvPr>
            <p:ph sz="half" idx="1"/>
          </p:nvPr>
        </p:nvSpPr>
        <p:spPr>
          <a:xfrm>
            <a:off x="609601" y="1981200"/>
            <a:ext cx="5372100" cy="42227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AEFD236-0818-41E5-BBAB-8D4F8B71018B}"/>
              </a:ext>
            </a:extLst>
          </p:cNvPr>
          <p:cNvSpPr>
            <a:spLocks noGrp="1"/>
          </p:cNvSpPr>
          <p:nvPr>
            <p:ph sz="half" idx="2"/>
          </p:nvPr>
        </p:nvSpPr>
        <p:spPr>
          <a:xfrm>
            <a:off x="6184901" y="1981200"/>
            <a:ext cx="5374217" cy="42227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344E9F75-8AFE-4D23-8D51-3A84743D8D31}"/>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284059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1E364-1102-4FBA-93AD-6596DE037B12}"/>
              </a:ext>
            </a:extLst>
          </p:cNvPr>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A2575CE-68CD-4E3F-8D25-03B85BF75A5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355B1E-2449-43BA-8818-A33A221379F7}"/>
              </a:ext>
            </a:extLst>
          </p:cNvPr>
          <p:cNvSpPr>
            <a:spLocks noGrp="1"/>
          </p:cNvSpPr>
          <p:nvPr>
            <p:ph sz="half" idx="2"/>
          </p:nvPr>
        </p:nvSpPr>
        <p:spPr>
          <a:xfrm>
            <a:off x="840318" y="2505075"/>
            <a:ext cx="51583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301D00-6B23-4959-BBCC-0400E7CB6AA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85A2B51-DA22-43BA-815E-418F465963AD}"/>
              </a:ext>
            </a:extLst>
          </p:cNvPr>
          <p:cNvSpPr>
            <a:spLocks noGrp="1"/>
          </p:cNvSpPr>
          <p:nvPr>
            <p:ph sz="quarter" idx="4"/>
          </p:nvPr>
        </p:nvSpPr>
        <p:spPr>
          <a:xfrm>
            <a:off x="6172200" y="2505075"/>
            <a:ext cx="518371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a16="http://schemas.microsoft.com/office/drawing/2014/main" id="{2D9F6043-0208-4B14-9C9A-153C0356357C}"/>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261223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E78D1B-04AC-4C12-B78F-6192B65A0A66}"/>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46E49FE1-92FD-459D-8207-AD5CDF59370E}"/>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1267934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9A7576D-C367-4657-BBA1-F82076B9DF5E}"/>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56597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F2A752-A004-44E3-8EFF-A57AF5E97DE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F8B3499-1E36-43FA-AAF2-F51D6DC23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B344C3D-D073-464F-B36E-9714BA043D04}"/>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0C9161B4-4136-4C53-95A1-6D0F32B961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96BB30-A392-4EF1-9A92-921AD8602682}"/>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1465312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B72F6-B83C-4A09-886E-AEE97F6D78C1}"/>
              </a:ext>
            </a:extLst>
          </p:cNvPr>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B715FDD-222E-4360-ADC0-7AA84F334DA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28BC70-96B4-445E-B1F9-1910EEEF12C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86C0B900-930F-45A6-920B-89E9DB976BC9}"/>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375118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1F712-22C8-456B-A60D-20F725BC4E55}"/>
              </a:ext>
            </a:extLst>
          </p:cNvPr>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AC06F51-0047-4AB9-81E9-87518263176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E0418C3-796C-4D7F-92BD-397E7CCF8B5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51F3B482-C381-4B8B-9B03-4C1BAE1857E9}"/>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320670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4C4D9-F9D6-45C8-AA89-4C0B76F69E1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AFBC74D-7854-42C3-BF7A-69D53A1D65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AD5A80EE-69DF-4FE3-AC11-A85D03FB2D7F}"/>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3976825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0B1EFF-374B-488B-8CDD-5567D921B2B3}"/>
              </a:ext>
            </a:extLst>
          </p:cNvPr>
          <p:cNvSpPr>
            <a:spLocks noGrp="1"/>
          </p:cNvSpPr>
          <p:nvPr>
            <p:ph type="title" orient="vert"/>
          </p:nvPr>
        </p:nvSpPr>
        <p:spPr>
          <a:xfrm>
            <a:off x="8822267" y="425450"/>
            <a:ext cx="2736851" cy="57785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5137E9C-5529-4529-9FD7-C84BF964DFEB}"/>
              </a:ext>
            </a:extLst>
          </p:cNvPr>
          <p:cNvSpPr>
            <a:spLocks noGrp="1"/>
          </p:cNvSpPr>
          <p:nvPr>
            <p:ph type="body" orient="vert" idx="1"/>
          </p:nvPr>
        </p:nvSpPr>
        <p:spPr>
          <a:xfrm>
            <a:off x="609600" y="425450"/>
            <a:ext cx="8009467" cy="57785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CC393660-4CEE-4F17-9AB8-6B0939035169}"/>
              </a:ext>
            </a:extLst>
          </p:cNvPr>
          <p:cNvSpPr>
            <a:spLocks noGrp="1"/>
          </p:cNvSpPr>
          <p:nvPr>
            <p:ph type="ftr" idx="10"/>
          </p:nvPr>
        </p:nvSpPr>
        <p:spPr/>
        <p:txBody>
          <a:bodyPr/>
          <a:lstStyle>
            <a:lvl1pPr>
              <a:defRPr/>
            </a:lvl1pPr>
          </a:lstStyle>
          <a:p>
            <a:r>
              <a:rPr lang="fr-FR" altLang="fr-FR"/>
              <a:t>OA-accréditation-AFU – 1ère journée URORISQ – vendredi 3 avril 2009</a:t>
            </a:r>
          </a:p>
        </p:txBody>
      </p:sp>
    </p:spTree>
    <p:extLst>
      <p:ext uri="{BB962C8B-B14F-4D97-AF65-F5344CB8AC3E}">
        <p14:creationId xmlns:p14="http://schemas.microsoft.com/office/powerpoint/2010/main" val="3808565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967538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797565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004230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981200"/>
            <a:ext cx="5372100" cy="42227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4901" y="1981200"/>
            <a:ext cx="5374217" cy="42227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295562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945034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14179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F8DE4-7325-431A-8BEF-4BE2C7BC4E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CB996EF-847C-4A48-9380-3AAD349CF0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8667BE-8A10-4CDC-821F-A43314B68C7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296A408-F514-4F4B-B19C-61B94CBF780D}"/>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6" name="Espace réservé du pied de page 5">
            <a:extLst>
              <a:ext uri="{FF2B5EF4-FFF2-40B4-BE49-F238E27FC236}">
                <a16:creationId xmlns:a16="http://schemas.microsoft.com/office/drawing/2014/main" id="{6CB21EAF-AB3C-43FD-AFE0-1A062EB08C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2A6052-6EA7-467B-8082-F208C330091F}"/>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12522493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665983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711617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415643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157508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2267" y="425450"/>
            <a:ext cx="2736851" cy="57785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425450"/>
            <a:ext cx="8009467" cy="57785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572821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886239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640095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739522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4963"/>
            <a:ext cx="5376333" cy="45132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604963"/>
            <a:ext cx="5376333" cy="451326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035563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66284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B576E-8474-4694-B738-296CD751A7F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D2BD51-A401-414A-9537-59F6A45EA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B4D78C-2141-4772-86A9-888C91E0D6F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F43A52-A980-461E-BF82-509332A6D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5E9F3C0-00DF-4BB5-B809-1C152F1F5B4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C7BE39-AC07-4010-8DFF-997227216236}"/>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8" name="Espace réservé du pied de page 7">
            <a:extLst>
              <a:ext uri="{FF2B5EF4-FFF2-40B4-BE49-F238E27FC236}">
                <a16:creationId xmlns:a16="http://schemas.microsoft.com/office/drawing/2014/main" id="{7FBBF237-7D1B-482F-B3AF-EF9345A73C6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943771F-3CF0-477F-9A80-AB87E594A001}"/>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3386197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920169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56822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997658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041896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361184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31301" y="1604963"/>
            <a:ext cx="2840567" cy="451326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1604963"/>
            <a:ext cx="8318500" cy="45132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5"/>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68807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id="{C7A59EC9-7B48-47E8-B164-242EB92BDDC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276305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CB755E7F-13E6-4345-AC54-B715FC98488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97498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D70CD40E-0B3D-47FD-BD11-DF70E617E1A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329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981200"/>
            <a:ext cx="5376333" cy="4224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0C01192D-7A1E-4FCB-B0C6-1E582AEF92CF}"/>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68096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E6E17-3605-4967-A0A1-29D0FCCFF3E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DAE4CD-9ABE-4F3B-8A08-76DDC5AAFA1F}"/>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4" name="Espace réservé du pied de page 3">
            <a:extLst>
              <a:ext uri="{FF2B5EF4-FFF2-40B4-BE49-F238E27FC236}">
                <a16:creationId xmlns:a16="http://schemas.microsoft.com/office/drawing/2014/main" id="{60B17F30-0783-4E54-9F4A-14812447DF6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BC4B7B4-3C64-42EC-AD1F-7EC5890A5EA7}"/>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290222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1A235986-1AF3-41C2-BC9E-665FFCCD1F83}"/>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093082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084E3888-8658-40E6-98C6-843EC13E1E3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546884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E749AD-F6B9-4803-A4D2-D6489DB0A87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869154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14ACF5A5-E1B8-45C3-AA2C-F020357A0030}"/>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824257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D766277D-AD3A-424D-ADB1-0F4B9CC56740}"/>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5435989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E027D4D2-AF65-4C29-818E-627BB4008E2D}"/>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423035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6501" y="425450"/>
            <a:ext cx="2738967" cy="57800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425450"/>
            <a:ext cx="8013700" cy="578008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8E82B79-C0EA-40C1-B081-C4D6AE6B227B}"/>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133867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id="{8A958B75-0D0C-4549-87FB-811D43018B7F}"/>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011798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7C3B9E21-6DBC-466F-B249-0C748083643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128054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B48DD586-CF7D-49DE-8B78-C8172E9ADA97}"/>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5976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12C31B-7B3D-47A1-8CBF-CC4A56B2905D}"/>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3" name="Espace réservé du pied de page 2">
            <a:extLst>
              <a:ext uri="{FF2B5EF4-FFF2-40B4-BE49-F238E27FC236}">
                <a16:creationId xmlns:a16="http://schemas.microsoft.com/office/drawing/2014/main" id="{4719D8C4-4609-4EA8-9525-5A8E032F38F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F2CCFBE-38F1-4666-A03E-8516AE3B78C4}"/>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31215229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981201"/>
            <a:ext cx="5376333" cy="42275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9134" y="1981201"/>
            <a:ext cx="5376333" cy="42275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39202322-C72C-4C2B-9E7A-52567E945286}"/>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5560421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AB6003A-5492-48AD-8097-30343697CCD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153723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EBC181A6-D272-4FF0-8583-6E972ABF0461}"/>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21912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0477F5-B8E3-4788-BCDC-1ECA475CD955}"/>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740666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198F6C64-E91B-445E-A4AF-79CE93C01B83}"/>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345711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CEA2CA20-CF94-4B10-B005-4C4DA94FDF21}"/>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4253854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F5A556AB-6FCF-4B8A-A6E8-F83BEE5B53E6}"/>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24533786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6501" y="425451"/>
            <a:ext cx="2738967" cy="5783263"/>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425451"/>
            <a:ext cx="8013700" cy="57832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617391BA-17E0-41C8-84A1-6C30E3D40166}"/>
              </a:ext>
            </a:extLst>
          </p:cNvPr>
          <p:cNvSpPr>
            <a:spLocks noGrp="1" noChangeArrowheads="1"/>
          </p:cNvSpPr>
          <p:nvPr>
            <p:ph type="ftr" idx="10"/>
          </p:nvPr>
        </p:nvSpPr>
        <p:spPr>
          <a:ln/>
        </p:spPr>
        <p:txBody>
          <a:bodyPr/>
          <a:lstStyle>
            <a:lvl1pPr>
              <a:defRPr/>
            </a:lvl1pPr>
          </a:lstStyle>
          <a:p>
            <a:pPr>
              <a:defRPr/>
            </a:pPr>
            <a:r>
              <a:rPr lang="fr-FR" altLang="fr-FR"/>
              <a:t>OA-accréditation-AFU – 1ère journée URORISQ – vendredi 3 avril 2009</a:t>
            </a:r>
          </a:p>
        </p:txBody>
      </p:sp>
    </p:spTree>
    <p:extLst>
      <p:ext uri="{BB962C8B-B14F-4D97-AF65-F5344CB8AC3E}">
        <p14:creationId xmlns:p14="http://schemas.microsoft.com/office/powerpoint/2010/main" val="1810183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a:extLst>
              <a:ext uri="{FF2B5EF4-FFF2-40B4-BE49-F238E27FC236}">
                <a16:creationId xmlns:a16="http://schemas.microsoft.com/office/drawing/2014/main" id="{BF799991-3BC6-47A8-8CDF-76C3634B7054}"/>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1633491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9D26F6F-016E-4B28-9F06-C0CCD425292F}"/>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207001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010C6-469A-4980-8DCD-4CBA396F75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4963A7-DBE7-4FEF-861B-703FC9B6F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F63B4F-9E21-4829-B185-D093D532B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7F3533-1AF2-44BE-BCEC-260166F7F429}"/>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6" name="Espace réservé du pied de page 5">
            <a:extLst>
              <a:ext uri="{FF2B5EF4-FFF2-40B4-BE49-F238E27FC236}">
                <a16:creationId xmlns:a16="http://schemas.microsoft.com/office/drawing/2014/main" id="{EE7EF4EE-1388-432A-A9DA-84D5800C96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DFEB3A-506C-4C25-9568-545E2A7BBEFD}"/>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4144545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a:extLst>
              <a:ext uri="{FF2B5EF4-FFF2-40B4-BE49-F238E27FC236}">
                <a16:creationId xmlns:a16="http://schemas.microsoft.com/office/drawing/2014/main" id="{FD1ACFAC-C58E-4D49-90DC-53EC8A13B4AB}"/>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27234631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981200"/>
            <a:ext cx="5374217" cy="4224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87017" y="1981200"/>
            <a:ext cx="5374216" cy="4224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62D274CA-E4DA-4328-96DC-6CF9D437E9E0}"/>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4132740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F60D9CAA-D946-45D6-A535-383F8CC46BDD}"/>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29147533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469EEFDF-B935-4DDB-AFB5-0941FFF7BDEA}"/>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3091106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1C4A7F-132F-4F2D-B4E3-3683300F1228}"/>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3083462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a:extLst>
              <a:ext uri="{FF2B5EF4-FFF2-40B4-BE49-F238E27FC236}">
                <a16:creationId xmlns:a16="http://schemas.microsoft.com/office/drawing/2014/main" id="{BACD6DD0-5985-4DF3-B15F-FA483DFE8B69}"/>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291817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a:extLst>
              <a:ext uri="{FF2B5EF4-FFF2-40B4-BE49-F238E27FC236}">
                <a16:creationId xmlns:a16="http://schemas.microsoft.com/office/drawing/2014/main" id="{86BA8C85-BF37-4DBE-BD8D-23FD5362905C}"/>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2057853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5A23FD13-4126-4E3A-AC87-B98C54D2C47F}"/>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37798220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24385" y="425450"/>
            <a:ext cx="2736849" cy="57800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425450"/>
            <a:ext cx="8011584" cy="57800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22FE9236-8029-479B-99DD-59705BBC4F8D}"/>
              </a:ext>
            </a:extLst>
          </p:cNvPr>
          <p:cNvSpPr>
            <a:spLocks noGrp="1" noChangeArrowheads="1"/>
          </p:cNvSpPr>
          <p:nvPr>
            <p:ph type="ftr" idx="10"/>
          </p:nvPr>
        </p:nvSpPr>
        <p:spPr>
          <a:ln/>
        </p:spPr>
        <p:txBody>
          <a:bodyPr/>
          <a:lstStyle>
            <a:lvl1pPr>
              <a:defRPr/>
            </a:lvl1pPr>
          </a:lstStyle>
          <a:p>
            <a:pPr>
              <a:defRPr/>
            </a:pPr>
            <a:r>
              <a:rPr lang="fr-FR"/>
              <a:t>OA-accréditation-AFU – 1ère journée URORISQ – vendredi 3 avril 2009</a:t>
            </a:r>
          </a:p>
        </p:txBody>
      </p:sp>
    </p:spTree>
    <p:extLst>
      <p:ext uri="{BB962C8B-B14F-4D97-AF65-F5344CB8AC3E}">
        <p14:creationId xmlns:p14="http://schemas.microsoft.com/office/powerpoint/2010/main" val="392805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7CD36-D1A3-463D-A36C-BC186D0CD4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417DC09-53F3-4413-9A0D-3A417A403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90859C7-6A58-4FFC-AFFE-07AF656CD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11F36C-E180-4090-82BD-6F55C7DC2767}"/>
              </a:ext>
            </a:extLst>
          </p:cNvPr>
          <p:cNvSpPr>
            <a:spLocks noGrp="1"/>
          </p:cNvSpPr>
          <p:nvPr>
            <p:ph type="dt" sz="half" idx="10"/>
          </p:nvPr>
        </p:nvSpPr>
        <p:spPr/>
        <p:txBody>
          <a:bodyPr/>
          <a:lstStyle/>
          <a:p>
            <a:fld id="{178CAA5D-7299-4D2C-9643-F61046A032B3}" type="datetimeFigureOut">
              <a:rPr lang="fr-FR" smtClean="0"/>
              <a:t>06/05/2022</a:t>
            </a:fld>
            <a:endParaRPr lang="fr-FR"/>
          </a:p>
        </p:txBody>
      </p:sp>
      <p:sp>
        <p:nvSpPr>
          <p:cNvPr id="6" name="Espace réservé du pied de page 5">
            <a:extLst>
              <a:ext uri="{FF2B5EF4-FFF2-40B4-BE49-F238E27FC236}">
                <a16:creationId xmlns:a16="http://schemas.microsoft.com/office/drawing/2014/main" id="{33182B9C-3458-43C6-9477-F1CCB0B849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DEF66B-8CA3-46F4-AECA-305E6BE7DF85}"/>
              </a:ext>
            </a:extLst>
          </p:cNvPr>
          <p:cNvSpPr>
            <a:spLocks noGrp="1"/>
          </p:cNvSpPr>
          <p:nvPr>
            <p:ph type="sldNum" sz="quarter" idx="12"/>
          </p:nvPr>
        </p:nvSpPr>
        <p:spPr/>
        <p:txBody>
          <a:bodyPr/>
          <a:lstStyle/>
          <a:p>
            <a:fld id="{5950B634-6177-4A8D-989D-171269ECEFAE}" type="slidenum">
              <a:rPr lang="fr-FR" smtClean="0"/>
              <a:t>‹N°›</a:t>
            </a:fld>
            <a:endParaRPr lang="fr-FR"/>
          </a:p>
        </p:txBody>
      </p:sp>
    </p:spTree>
    <p:extLst>
      <p:ext uri="{BB962C8B-B14F-4D97-AF65-F5344CB8AC3E}">
        <p14:creationId xmlns:p14="http://schemas.microsoft.com/office/powerpoint/2010/main" val="9509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39CA53-D790-4F9F-AAE7-2C2285630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CCE6796-0F03-48FE-B814-97CE3D00C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DFAD93-6460-4EC8-986B-AC8041CC2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AA5D-7299-4D2C-9643-F61046A032B3}" type="datetimeFigureOut">
              <a:rPr lang="fr-FR" smtClean="0"/>
              <a:t>06/05/2022</a:t>
            </a:fld>
            <a:endParaRPr lang="fr-FR"/>
          </a:p>
        </p:txBody>
      </p:sp>
      <p:sp>
        <p:nvSpPr>
          <p:cNvPr id="5" name="Espace réservé du pied de page 4">
            <a:extLst>
              <a:ext uri="{FF2B5EF4-FFF2-40B4-BE49-F238E27FC236}">
                <a16:creationId xmlns:a16="http://schemas.microsoft.com/office/drawing/2014/main" id="{18E77096-D10D-4CBB-91AA-556634392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241C772-3063-4E1F-ACC7-8184126F3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0B634-6177-4A8D-989D-171269ECEFAE}" type="slidenum">
              <a:rPr lang="fr-FR" smtClean="0"/>
              <a:t>‹N°›</a:t>
            </a:fld>
            <a:endParaRPr lang="fr-FR"/>
          </a:p>
        </p:txBody>
      </p:sp>
    </p:spTree>
    <p:extLst>
      <p:ext uri="{BB962C8B-B14F-4D97-AF65-F5344CB8AC3E}">
        <p14:creationId xmlns:p14="http://schemas.microsoft.com/office/powerpoint/2010/main" val="230896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0" y="425450"/>
            <a:ext cx="10955867"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p:cNvSpPr>
            <a:spLocks noGrp="1" noChangeArrowheads="1"/>
          </p:cNvSpPr>
          <p:nvPr>
            <p:ph type="body" idx="1"/>
          </p:nvPr>
        </p:nvSpPr>
        <p:spPr bwMode="auto">
          <a:xfrm>
            <a:off x="609600" y="1981200"/>
            <a:ext cx="10955867"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p:cNvSpPr>
            <a:spLocks noGrp="1" noChangeArrowheads="1"/>
          </p:cNvSpPr>
          <p:nvPr>
            <p:ph type="ftr"/>
          </p:nvPr>
        </p:nvSpPr>
        <p:spPr bwMode="auto">
          <a:xfrm>
            <a:off x="2927351" y="6061076"/>
            <a:ext cx="6991349" cy="631825"/>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defTabSz="449263" eaLnBrk="0" fontAlgn="base" hangingPunct="0">
              <a:spcBef>
                <a:spcPct val="0"/>
              </a:spcBef>
              <a:spcAft>
                <a:spcPct val="0"/>
              </a:spcAft>
              <a:defRPr/>
            </a:pPr>
            <a:r>
              <a:rPr lang="fr-FR" altLang="fr-FR"/>
              <a:t>OA-accréditation-AFU – 1ère journée URORISQ – vendredi 3 avril 2009</a:t>
            </a:r>
          </a:p>
        </p:txBody>
      </p:sp>
      <p:pic>
        <p:nvPicPr>
          <p:cNvPr id="103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834" y="6165850"/>
            <a:ext cx="26289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7" hidden="1"/>
          <p:cNvSpPr>
            <a:spLocks noChangeArrowheads="1"/>
          </p:cNvSpPr>
          <p:nvPr/>
        </p:nvSpPr>
        <p:spPr bwMode="auto">
          <a:xfrm>
            <a:off x="2032000" y="1397000"/>
            <a:ext cx="8128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Tree>
    <p:extLst>
      <p:ext uri="{BB962C8B-B14F-4D97-AF65-F5344CB8AC3E}">
        <p14:creationId xmlns:p14="http://schemas.microsoft.com/office/powerpoint/2010/main" val="756668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236F3DDE-44D8-4929-B769-6B3803FD30E6}"/>
              </a:ext>
            </a:extLst>
          </p:cNvPr>
          <p:cNvSpPr>
            <a:spLocks noGrp="1" noChangeArrowheads="1"/>
          </p:cNvSpPr>
          <p:nvPr>
            <p:ph type="title"/>
          </p:nvPr>
        </p:nvSpPr>
        <p:spPr bwMode="auto">
          <a:xfrm>
            <a:off x="609600" y="425450"/>
            <a:ext cx="10949517"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6" name="Rectangle 2">
            <a:extLst>
              <a:ext uri="{FF2B5EF4-FFF2-40B4-BE49-F238E27FC236}">
                <a16:creationId xmlns:a16="http://schemas.microsoft.com/office/drawing/2014/main" id="{6CFCAFD2-1885-4ECE-A875-D9AFCA849402}"/>
              </a:ext>
            </a:extLst>
          </p:cNvPr>
          <p:cNvSpPr>
            <a:spLocks noGrp="1" noChangeArrowheads="1"/>
          </p:cNvSpPr>
          <p:nvPr>
            <p:ph type="body" idx="1"/>
          </p:nvPr>
        </p:nvSpPr>
        <p:spPr bwMode="auto">
          <a:xfrm>
            <a:off x="609600" y="1981200"/>
            <a:ext cx="10949517"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7" name="Picture 3">
            <a:extLst>
              <a:ext uri="{FF2B5EF4-FFF2-40B4-BE49-F238E27FC236}">
                <a16:creationId xmlns:a16="http://schemas.microsoft.com/office/drawing/2014/main" id="{A8F373DB-4B52-4A65-9638-FB81A1F41D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Rectangle 4">
            <a:extLst>
              <a:ext uri="{FF2B5EF4-FFF2-40B4-BE49-F238E27FC236}">
                <a16:creationId xmlns:a16="http://schemas.microsoft.com/office/drawing/2014/main" id="{D0495C93-707B-4F42-A4BA-B04C9B0DF520}"/>
              </a:ext>
            </a:extLst>
          </p:cNvPr>
          <p:cNvSpPr>
            <a:spLocks noGrp="1" noChangeArrowheads="1"/>
          </p:cNvSpPr>
          <p:nvPr>
            <p:ph type="ftr"/>
          </p:nvPr>
        </p:nvSpPr>
        <p:spPr bwMode="auto">
          <a:xfrm>
            <a:off x="2927351" y="5875338"/>
            <a:ext cx="69850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fr-FR" altLang="fr-FR"/>
              <a:t>OA-accréditation-AFU – 1ère journée URORISQ – vendredi 3 avril 2009</a:t>
            </a:r>
          </a:p>
        </p:txBody>
      </p:sp>
      <p:pic>
        <p:nvPicPr>
          <p:cNvPr id="1029" name="Picture 5">
            <a:extLst>
              <a:ext uri="{FF2B5EF4-FFF2-40B4-BE49-F238E27FC236}">
                <a16:creationId xmlns:a16="http://schemas.microsoft.com/office/drawing/2014/main" id="{1AF1DE25-1AE5-48DC-A7B6-7E82EFCD54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34" y="6246814"/>
            <a:ext cx="2628900" cy="48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0" name="Picture 6">
            <a:extLst>
              <a:ext uri="{FF2B5EF4-FFF2-40B4-BE49-F238E27FC236}">
                <a16:creationId xmlns:a16="http://schemas.microsoft.com/office/drawing/2014/main" id="{CE5F8EB1-DCC2-4A44-96F1-482B93B9BDF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50231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09600" y="425450"/>
            <a:ext cx="10949517" cy="14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4099" name="Rectangle 2"/>
          <p:cNvSpPr>
            <a:spLocks noGrp="1" noChangeArrowheads="1"/>
          </p:cNvSpPr>
          <p:nvPr>
            <p:ph type="body" idx="1"/>
          </p:nvPr>
        </p:nvSpPr>
        <p:spPr bwMode="auto">
          <a:xfrm>
            <a:off x="609600" y="1981200"/>
            <a:ext cx="10949517"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Rectangle 4"/>
          <p:cNvSpPr>
            <a:spLocks noGrp="1" noChangeArrowheads="1"/>
          </p:cNvSpPr>
          <p:nvPr>
            <p:ph type="ftr"/>
          </p:nvPr>
        </p:nvSpPr>
        <p:spPr bwMode="auto">
          <a:xfrm>
            <a:off x="2927351" y="5875338"/>
            <a:ext cx="6985000" cy="812800"/>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defTabSz="449263" eaLnBrk="0" fontAlgn="base" hangingPunct="0">
              <a:spcBef>
                <a:spcPct val="0"/>
              </a:spcBef>
              <a:spcAft>
                <a:spcPct val="0"/>
              </a:spcAft>
              <a:defRPr/>
            </a:pPr>
            <a:r>
              <a:rPr lang="fr-FR" altLang="fr-FR">
                <a:cs typeface="Arial" panose="020B0604020202020204" pitchFamily="34" charset="0"/>
              </a:rPr>
              <a:t>OA-accréditation-AFU – 1ère journée URORISQ – vendredi 3 avril 2009</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34" y="6246814"/>
            <a:ext cx="2628900" cy="48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74499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12175067" cy="6845300"/>
            <a:chOff x="0" y="0"/>
            <a:chExt cx="5752" cy="4312"/>
          </a:xfrm>
        </p:grpSpPr>
        <p:sp>
          <p:nvSpPr>
            <p:cNvPr id="2056" name="Rectangle 2"/>
            <p:cNvSpPr>
              <a:spLocks noChangeArrowheads="1"/>
            </p:cNvSpPr>
            <p:nvPr/>
          </p:nvSpPr>
          <p:spPr bwMode="auto">
            <a:xfrm>
              <a:off x="0" y="0"/>
              <a:ext cx="2200" cy="4312"/>
            </a:xfrm>
            <a:prstGeom prst="rect">
              <a:avLst/>
            </a:prstGeom>
            <a:gradFill rotWithShape="0">
              <a:gsLst>
                <a:gs pos="0">
                  <a:srgbClr val="FFB8B3"/>
                </a:gs>
                <a:gs pos="100000">
                  <a:srgbClr val="FFFFFF"/>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57" name="Rectangle 3"/>
            <p:cNvSpPr>
              <a:spLocks noChangeArrowheads="1"/>
            </p:cNvSpPr>
            <p:nvPr/>
          </p:nvSpPr>
          <p:spPr bwMode="auto">
            <a:xfrm>
              <a:off x="1081" y="1065"/>
              <a:ext cx="4671" cy="1588"/>
            </a:xfrm>
            <a:prstGeom prst="rect">
              <a:avLst/>
            </a:prstGeom>
            <a:solidFill>
              <a:srgbClr val="C90D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grpSp>
          <p:nvGrpSpPr>
            <p:cNvPr id="2058" name="Group 4"/>
            <p:cNvGrpSpPr>
              <a:grpSpLocks/>
            </p:cNvGrpSpPr>
            <p:nvPr/>
          </p:nvGrpSpPr>
          <p:grpSpPr bwMode="auto">
            <a:xfrm>
              <a:off x="0" y="672"/>
              <a:ext cx="1798" cy="1981"/>
              <a:chOff x="0" y="672"/>
              <a:chExt cx="1798" cy="1981"/>
            </a:xfrm>
          </p:grpSpPr>
          <p:sp>
            <p:nvSpPr>
              <p:cNvPr id="2059" name="Rectangle 5"/>
              <p:cNvSpPr>
                <a:spLocks noChangeArrowheads="1"/>
              </p:cNvSpPr>
              <p:nvPr/>
            </p:nvSpPr>
            <p:spPr bwMode="auto">
              <a:xfrm>
                <a:off x="361" y="2257"/>
                <a:ext cx="355" cy="396"/>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0" name="Rectangle 6"/>
              <p:cNvSpPr>
                <a:spLocks noChangeArrowheads="1"/>
              </p:cNvSpPr>
              <p:nvPr/>
            </p:nvSpPr>
            <p:spPr bwMode="auto">
              <a:xfrm>
                <a:off x="1081" y="1065"/>
                <a:ext cx="354" cy="397"/>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1" name="Rectangle 7"/>
              <p:cNvSpPr>
                <a:spLocks noChangeArrowheads="1"/>
              </p:cNvSpPr>
              <p:nvPr/>
            </p:nvSpPr>
            <p:spPr bwMode="auto">
              <a:xfrm>
                <a:off x="1437" y="672"/>
                <a:ext cx="361" cy="392"/>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2" name="Rectangle 8"/>
              <p:cNvSpPr>
                <a:spLocks noChangeArrowheads="1"/>
              </p:cNvSpPr>
              <p:nvPr/>
            </p:nvSpPr>
            <p:spPr bwMode="auto">
              <a:xfrm>
                <a:off x="719" y="2257"/>
                <a:ext cx="360" cy="396"/>
              </a:xfrm>
              <a:prstGeom prst="rect">
                <a:avLst/>
              </a:prstGeom>
              <a:solidFill>
                <a:srgbClr val="C90D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 name="Rectangle 9"/>
              <p:cNvSpPr>
                <a:spLocks noChangeArrowheads="1"/>
              </p:cNvSpPr>
              <p:nvPr/>
            </p:nvSpPr>
            <p:spPr bwMode="auto">
              <a:xfrm>
                <a:off x="1437" y="1065"/>
                <a:ext cx="361" cy="397"/>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4" name="Rectangle 10"/>
              <p:cNvSpPr>
                <a:spLocks noChangeArrowheads="1"/>
              </p:cNvSpPr>
              <p:nvPr/>
            </p:nvSpPr>
            <p:spPr bwMode="auto">
              <a:xfrm>
                <a:off x="719" y="1464"/>
                <a:ext cx="360" cy="391"/>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5" name="Rectangle 11"/>
              <p:cNvSpPr>
                <a:spLocks noChangeArrowheads="1"/>
              </p:cNvSpPr>
              <p:nvPr/>
            </p:nvSpPr>
            <p:spPr bwMode="auto">
              <a:xfrm>
                <a:off x="0" y="1464"/>
                <a:ext cx="359" cy="391"/>
              </a:xfrm>
              <a:prstGeom prst="rect">
                <a:avLst/>
              </a:prstGeom>
              <a:solidFill>
                <a:srgbClr val="C90D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6" name="Rectangle 12"/>
              <p:cNvSpPr>
                <a:spLocks noChangeArrowheads="1"/>
              </p:cNvSpPr>
              <p:nvPr/>
            </p:nvSpPr>
            <p:spPr bwMode="auto">
              <a:xfrm>
                <a:off x="1081" y="1464"/>
                <a:ext cx="354" cy="391"/>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7" name="Rectangle 13"/>
              <p:cNvSpPr>
                <a:spLocks noChangeArrowheads="1"/>
              </p:cNvSpPr>
              <p:nvPr/>
            </p:nvSpPr>
            <p:spPr bwMode="auto">
              <a:xfrm>
                <a:off x="361" y="1857"/>
                <a:ext cx="355" cy="398"/>
              </a:xfrm>
              <a:prstGeom prst="rect">
                <a:avLst/>
              </a:prstGeom>
              <a:solidFill>
                <a:srgbClr val="FFB8B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sp>
            <p:nvSpPr>
              <p:cNvPr id="2068" name="Rectangle 14"/>
              <p:cNvSpPr>
                <a:spLocks noChangeArrowheads="1"/>
              </p:cNvSpPr>
              <p:nvPr/>
            </p:nvSpPr>
            <p:spPr bwMode="auto">
              <a:xfrm>
                <a:off x="719" y="1857"/>
                <a:ext cx="360" cy="398"/>
              </a:xfrm>
              <a:prstGeom prst="rect">
                <a:avLst/>
              </a:prstGeom>
              <a:solidFill>
                <a:srgbClr val="FF7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endParaRPr>
              </a:p>
            </p:txBody>
          </p:sp>
        </p:grpSp>
      </p:grpSp>
      <p:sp>
        <p:nvSpPr>
          <p:cNvPr id="2063" name="Rectangle 15"/>
          <p:cNvSpPr>
            <a:spLocks noGrp="1" noChangeArrowheads="1"/>
          </p:cNvSpPr>
          <p:nvPr>
            <p:ph type="ftr"/>
          </p:nvPr>
        </p:nvSpPr>
        <p:spPr bwMode="auto">
          <a:xfrm>
            <a:off x="2927351" y="6246814"/>
            <a:ext cx="6991349" cy="446087"/>
          </a:xfrm>
          <a:prstGeom prst="rect">
            <a:avLst/>
          </a:prstGeom>
          <a:noFill/>
          <a:ln>
            <a:noFill/>
          </a:ln>
          <a:effectLst/>
        </p:spPr>
        <p:txBody>
          <a:bodyPr vert="horz" wrap="square" lIns="90000" tIns="46800" rIns="90000" bIns="46800" numCol="1" anchor="b" anchorCtr="0" compatLnSpc="1">
            <a:prstTxWarp prst="textNoShape">
              <a:avLst/>
            </a:prstTxWarp>
          </a:bodyPr>
          <a:lstStyle>
            <a:lvl1pPr algn="ctr" eaLnBrk="1" hangingPunct="1">
              <a:buClrTx/>
              <a:buSzPct val="100000"/>
              <a:buFontTx/>
              <a:buNone/>
              <a:tabLst>
                <a:tab pos="723900" algn="l"/>
                <a:tab pos="1447800" algn="l"/>
                <a:tab pos="2171700" algn="l"/>
                <a:tab pos="2895600" algn="l"/>
                <a:tab pos="3619500" algn="l"/>
                <a:tab pos="4343400" algn="l"/>
                <a:tab pos="5067300" algn="l"/>
              </a:tabLst>
              <a:defRPr sz="1200">
                <a:solidFill>
                  <a:srgbClr val="D00000"/>
                </a:solidFill>
                <a:latin typeface="Times New Roman" panose="02020603050405020304" pitchFamily="18" charset="0"/>
                <a:cs typeface="Lucida Sans Unicode" panose="020B0602030504020204" pitchFamily="34" charset="0"/>
              </a:defRPr>
            </a:lvl1pPr>
          </a:lstStyle>
          <a:p>
            <a:pPr defTabSz="449263" fontAlgn="base">
              <a:spcBef>
                <a:spcPct val="0"/>
              </a:spcBef>
              <a:spcAft>
                <a:spcPct val="0"/>
              </a:spcAft>
              <a:defRPr/>
            </a:pPr>
            <a:r>
              <a:rPr lang="fr-FR" altLang="fr-FR"/>
              <a:t>OA-accréditation-AFU – 1ère journée URORISQ – vendredi 3 avril 2009</a:t>
            </a:r>
          </a:p>
        </p:txBody>
      </p:sp>
      <p:sp>
        <p:nvSpPr>
          <p:cNvPr id="2052" name="Rectangle 16"/>
          <p:cNvSpPr>
            <a:spLocks noGrp="1" noChangeArrowheads="1"/>
          </p:cNvSpPr>
          <p:nvPr>
            <p:ph type="title"/>
          </p:nvPr>
        </p:nvSpPr>
        <p:spPr bwMode="auto">
          <a:xfrm>
            <a:off x="3962400" y="1828800"/>
            <a:ext cx="8009467"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pic>
        <p:nvPicPr>
          <p:cNvPr id="2053"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58251" y="333375"/>
            <a:ext cx="3094567"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9033" y="333375"/>
            <a:ext cx="4377267"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5" name="Rectangle 19"/>
          <p:cNvSpPr>
            <a:spLocks noGrp="1" noChangeArrowheads="1"/>
          </p:cNvSpPr>
          <p:nvPr>
            <p:ph type="body" idx="1"/>
          </p:nvPr>
        </p:nvSpPr>
        <p:spPr bwMode="auto">
          <a:xfrm>
            <a:off x="609600" y="1604963"/>
            <a:ext cx="10955867" cy="451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Tree>
    <p:extLst>
      <p:ext uri="{BB962C8B-B14F-4D97-AF65-F5344CB8AC3E}">
        <p14:creationId xmlns:p14="http://schemas.microsoft.com/office/powerpoint/2010/main" val="39997796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1F99B3B-73EB-439D-A0E1-6FBD83AF2368}"/>
              </a:ext>
            </a:extLst>
          </p:cNvPr>
          <p:cNvSpPr>
            <a:spLocks noGrp="1" noChangeArrowheads="1"/>
          </p:cNvSpPr>
          <p:nvPr>
            <p:ph type="title"/>
          </p:nvPr>
        </p:nvSpPr>
        <p:spPr bwMode="auto">
          <a:xfrm>
            <a:off x="609600" y="425450"/>
            <a:ext cx="10955867"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id="{A0146BA2-70F0-4621-BCA9-35A43B04B9C8}"/>
              </a:ext>
            </a:extLst>
          </p:cNvPr>
          <p:cNvSpPr>
            <a:spLocks noGrp="1" noChangeArrowheads="1"/>
          </p:cNvSpPr>
          <p:nvPr>
            <p:ph type="body" idx="1"/>
          </p:nvPr>
        </p:nvSpPr>
        <p:spPr bwMode="auto">
          <a:xfrm>
            <a:off x="609600" y="1981200"/>
            <a:ext cx="10955867"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a:extLst>
              <a:ext uri="{FF2B5EF4-FFF2-40B4-BE49-F238E27FC236}">
                <a16:creationId xmlns:a16="http://schemas.microsoft.com/office/drawing/2014/main" id="{3C9FF2E5-2D92-4858-9DA9-47D0A169C7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a:extLst>
              <a:ext uri="{FF2B5EF4-FFF2-40B4-BE49-F238E27FC236}">
                <a16:creationId xmlns:a16="http://schemas.microsoft.com/office/drawing/2014/main" id="{D28403E7-D424-4D09-A62D-E807F61CD013}"/>
              </a:ext>
            </a:extLst>
          </p:cNvPr>
          <p:cNvSpPr>
            <a:spLocks noGrp="1" noChangeArrowheads="1"/>
          </p:cNvSpPr>
          <p:nvPr>
            <p:ph type="ftr"/>
          </p:nvPr>
        </p:nvSpPr>
        <p:spPr bwMode="auto">
          <a:xfrm>
            <a:off x="2927351" y="6061076"/>
            <a:ext cx="6991349" cy="631825"/>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r>
              <a:rPr lang="fr-FR" altLang="fr-FR"/>
              <a:t>OA-accréditation-AFU – 1ère journée URORISQ – vendredi 3 avril 2009</a:t>
            </a:r>
          </a:p>
        </p:txBody>
      </p:sp>
      <p:pic>
        <p:nvPicPr>
          <p:cNvPr id="1030" name="Picture 5">
            <a:extLst>
              <a:ext uri="{FF2B5EF4-FFF2-40B4-BE49-F238E27FC236}">
                <a16:creationId xmlns:a16="http://schemas.microsoft.com/office/drawing/2014/main" id="{A1A56C3C-EEBA-4DA5-B7A7-2FD9862CF23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834" y="6165850"/>
            <a:ext cx="26289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a:extLst>
              <a:ext uri="{FF2B5EF4-FFF2-40B4-BE49-F238E27FC236}">
                <a16:creationId xmlns:a16="http://schemas.microsoft.com/office/drawing/2014/main" id="{2F240524-69B9-4D5F-ABDA-B47F80D0FA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7" hidden="1">
            <a:extLst>
              <a:ext uri="{FF2B5EF4-FFF2-40B4-BE49-F238E27FC236}">
                <a16:creationId xmlns:a16="http://schemas.microsoft.com/office/drawing/2014/main" id="{DD51255A-44FD-4244-9A80-581751BE6E91}"/>
              </a:ext>
            </a:extLst>
          </p:cNvPr>
          <p:cNvSpPr>
            <a:spLocks noChangeArrowheads="1"/>
          </p:cNvSpPr>
          <p:nvPr/>
        </p:nvSpPr>
        <p:spPr bwMode="auto">
          <a:xfrm>
            <a:off x="2032000" y="1397000"/>
            <a:ext cx="8128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fr-FR" altLang="fr-FR" sz="1800"/>
          </a:p>
        </p:txBody>
      </p:sp>
    </p:spTree>
    <p:extLst>
      <p:ext uri="{BB962C8B-B14F-4D97-AF65-F5344CB8AC3E}">
        <p14:creationId xmlns:p14="http://schemas.microsoft.com/office/powerpoint/2010/main" val="8354948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E992904-E9AD-49A5-B128-BDCCC67F18C2}"/>
              </a:ext>
            </a:extLst>
          </p:cNvPr>
          <p:cNvSpPr>
            <a:spLocks noGrp="1" noChangeArrowheads="1"/>
          </p:cNvSpPr>
          <p:nvPr>
            <p:ph type="title"/>
          </p:nvPr>
        </p:nvSpPr>
        <p:spPr bwMode="auto">
          <a:xfrm>
            <a:off x="609600" y="425451"/>
            <a:ext cx="10955867" cy="142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id="{8274A4CC-8DC8-41F5-A2DF-3CD9F7CB4ED3}"/>
              </a:ext>
            </a:extLst>
          </p:cNvPr>
          <p:cNvSpPr>
            <a:spLocks noGrp="1" noChangeArrowheads="1"/>
          </p:cNvSpPr>
          <p:nvPr>
            <p:ph type="body" idx="1"/>
          </p:nvPr>
        </p:nvSpPr>
        <p:spPr bwMode="auto">
          <a:xfrm>
            <a:off x="609600" y="1981201"/>
            <a:ext cx="10955867"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a:extLst>
              <a:ext uri="{FF2B5EF4-FFF2-40B4-BE49-F238E27FC236}">
                <a16:creationId xmlns:a16="http://schemas.microsoft.com/office/drawing/2014/main" id="{8CC749E8-3434-4332-9272-48E1CB829F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a:extLst>
              <a:ext uri="{FF2B5EF4-FFF2-40B4-BE49-F238E27FC236}">
                <a16:creationId xmlns:a16="http://schemas.microsoft.com/office/drawing/2014/main" id="{32E8AC31-4D3A-4C30-B06C-5DECAE60699B}"/>
              </a:ext>
            </a:extLst>
          </p:cNvPr>
          <p:cNvSpPr>
            <a:spLocks noGrp="1" noChangeArrowheads="1"/>
          </p:cNvSpPr>
          <p:nvPr>
            <p:ph type="ftr"/>
          </p:nvPr>
        </p:nvSpPr>
        <p:spPr bwMode="auto">
          <a:xfrm>
            <a:off x="2927351" y="5875338"/>
            <a:ext cx="6991349" cy="817562"/>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fr-FR" altLang="fr-FR"/>
              <a:t>OA-accréditation-AFU – 1ère journée URORISQ – vendredi 3 avril 2009</a:t>
            </a:r>
          </a:p>
        </p:txBody>
      </p:sp>
      <p:pic>
        <p:nvPicPr>
          <p:cNvPr id="1030" name="Picture 5">
            <a:extLst>
              <a:ext uri="{FF2B5EF4-FFF2-40B4-BE49-F238E27FC236}">
                <a16:creationId xmlns:a16="http://schemas.microsoft.com/office/drawing/2014/main" id="{638A1E94-C87E-4338-86C6-CF3FA01294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34" y="6246814"/>
            <a:ext cx="2628900" cy="48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a:extLst>
              <a:ext uri="{FF2B5EF4-FFF2-40B4-BE49-F238E27FC236}">
                <a16:creationId xmlns:a16="http://schemas.microsoft.com/office/drawing/2014/main" id="{9DE81400-C7EF-49D7-A261-EEE025FA974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319448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ED6B61E-D858-4E6B-8F98-600D939FC0F6}"/>
              </a:ext>
            </a:extLst>
          </p:cNvPr>
          <p:cNvSpPr>
            <a:spLocks noGrp="1" noChangeArrowheads="1"/>
          </p:cNvSpPr>
          <p:nvPr>
            <p:ph type="title"/>
          </p:nvPr>
        </p:nvSpPr>
        <p:spPr bwMode="auto">
          <a:xfrm>
            <a:off x="609601" y="425450"/>
            <a:ext cx="10951633" cy="142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id="{263EFF5F-5DB3-4972-A66B-AF4E631A2470}"/>
              </a:ext>
            </a:extLst>
          </p:cNvPr>
          <p:cNvSpPr>
            <a:spLocks noGrp="1" noChangeArrowheads="1"/>
          </p:cNvSpPr>
          <p:nvPr>
            <p:ph type="body" idx="1"/>
          </p:nvPr>
        </p:nvSpPr>
        <p:spPr bwMode="auto">
          <a:xfrm>
            <a:off x="609601" y="1981200"/>
            <a:ext cx="10951633" cy="422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pic>
        <p:nvPicPr>
          <p:cNvPr id="1028" name="Picture 3">
            <a:extLst>
              <a:ext uri="{FF2B5EF4-FFF2-40B4-BE49-F238E27FC236}">
                <a16:creationId xmlns:a16="http://schemas.microsoft.com/office/drawing/2014/main" id="{5B81DFA0-E1A2-4E5D-B63F-038952B01B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a:extLst>
              <a:ext uri="{FF2B5EF4-FFF2-40B4-BE49-F238E27FC236}">
                <a16:creationId xmlns:a16="http://schemas.microsoft.com/office/drawing/2014/main" id="{C067D957-E43D-4C02-AA22-5669DAC4C3E2}"/>
              </a:ext>
            </a:extLst>
          </p:cNvPr>
          <p:cNvSpPr>
            <a:spLocks noGrp="1" noChangeArrowheads="1"/>
          </p:cNvSpPr>
          <p:nvPr>
            <p:ph type="ftr"/>
          </p:nvPr>
        </p:nvSpPr>
        <p:spPr bwMode="auto">
          <a:xfrm>
            <a:off x="2927351" y="5875339"/>
            <a:ext cx="6987116"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r>
              <a:rPr lang="fr-FR"/>
              <a:t>OA-accréditation-AFU – 1ère journée URORISQ – vendredi 3 avril 2009</a:t>
            </a:r>
          </a:p>
        </p:txBody>
      </p:sp>
      <p:pic>
        <p:nvPicPr>
          <p:cNvPr id="1030" name="Picture 5">
            <a:extLst>
              <a:ext uri="{FF2B5EF4-FFF2-40B4-BE49-F238E27FC236}">
                <a16:creationId xmlns:a16="http://schemas.microsoft.com/office/drawing/2014/main" id="{E09DC287-838B-41F4-96F1-23FBE9856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34" y="6246814"/>
            <a:ext cx="2628900" cy="48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6">
            <a:extLst>
              <a:ext uri="{FF2B5EF4-FFF2-40B4-BE49-F238E27FC236}">
                <a16:creationId xmlns:a16="http://schemas.microsoft.com/office/drawing/2014/main" id="{A5A85B48-8FDB-4CB8-9F77-09173D58422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23500" y="6165850"/>
            <a:ext cx="1856317"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441914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D00000"/>
          </a:solidFill>
          <a:latin typeface="Arial" panose="020B0604020202020204" pitchFamily="34" charset="0"/>
          <a:ea typeface="ＭＳ Ｐゴシック" panose="020B0600070205080204" pitchFamily="34"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674326" y="4348957"/>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ts val="8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rPr>
              <a:t>Dr S Bart</a:t>
            </a:r>
          </a:p>
          <a:p>
            <a:pPr marL="0" marR="0" lvl="0" indent="0" algn="ctr" defTabSz="449263" rtl="0" eaLnBrk="1" fontAlgn="base" latinLnBrk="0" hangingPunct="1">
              <a:lnSpc>
                <a:spcPct val="100000"/>
              </a:lnSpc>
              <a:spcBef>
                <a:spcPts val="8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rPr>
              <a:t>Dr B </a:t>
            </a:r>
            <a:r>
              <a:rPr kumimoji="0" lang="fr-FR" altLang="fr-FR" sz="3400" b="0" i="0" u="none" strike="noStrike" kern="1200" cap="none" spc="0" normalizeH="0" baseline="0" noProof="0" dirty="0" err="1">
                <a:ln>
                  <a:noFill/>
                </a:ln>
                <a:solidFill>
                  <a:srgbClr val="D00000"/>
                </a:solidFill>
                <a:effectLst/>
                <a:uLnTx/>
                <a:uFillTx/>
                <a:latin typeface="Comic Sans MS" panose="030F0702030302020204" pitchFamily="66" charset="0"/>
                <a:ea typeface="+mn-ea"/>
                <a:cs typeface="Arial" panose="020B0604020202020204" pitchFamily="34" charset="0"/>
              </a:rPr>
              <a:t>Pogu</a:t>
            </a:r>
            <a:endPar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endParaRPr>
          </a:p>
          <a:p>
            <a:pPr marL="0" marR="0" lvl="0" indent="0" algn="ctr" defTabSz="449263" rtl="0" eaLnBrk="1" fontAlgn="base" latinLnBrk="0" hangingPunct="1">
              <a:lnSpc>
                <a:spcPct val="100000"/>
              </a:lnSpc>
              <a:spcBef>
                <a:spcPts val="8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rPr>
              <a:t>Vanessa </a:t>
            </a:r>
            <a:r>
              <a:rPr kumimoji="0" lang="fr-FR" altLang="fr-FR" sz="3400" b="0" i="0" u="none" strike="noStrike" kern="1200" cap="none" spc="0" normalizeH="0" baseline="0" noProof="0" dirty="0" err="1">
                <a:ln>
                  <a:noFill/>
                </a:ln>
                <a:solidFill>
                  <a:srgbClr val="D00000"/>
                </a:solidFill>
                <a:effectLst/>
                <a:uLnTx/>
                <a:uFillTx/>
                <a:latin typeface="Comic Sans MS" panose="030F0702030302020204" pitchFamily="66" charset="0"/>
                <a:ea typeface="+mn-ea"/>
                <a:cs typeface="Arial" panose="020B0604020202020204" pitchFamily="34" charset="0"/>
              </a:rPr>
              <a:t>Avrillon</a:t>
            </a:r>
            <a:endParaRPr kumimoji="0" lang="fr-FR" altLang="fr-FR" sz="34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Arial" panose="020B0604020202020204" pitchFamily="34" charset="0"/>
            </a:endParaRPr>
          </a:p>
        </p:txBody>
      </p:sp>
      <p:sp>
        <p:nvSpPr>
          <p:cNvPr id="5123" name="Rectangle 2"/>
          <p:cNvSpPr>
            <a:spLocks noChangeArrowheads="1"/>
          </p:cNvSpPr>
          <p:nvPr/>
        </p:nvSpPr>
        <p:spPr bwMode="auto">
          <a:xfrm>
            <a:off x="4433047" y="2052918"/>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REFERENTIEL RISQUE UROLOGIE</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CONSEILS AUX ENGAGES</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ACCREDITATION EN EQUIPE</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b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Times New Roman" panose="02020603050405020304" pitchFamily="18" charset="0"/>
              </a:rPr>
              <a:t>Programme C</a:t>
            </a:r>
          </a:p>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t> 2022-2024</a:t>
            </a:r>
            <a:br>
              <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rPr>
            </a:br>
            <a:endParaRPr kumimoji="0" lang="fr-FR" altLang="fr-FR" sz="2400" b="0" i="0" u="none" strike="noStrike" kern="1200" cap="none" spc="0" normalizeH="0" baseline="0" noProof="0" dirty="0">
              <a:ln>
                <a:noFill/>
              </a:ln>
              <a:solidFill>
                <a:srgbClr val="FFFFFF"/>
              </a:solidFill>
              <a:effectLst/>
              <a:uLnTx/>
              <a:uFillTx/>
              <a:latin typeface="Comic Sans MS" panose="030F0702030302020204" pitchFamily="66" charset="0"/>
              <a:ea typeface="+mn-ea"/>
              <a:cs typeface="Arial" panose="020B0604020202020204" pitchFamily="34" charset="0"/>
            </a:endParaRPr>
          </a:p>
        </p:txBody>
      </p:sp>
      <p:sp>
        <p:nvSpPr>
          <p:cNvPr id="5124" name="Rectangle 3"/>
          <p:cNvSpPr>
            <a:spLocks noChangeArrowheads="1"/>
          </p:cNvSpPr>
          <p:nvPr/>
        </p:nvSpPr>
        <p:spPr bwMode="auto">
          <a:xfrm>
            <a:off x="1308100" y="4903789"/>
            <a:ext cx="45720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0" fontAlgn="base" latinLnBrk="0" hangingPunct="0">
              <a:lnSpc>
                <a:spcPct val="100000"/>
              </a:lnSpc>
              <a:spcBef>
                <a:spcPct val="0"/>
              </a:spcBef>
              <a:spcAft>
                <a:spcPct val="0"/>
              </a:spcAft>
              <a:buClr>
                <a:srgbClr val="000000"/>
              </a:buClr>
              <a:buSzPct val="100000"/>
              <a:buFontTx/>
              <a:buNone/>
              <a:tabLst/>
              <a:defRPr/>
            </a:pPr>
            <a:endParaRPr kumimoji="0" lang="fr-FR" altLang="fr-FR"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905901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SUIVI ET EVALUATION DE DEUX RECOMMANDATIONS GENERALES DE LA SPECIALITE PAR AN</a:t>
            </a:r>
            <a:br>
              <a:rPr kumimoji="0" lang="fr-FR" altLang="fr-FR" sz="2800" b="1"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3315" name="Text Box 2"/>
          <p:cNvSpPr txBox="1">
            <a:spLocks noChangeArrowheads="1"/>
          </p:cNvSpPr>
          <p:nvPr/>
        </p:nvSpPr>
        <p:spPr bwMode="auto">
          <a:xfrm>
            <a:off x="1981201" y="1908176"/>
            <a:ext cx="8228013" cy="494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Recommandations générales de la spécialité </a:t>
            </a:r>
            <a:r>
              <a:rPr kumimoji="0" lang="fr-FR" altLang="fr-FR" sz="1800" b="0" i="0" u="sng"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 vert situations nouvelles)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 Prise en charge optimale de la biopsie de prostate</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 Traçabilité des dispositifs médicaux implantables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3 Prise en charge des instillations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intravésicales</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de BCG</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4 Antiagrégants plaquettaires : risques thrombotiques et hémorragiques en cas de 	geste invasif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5 Application de la check-list " sécurité du patient au bloc opératoire"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interspécialité</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2010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6 Pratique ATB en chirurgie (SFAR) et en chirurgie urologique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7 Prise en charge d'un patient sous anticoagulant ou antiagrégant plaquettaire ( 	SFAR)</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FPD</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8 Prescription médicale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péri-opératoire</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FPD</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9 Organisation de la chirurgie ambulatoire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rPr>
              <a:t>	   	10 </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Utilisation des fiches patient pré et post opératoires (version 2019) validées par 	l’AFU</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11 SSP 3 Coopération entre anesthésistes réanimateurs et chirurgiens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400" b="0" i="0" u="none" strike="noStrike" kern="1200" cap="none" spc="0" normalizeH="0" baseline="0" noProof="0" dirty="0">
                <a:ln>
                  <a:noFill/>
                </a:ln>
                <a:solidFill>
                  <a:srgbClr val="FF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506567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SUIVI ET EVALUATION DE DEUX RECOMMANDATIONS GENERALES DE LA SPECIALITE PAR AN</a:t>
            </a:r>
            <a:br>
              <a:rPr kumimoji="0" lang="fr-FR" altLang="fr-FR" sz="2800" b="1"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5363" name="Text Box 2"/>
          <p:cNvSpPr txBox="1">
            <a:spLocks noChangeArrowheads="1"/>
          </p:cNvSpPr>
          <p:nvPr/>
        </p:nvSpPr>
        <p:spPr bwMode="auto">
          <a:xfrm>
            <a:off x="226243" y="1800520"/>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Recommandations générales de la spécialité</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12 Recommandation du CUROPF pour le traitement chirurgical du prolapsus génital non 	récidivé de la femme Juillet 2016</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13 Recommandation de RAAC après cystectomie 2018 </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14 Recommandations de bonnes pratiques cliniques : antibioprophylaxie et neuromodulation sacrée (CIAFU-Comité de neuro 	urologie 2013)</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15 Recommandations pour l’utilisation </a:t>
            </a:r>
            <a:r>
              <a:rPr kumimoji="0" lang="fr-FR" altLang="fr-FR" sz="1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dela</a:t>
            </a: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toxine botulique de type A (Botox) dans l’hyperactivité vésicale réfractaire 	idiopathique (2013)</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16Révision des recommandations de bonne pratique pour la prise en charge et la 	prévention des infections urinaires associées 	aux soins de l’adulte 	2015</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17 Recommandations pour la prise en charge des infections urinaires communautaires de l’adulte (2018)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18 Cathétérisme intermittent : recommandations de bonnes pratiques de l’Association 	française d’urologie (AFU), du Groupe de 	neuro-urologie de langue française (GENULF), de la Société française de médecine physique et de réadaptation (2020)</a:t>
            </a:r>
            <a:r>
              <a:rPr kumimoji="0" lang="fr-FR" altLang="fr-FR" sz="1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19 Recommandations courtes du CIAFU : intérêt de l’ECBU avant biopsie de la prostate réalisée par voie </a:t>
            </a:r>
            <a:r>
              <a:rPr kumimoji="0" lang="fr-FR" altLang="fr-FR" sz="1400" b="0" i="0" u="none" strike="noStrike" kern="1200" cap="none" spc="0" normalizeH="0" baseline="0" noProof="0" dirty="0" err="1">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endo-rectale</a:t>
            </a: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(2021)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20 Traitement chirurgical et interventionnel de l’obstruction sous-vésicale liée à une hyperplasie bénigne de prostate : revue 	systématique de la littérature et recommandations de bonne pratique clinique du Comité des Troubles Mictionnels (2021)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21 Recommandations du Comité d’Andrologie et de Médecine Sexuelle de l’AFU concernant la prise en charge de la 	Varicocèle(2021)</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8256863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8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SUIVI ET EVALUATION DE DEUX RECOMMANDATIONS GENERALES DE LA SPECIALITE PAR AN</a:t>
            </a:r>
            <a:br>
              <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5363" name="Text Box 2"/>
          <p:cNvSpPr txBox="1">
            <a:spLocks noChangeArrowheads="1"/>
          </p:cNvSpPr>
          <p:nvPr/>
        </p:nvSpPr>
        <p:spPr bwMode="auto">
          <a:xfrm>
            <a:off x="283237" y="2342961"/>
            <a:ext cx="11688045"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Recommandations générales de la spécialité</a:t>
            </a:r>
            <a:endPar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22 Recommandations de l’AFU et de la SALF concernant l’évaluation de l’homme infertile (2021) </a:t>
            </a:r>
            <a:r>
              <a:rPr kumimoji="0" lang="fr-FR" altLang="fr-FR" sz="16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FPD</a:t>
            </a:r>
            <a:endPar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23 Recommandations CIAFU : Recommandations de bonne pratique : Prévention, diagnostic et traitement des   	infections sur matériel endo-urétéral de l’adulte (2021)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24 Recommandations pratiques pour la prise en charge du déficit en testostérone (2021)</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25 Recommandations pour l’évaluation et la prise en charge de la maladie de Lapeyronie : rapport du comité 	d’andrologie et de médecine sexuelle de l’AFU (2021)</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6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26 Quelle prise en charge pour les sténoses de l’urètre antérieur chez l’homme (Recommandation 2021 	GURU/CAMS)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1360439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947863" y="260351"/>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2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COMMENT VALIDER LA RECOMMANDATION ?</a:t>
            </a:r>
          </a:p>
        </p:txBody>
      </p:sp>
      <p:sp>
        <p:nvSpPr>
          <p:cNvPr id="15363" name="Text Box 2"/>
          <p:cNvSpPr txBox="1">
            <a:spLocks noChangeArrowheads="1"/>
          </p:cNvSpPr>
          <p:nvPr/>
        </p:nvSpPr>
        <p:spPr bwMode="auto">
          <a:xfrm>
            <a:off x="317369" y="3149784"/>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Ne pas oublier de remplir le questionnaire accessible sur SIAM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En bas de la description de la recommandation</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cf</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Diapos suivantes)</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pic>
        <p:nvPicPr>
          <p:cNvPr id="2" name="Image 1">
            <a:extLst>
              <a:ext uri="{FF2B5EF4-FFF2-40B4-BE49-F238E27FC236}">
                <a16:creationId xmlns:a16="http://schemas.microsoft.com/office/drawing/2014/main" id="{484D1E53-4504-4E00-8B80-7992CCD1DFE1}"/>
              </a:ext>
            </a:extLst>
          </p:cNvPr>
          <p:cNvPicPr>
            <a:picLocks noChangeAspect="1"/>
          </p:cNvPicPr>
          <p:nvPr/>
        </p:nvPicPr>
        <p:blipFill>
          <a:blip r:embed="rId3"/>
          <a:stretch>
            <a:fillRect/>
          </a:stretch>
        </p:blipFill>
        <p:spPr>
          <a:xfrm>
            <a:off x="636494" y="704100"/>
            <a:ext cx="2445684" cy="2445684"/>
          </a:xfrm>
          <a:prstGeom prst="rect">
            <a:avLst/>
          </a:prstGeom>
        </p:spPr>
      </p:pic>
    </p:spTree>
    <p:extLst>
      <p:ext uri="{BB962C8B-B14F-4D97-AF65-F5344CB8AC3E}">
        <p14:creationId xmlns:p14="http://schemas.microsoft.com/office/powerpoint/2010/main" val="3153764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1160C4C-544E-46A9-B923-B674EB67CF9A}"/>
              </a:ext>
            </a:extLst>
          </p:cNvPr>
          <p:cNvSpPr>
            <a:spLocks noGrp="1"/>
          </p:cNvSpPr>
          <p:nvPr>
            <p:ph type="ftr" idx="10"/>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800" b="0" i="0" u="none" strike="noStrike" kern="1200" cap="none" spc="0" normalizeH="0" baseline="0" noProof="0">
                <a:ln>
                  <a:noFill/>
                </a:ln>
                <a:solidFill>
                  <a:srgbClr val="FFFFFF"/>
                </a:solidFill>
                <a:effectLst/>
                <a:uLnTx/>
                <a:uFillTx/>
                <a:latin typeface="Arial"/>
                <a:ea typeface="+mn-ea"/>
                <a:cs typeface="Arial"/>
              </a:rPr>
              <a:t>OA-accréditation-AFU – 1ère journée URORISQ – vendredi 3 avril 2009</a:t>
            </a:r>
          </a:p>
        </p:txBody>
      </p:sp>
      <p:pic>
        <p:nvPicPr>
          <p:cNvPr id="3" name="Image 2">
            <a:extLst>
              <a:ext uri="{FF2B5EF4-FFF2-40B4-BE49-F238E27FC236}">
                <a16:creationId xmlns:a16="http://schemas.microsoft.com/office/drawing/2014/main" id="{D61779EF-0E79-40C0-B6D1-824D8315B5ED}"/>
              </a:ext>
            </a:extLst>
          </p:cNvPr>
          <p:cNvPicPr>
            <a:picLocks noChangeAspect="1"/>
          </p:cNvPicPr>
          <p:nvPr/>
        </p:nvPicPr>
        <p:blipFill>
          <a:blip r:embed="rId2"/>
          <a:stretch>
            <a:fillRect/>
          </a:stretch>
        </p:blipFill>
        <p:spPr>
          <a:xfrm>
            <a:off x="299720" y="699364"/>
            <a:ext cx="11592560" cy="5361712"/>
          </a:xfrm>
          <a:prstGeom prst="rect">
            <a:avLst/>
          </a:prstGeom>
        </p:spPr>
      </p:pic>
      <p:pic>
        <p:nvPicPr>
          <p:cNvPr id="4" name="Image 3">
            <a:extLst>
              <a:ext uri="{FF2B5EF4-FFF2-40B4-BE49-F238E27FC236}">
                <a16:creationId xmlns:a16="http://schemas.microsoft.com/office/drawing/2014/main" id="{C2EE9775-C8BD-4E62-A2DF-B5BD0ECC9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085" y="5135473"/>
            <a:ext cx="822854" cy="402023"/>
          </a:xfrm>
          <a:prstGeom prst="rect">
            <a:avLst/>
          </a:prstGeom>
        </p:spPr>
      </p:pic>
    </p:spTree>
    <p:extLst>
      <p:ext uri="{BB962C8B-B14F-4D97-AF65-F5344CB8AC3E}">
        <p14:creationId xmlns:p14="http://schemas.microsoft.com/office/powerpoint/2010/main" val="327687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77C7544-E198-41D8-ACE5-6BF70AE69AE7}"/>
              </a:ext>
            </a:extLst>
          </p:cNvPr>
          <p:cNvSpPr>
            <a:spLocks noGrp="1"/>
          </p:cNvSpPr>
          <p:nvPr>
            <p:ph type="ftr" idx="10"/>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800" b="0" i="0" u="none" strike="noStrike" kern="1200" cap="none" spc="0" normalizeH="0" baseline="0" noProof="0">
                <a:ln>
                  <a:noFill/>
                </a:ln>
                <a:solidFill>
                  <a:srgbClr val="FFFFFF"/>
                </a:solidFill>
                <a:effectLst/>
                <a:uLnTx/>
                <a:uFillTx/>
                <a:latin typeface="Arial"/>
                <a:ea typeface="+mn-ea"/>
                <a:cs typeface="Arial"/>
              </a:rPr>
              <a:t>OA-accréditation-AFU – 1ère journée URORISQ – vendredi 3 avril 2009</a:t>
            </a:r>
          </a:p>
        </p:txBody>
      </p:sp>
      <p:pic>
        <p:nvPicPr>
          <p:cNvPr id="3" name="Image 2">
            <a:extLst>
              <a:ext uri="{FF2B5EF4-FFF2-40B4-BE49-F238E27FC236}">
                <a16:creationId xmlns:a16="http://schemas.microsoft.com/office/drawing/2014/main" id="{CE0D8E46-6B64-4462-A216-CCA1296E4609}"/>
              </a:ext>
            </a:extLst>
          </p:cNvPr>
          <p:cNvPicPr>
            <a:picLocks noChangeAspect="1"/>
          </p:cNvPicPr>
          <p:nvPr/>
        </p:nvPicPr>
        <p:blipFill>
          <a:blip r:embed="rId2"/>
          <a:stretch>
            <a:fillRect/>
          </a:stretch>
        </p:blipFill>
        <p:spPr>
          <a:xfrm>
            <a:off x="208280" y="614780"/>
            <a:ext cx="11775440" cy="5446296"/>
          </a:xfrm>
          <a:prstGeom prst="rect">
            <a:avLst/>
          </a:prstGeom>
        </p:spPr>
      </p:pic>
      <p:pic>
        <p:nvPicPr>
          <p:cNvPr id="5" name="Image 4">
            <a:extLst>
              <a:ext uri="{FF2B5EF4-FFF2-40B4-BE49-F238E27FC236}">
                <a16:creationId xmlns:a16="http://schemas.microsoft.com/office/drawing/2014/main" id="{5491CBC0-56FB-4728-A247-FE6CB701B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96000" y="3336023"/>
            <a:ext cx="822854" cy="402023"/>
          </a:xfrm>
          <a:prstGeom prst="rect">
            <a:avLst/>
          </a:prstGeom>
        </p:spPr>
      </p:pic>
      <p:pic>
        <p:nvPicPr>
          <p:cNvPr id="6" name="Image 5">
            <a:extLst>
              <a:ext uri="{FF2B5EF4-FFF2-40B4-BE49-F238E27FC236}">
                <a16:creationId xmlns:a16="http://schemas.microsoft.com/office/drawing/2014/main" id="{32A6D4A9-73F4-4634-B199-22BEC555D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096000" y="3967848"/>
            <a:ext cx="822854" cy="402023"/>
          </a:xfrm>
          <a:prstGeom prst="rect">
            <a:avLst/>
          </a:prstGeom>
        </p:spPr>
      </p:pic>
    </p:spTree>
    <p:extLst>
      <p:ext uri="{BB962C8B-B14F-4D97-AF65-F5344CB8AC3E}">
        <p14:creationId xmlns:p14="http://schemas.microsoft.com/office/powerpoint/2010/main" val="307651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057400" y="0"/>
            <a:ext cx="7772400" cy="476250"/>
          </a:xfrm>
          <a:prstGeom prst="rect">
            <a:avLst/>
          </a:prstGeom>
          <a:noFill/>
          <a:ln>
            <a:noFill/>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5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Profil médecin : portail d’accueil SIAM 2</a:t>
            </a: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l="24521" t="19016" r="23030" b="3355"/>
          <a:stretch>
            <a:fillRect/>
          </a:stretch>
        </p:blipFill>
        <p:spPr bwMode="auto">
          <a:xfrm>
            <a:off x="2208214" y="476251"/>
            <a:ext cx="7273925" cy="6054725"/>
          </a:xfrm>
          <a:prstGeom prst="rect">
            <a:avLst/>
          </a:prstGeom>
          <a:noFill/>
          <a:ln>
            <a:noFill/>
          </a:ln>
          <a:effectLst/>
          <a:extLst>
            <a:ext uri="{909E8E84-426E-40DD-AFC4-6F175D3DCCD1}">
              <a14:hiddenFill xmlns:a14="http://schemas.microsoft.com/office/drawing/2010/main">
                <a:blipFill dpi="0" rotWithShape="0">
                  <a:blip/>
                  <a:srcRect l="24521" t="19016" r="23030" b="335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Rectangle 3"/>
          <p:cNvSpPr>
            <a:spLocks noChangeArrowheads="1"/>
          </p:cNvSpPr>
          <p:nvPr/>
        </p:nvSpPr>
        <p:spPr bwMode="auto">
          <a:xfrm flipV="1">
            <a:off x="12420600" y="4903789"/>
            <a:ext cx="46038" cy="46037"/>
          </a:xfrm>
          <a:prstGeom prst="rect">
            <a:avLst/>
          </a:prstGeom>
          <a:solidFill>
            <a:srgbClr val="7878DE"/>
          </a:solidFill>
          <a:ln w="12600" cap="sq">
            <a:solidFill>
              <a:srgbClr val="A5A5E9"/>
            </a:solidFill>
            <a:miter lim="800000"/>
            <a:headEnd/>
            <a:tailEnd/>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1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Arial" panose="020B0604020202020204" pitchFamily="34" charset="0"/>
              </a:rPr>
              <a:t>La figure comporte des zones actives permettant d’ouvrir la  page de présentation du programme</a:t>
            </a:r>
          </a:p>
        </p:txBody>
      </p:sp>
      <p:pic>
        <p:nvPicPr>
          <p:cNvPr id="55301" name="Imag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9" y="5876925"/>
            <a:ext cx="822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Imag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4339" y="5157789"/>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507310"/>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826932" y="880035"/>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Participation obligatoire à une activité de formation par an</a:t>
            </a:r>
          </a:p>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(en vert formation nouvelle)</a:t>
            </a:r>
          </a:p>
          <a:p>
            <a:pPr marL="0" marR="0" lvl="0" indent="0" algn="ctr"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36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
        <p:nvSpPr>
          <p:cNvPr id="17411" name="Text Box 2"/>
          <p:cNvSpPr txBox="1">
            <a:spLocks noChangeArrowheads="1"/>
          </p:cNvSpPr>
          <p:nvPr/>
        </p:nvSpPr>
        <p:spPr bwMode="auto">
          <a:xfrm>
            <a:off x="2135468" y="2081306"/>
            <a:ext cx="4038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solidFill>
                  <a:schemeClr val="bg1"/>
                </a:solidFill>
                <a:latin typeface="Arial" panose="020B0604020202020204" pitchFamily="34" charset="0"/>
                <a:cs typeface="Arial" panose="020B0604020202020204" pitchFamily="34" charset="0"/>
              </a:defRPr>
            </a:lvl9pPr>
          </a:lstStyle>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Forum de pratiques professionnelles sur l’accréditation lors du congrès d’urologie</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Séminaire d’urologie continue (SUC) </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Journées d’</a:t>
            </a:r>
            <a:r>
              <a:rPr kumimoji="0" lang="fr-FR" altLang="fr-FR" sz="24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onco</a:t>
            </a: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-urologie médicale (JOUM) </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FPD</a:t>
            </a: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Journées URORISQ journées de l’OA AFU</a:t>
            </a:r>
          </a:p>
          <a:p>
            <a:pPr marL="333375" marR="0" lvl="0" indent="-333375"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Formations thématiques URODPC FPD </a:t>
            </a:r>
          </a:p>
          <a:p>
            <a:pPr marL="0" marR="0" lvl="0" indent="0" algn="l" defTabSz="449263" rtl="0" eaLnBrk="1" fontAlgn="base" latinLnBrk="0" hangingPunct="1">
              <a:lnSpc>
                <a:spcPct val="90000"/>
              </a:lnSpc>
              <a:spcBef>
                <a:spcPts val="450"/>
              </a:spcBef>
              <a:spcAft>
                <a:spcPct val="0"/>
              </a:spcAft>
              <a:buClr>
                <a:srgbClr val="D00000"/>
              </a:buClr>
              <a:buSzPct val="75000"/>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p:txBody>
      </p:sp>
      <p:sp>
        <p:nvSpPr>
          <p:cNvPr id="17412" name="Text Box 3"/>
          <p:cNvSpPr txBox="1">
            <a:spLocks noChangeArrowheads="1"/>
          </p:cNvSpPr>
          <p:nvPr/>
        </p:nvSpPr>
        <p:spPr bwMode="auto">
          <a:xfrm>
            <a:off x="6311620" y="4120501"/>
            <a:ext cx="4038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lvl="0" algn="ctr" defTabSz="449263" fontAlgn="base">
              <a:spcBef>
                <a:spcPts val="450"/>
              </a:spcBef>
              <a:spcAft>
                <a:spcPct val="0"/>
              </a:spcAft>
              <a:buSzPct val="75000"/>
              <a:defRPr/>
            </a:pPr>
            <a:endParaRPr lang="fr-FR" altLang="fr-FR" b="1" dirty="0">
              <a:solidFill>
                <a:srgbClr val="000000"/>
              </a:solidFill>
              <a:latin typeface="Comic Sans MS" panose="030F0702030302020204" pitchFamily="66" charset="0"/>
              <a:ea typeface="ＭＳ Ｐゴシック" panose="020B0600070205080204" pitchFamily="34" charset="-128"/>
            </a:endParaRPr>
          </a:p>
        </p:txBody>
      </p:sp>
      <p:sp>
        <p:nvSpPr>
          <p:cNvPr id="17413" name="Rectangle 1"/>
          <p:cNvSpPr>
            <a:spLocks noChangeArrowheads="1"/>
          </p:cNvSpPr>
          <p:nvPr/>
        </p:nvSpPr>
        <p:spPr bwMode="auto">
          <a:xfrm>
            <a:off x="6416861" y="2109694"/>
            <a:ext cx="4572000" cy="20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rPr>
              <a:t>JAMS</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a:rPr>
              <a:t> FPD</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endParaRP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rPr>
              <a:t>JITTU</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Arial"/>
              </a:rPr>
              <a:t>  </a:t>
            </a: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a:endParaRP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0000"/>
                </a:solidFill>
                <a:effectLst/>
                <a:uLnTx/>
                <a:uFillTx/>
                <a:latin typeface="Arial"/>
                <a:ea typeface="+mn-ea"/>
                <a:cs typeface="Arial"/>
              </a:rPr>
              <a:t>session cas cliniques CFU</a:t>
            </a: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r>
              <a:rPr kumimoji="0" lang="fr-FR" altLang="fr-FR" sz="2400" b="0" i="0" u="none" strike="noStrike" kern="1200" cap="none" spc="0" normalizeH="0" baseline="0" noProof="0" dirty="0">
                <a:ln>
                  <a:noFill/>
                </a:ln>
                <a:solidFill>
                  <a:srgbClr val="00B050"/>
                </a:solidFill>
                <a:effectLst/>
                <a:uLnTx/>
                <a:uFillTx/>
                <a:latin typeface="Arial"/>
                <a:ea typeface="+mn-ea"/>
                <a:cs typeface="Arial"/>
              </a:rPr>
              <a:t>Cours du CFU</a:t>
            </a:r>
          </a:p>
          <a:p>
            <a:pPr marL="0" marR="0" lvl="0" indent="0" algn="l" defTabSz="449263" rtl="0" eaLnBrk="1" fontAlgn="base" latinLnBrk="0" hangingPunct="1">
              <a:lnSpc>
                <a:spcPct val="90000"/>
              </a:lnSpc>
              <a:spcBef>
                <a:spcPts val="450"/>
              </a:spcBef>
              <a:spcAft>
                <a:spcPct val="0"/>
              </a:spcAft>
              <a:buClr>
                <a:srgbClr val="D00000"/>
              </a:buClr>
              <a:buSzPct val="75000"/>
              <a:buFont typeface="Wingdings" panose="05000000000000000000" pitchFamily="2" charset="2"/>
              <a:buChar char=""/>
              <a:tabLst/>
              <a:defRPr/>
            </a:pPr>
            <a:endParaRPr kumimoji="0" lang="fr-FR" altLang="fr-FR" sz="2400" b="0" i="0" u="none" strike="noStrike" kern="1200" cap="none" spc="0" normalizeH="0" baseline="0" noProof="0" dirty="0">
              <a:ln>
                <a:noFill/>
              </a:ln>
              <a:solidFill>
                <a:srgbClr val="00B050"/>
              </a:solidFill>
              <a:effectLst/>
              <a:uLnTx/>
              <a:uFillTx/>
              <a:latin typeface="Comic Sans MS" panose="030F0702030302020204" pitchFamily="66" charset="0"/>
              <a:ea typeface="ＭＳ Ｐゴシック" panose="020B0600070205080204" pitchFamily="34" charset="-128"/>
              <a:cs typeface="Arial"/>
            </a:endParaRPr>
          </a:p>
        </p:txBody>
      </p:sp>
    </p:spTree>
    <p:extLst>
      <p:ext uri="{BB962C8B-B14F-4D97-AF65-F5344CB8AC3E}">
        <p14:creationId xmlns:p14="http://schemas.microsoft.com/office/powerpoint/2010/main" val="1857077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78805" y="403787"/>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2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COMMENT VALIDER L’ACTIVITE DE FORMATION ?</a:t>
            </a:r>
          </a:p>
        </p:txBody>
      </p:sp>
      <p:sp>
        <p:nvSpPr>
          <p:cNvPr id="15363" name="Text Box 2"/>
          <p:cNvSpPr txBox="1">
            <a:spLocks noChangeArrowheads="1"/>
          </p:cNvSpPr>
          <p:nvPr/>
        </p:nvSpPr>
        <p:spPr bwMode="auto">
          <a:xfrm>
            <a:off x="317369" y="3593533"/>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Fournir lors du bilan l’attestation de participation en PJ</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000" dirty="0">
                <a:solidFill>
                  <a:srgbClr val="000000"/>
                </a:solidFill>
                <a:latin typeface="Comic Sans MS" panose="030F0702030302020204" pitchFamily="66" charset="0"/>
                <a:ea typeface="ＭＳ Ｐゴシック" panose="020B0600070205080204" pitchFamily="34" charset="-128"/>
                <a:cs typeface="Times New Roman" panose="02020603050405020304" pitchFamily="18" charset="0"/>
              </a:rPr>
              <a:t>	Partager les faits marquants de la formation avec les autres membres de l’équipe</a:t>
            </a: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pic>
        <p:nvPicPr>
          <p:cNvPr id="2" name="Image 1">
            <a:extLst>
              <a:ext uri="{FF2B5EF4-FFF2-40B4-BE49-F238E27FC236}">
                <a16:creationId xmlns:a16="http://schemas.microsoft.com/office/drawing/2014/main" id="{484D1E53-4504-4E00-8B80-7992CCD1DFE1}"/>
              </a:ext>
            </a:extLst>
          </p:cNvPr>
          <p:cNvPicPr>
            <a:picLocks noChangeAspect="1"/>
          </p:cNvPicPr>
          <p:nvPr/>
        </p:nvPicPr>
        <p:blipFill>
          <a:blip r:embed="rId3"/>
          <a:stretch>
            <a:fillRect/>
          </a:stretch>
        </p:blipFill>
        <p:spPr>
          <a:xfrm>
            <a:off x="636494" y="704100"/>
            <a:ext cx="2445684" cy="2445684"/>
          </a:xfrm>
          <a:prstGeom prst="rect">
            <a:avLst/>
          </a:prstGeom>
        </p:spPr>
      </p:pic>
    </p:spTree>
    <p:extLst>
      <p:ext uri="{BB962C8B-B14F-4D97-AF65-F5344CB8AC3E}">
        <p14:creationId xmlns:p14="http://schemas.microsoft.com/office/powerpoint/2010/main" val="11724120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981200" y="6858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0" i="0" u="none" strike="noStrike" kern="1200" cap="none" spc="0" normalizeH="0" baseline="0" noProof="0">
                <a:ln>
                  <a:noFill/>
                </a:ln>
                <a:solidFill>
                  <a:srgbClr val="C5000B"/>
                </a:solidFill>
                <a:effectLst/>
                <a:uLnTx/>
                <a:uFillTx/>
                <a:latin typeface="Comic Sans MS" panose="030F0702030302020204" pitchFamily="66" charset="0"/>
                <a:ea typeface="+mn-ea"/>
                <a:cs typeface="Times New Roman" panose="02020603050405020304" pitchFamily="18" charset="0"/>
              </a:rPr>
              <a:t>Participation obligatoire à une activité d'évaluation des pratiques par an :</a:t>
            </a:r>
          </a:p>
        </p:txBody>
      </p:sp>
      <p:sp>
        <p:nvSpPr>
          <p:cNvPr id="33795" name="Text Box 2"/>
          <p:cNvSpPr txBox="1">
            <a:spLocks noChangeArrowheads="1"/>
          </p:cNvSpPr>
          <p:nvPr/>
        </p:nvSpPr>
        <p:spPr bwMode="auto">
          <a:xfrm>
            <a:off x="1981199" y="2286000"/>
            <a:ext cx="9748345"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49263" rtl="0" eaLnBrk="0" fontAlgn="base" latinLnBrk="0" hangingPunct="0">
              <a:lnSpc>
                <a:spcPct val="100000"/>
              </a:lnSpc>
              <a:spcBef>
                <a:spcPct val="0"/>
              </a:spcBef>
              <a:spcAft>
                <a:spcPct val="0"/>
              </a:spcAft>
              <a:buClrTx/>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Réunion de pertinence des actes (3 réunions au minimum par an)</a:t>
            </a:r>
          </a:p>
          <a:p>
            <a:pPr marL="342900" marR="0" lvl="0" indent="-342900" algn="l" defTabSz="449263" rtl="0" eaLnBrk="0" fontAlgn="base" latinLnBrk="0" hangingPunct="0">
              <a:lnSpc>
                <a:spcPct val="100000"/>
              </a:lnSpc>
              <a:spcBef>
                <a:spcPct val="0"/>
              </a:spcBef>
              <a:spcAft>
                <a:spcPct val="0"/>
              </a:spcAft>
              <a:buClrTx/>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a:p>
            <a:pPr marL="342900" marR="0" lvl="0" indent="-342900" algn="l" defTabSz="449263" rtl="0" eaLnBrk="0" fontAlgn="base" latinLnBrk="0" hangingPunct="0">
              <a:lnSpc>
                <a:spcPct val="100000"/>
              </a:lnSpc>
              <a:spcBef>
                <a:spcPct val="0"/>
              </a:spcBef>
              <a:spcAft>
                <a:spcPct val="0"/>
              </a:spcAft>
              <a:buClrTx/>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Mise en oeuvre et autoévaluation RAAC</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 </a:t>
            </a:r>
            <a:r>
              <a:rPr kumimoji="0" lang="fr-FR" altLang="fr-FR" sz="2400" b="0" i="0" u="none" strike="noStrike" kern="1200" cap="none" spc="0" normalizeH="0" baseline="0" noProof="0" dirty="0" err="1">
                <a:ln>
                  <a:noFill/>
                </a:ln>
                <a:solidFill>
                  <a:srgbClr val="00B0F0"/>
                </a:solidFill>
                <a:effectLst/>
                <a:uLnTx/>
                <a:uFillTx/>
                <a:latin typeface="Comic Sans MS" panose="030F0702030302020204" pitchFamily="66" charset="0"/>
                <a:ea typeface="+mn-ea"/>
                <a:cs typeface="Times New Roman" panose="02020603050405020304" pitchFamily="18" charset="0"/>
              </a:rPr>
              <a:t>fpd</a:t>
            </a:r>
            <a:endPar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endParaRPr>
          </a:p>
          <a:p>
            <a:pPr marL="342900" marR="0" lvl="0" indent="-342900" algn="l" defTabSz="449263" rtl="0" eaLnBrk="0" fontAlgn="base" latinLnBrk="0" hangingPunct="0">
              <a:lnSpc>
                <a:spcPct val="100000"/>
              </a:lnSpc>
              <a:spcBef>
                <a:spcPct val="0"/>
              </a:spcBef>
              <a:spcAft>
                <a:spcPct val="0"/>
              </a:spcAft>
              <a:buClrTx/>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endParaRPr>
          </a:p>
          <a:p>
            <a:pPr marL="342900" marR="0" lvl="0" indent="-342900" algn="l" defTabSz="449263" rtl="0" eaLnBrk="0" fontAlgn="base" latinLnBrk="0" hangingPunct="0">
              <a:lnSpc>
                <a:spcPct val="100000"/>
              </a:lnSpc>
              <a:spcBef>
                <a:spcPct val="0"/>
              </a:spcBef>
              <a:spcAft>
                <a:spcPct val="0"/>
              </a:spcAft>
              <a:buClrTx/>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Mise en oeuvre et autoévaluation chemin clinique ambulatoire</a:t>
            </a:r>
            <a:r>
              <a:rPr kumimoji="0" lang="fr-FR" alt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fr-FR" altLang="fr-FR" sz="2400" b="0"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rPr>
              <a:t>fpd</a:t>
            </a:r>
            <a:endParaRPr kumimoji="0" lang="fr-FR" altLang="fr-FR" sz="2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342900" marR="0" lvl="0" indent="-342900" algn="l" defTabSz="449263" rtl="0" eaLnBrk="0" fontAlgn="base" latinLnBrk="0" hangingPunct="0">
              <a:lnSpc>
                <a:spcPct val="100000"/>
              </a:lnSpc>
              <a:spcBef>
                <a:spcPct val="0"/>
              </a:spcBef>
              <a:spcAft>
                <a:spcPct val="0"/>
              </a:spcAft>
              <a:buClrTx/>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40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RCP pelvi </a:t>
            </a:r>
            <a:r>
              <a:rPr kumimoji="0" lang="fr-FR" altLang="fr-FR" sz="2400" i="0" u="none" strike="noStrike" kern="1200" cap="none" spc="0" normalizeH="0" baseline="0" noProof="0" dirty="0" err="1">
                <a:ln>
                  <a:noFill/>
                </a:ln>
                <a:solidFill>
                  <a:srgbClr val="000000"/>
                </a:solidFill>
                <a:effectLst/>
                <a:uLnTx/>
                <a:uFillTx/>
                <a:latin typeface="Comic Sans MS" panose="030F0702030302020204" pitchFamily="66" charset="0"/>
                <a:ea typeface="+mn-ea"/>
                <a:cs typeface="Times New Roman" panose="02020603050405020304" pitchFamily="18" charset="0"/>
              </a:rPr>
              <a:t>périnéologie</a:t>
            </a:r>
            <a:r>
              <a:rPr kumimoji="0" lang="fr-FR" altLang="fr-FR" sz="240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panose="02020603050405020304" pitchFamily="18" charset="0"/>
              </a:rPr>
              <a:t> </a:t>
            </a:r>
            <a:r>
              <a:rPr kumimoji="0" lang="fr-FR" altLang="fr-FR" sz="2400" i="0" u="none" strike="noStrike" kern="1200" cap="none" spc="0" normalizeH="0" baseline="0" noProof="0" dirty="0" err="1">
                <a:ln>
                  <a:noFill/>
                </a:ln>
                <a:solidFill>
                  <a:srgbClr val="00B0F0"/>
                </a:solidFill>
                <a:effectLst/>
                <a:uLnTx/>
                <a:uFillTx/>
                <a:latin typeface="Comic Sans MS" panose="030F0702030302020204" pitchFamily="66" charset="0"/>
                <a:ea typeface="+mn-ea"/>
                <a:cs typeface="Times New Roman" panose="02020603050405020304" pitchFamily="18" charset="0"/>
              </a:rPr>
              <a:t>fpd</a:t>
            </a:r>
            <a:endParaRPr kumimoji="0" lang="fr-FR" altLang="fr-FR" sz="240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endParaRPr>
          </a:p>
          <a:p>
            <a:pPr marL="0" marR="0" lvl="0" indent="0" algn="l"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400" b="1"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a:p>
            <a:pPr marL="0" marR="0" lvl="0" indent="0" algn="l" defTabSz="449263" rtl="0" eaLnBrk="1" fontAlgn="base" latinLnBrk="0" hangingPunct="1">
              <a:lnSpc>
                <a:spcPct val="100000"/>
              </a:lnSpc>
              <a:spcBef>
                <a:spcPts val="45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Tree>
    <p:extLst>
      <p:ext uri="{BB962C8B-B14F-4D97-AF65-F5344CB8AC3E}">
        <p14:creationId xmlns:p14="http://schemas.microsoft.com/office/powerpoint/2010/main" val="3014958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71243" y="137328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a:ln>
                  <a:noFill/>
                </a:ln>
                <a:solidFill>
                  <a:srgbClr val="D00000"/>
                </a:solidFill>
                <a:effectLst/>
                <a:uLnTx/>
                <a:uFillTx/>
                <a:latin typeface="Comic Sans MS" panose="030F0702030302020204" pitchFamily="66" charset="0"/>
                <a:ea typeface="+mn-ea"/>
                <a:cs typeface="Times New Roman" panose="02020603050405020304" pitchFamily="18" charset="0"/>
              </a:rPr>
              <a:t>PROGRAMME EQUIPE </a:t>
            </a:r>
            <a:endPar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rPr>
              <a:t>Format classique</a:t>
            </a: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Format pluridisciplinaire: FPD</a:t>
            </a: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40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fr-FR" altLang="fr-FR" sz="4000" b="0" i="0" u="none" strike="noStrike" kern="1200" cap="none" spc="0" normalizeH="0" baseline="0" noProof="0" dirty="0">
              <a:ln>
                <a:noFill/>
              </a:ln>
              <a:solidFill>
                <a:srgbClr val="D00000"/>
              </a:solidFill>
              <a:effectLst/>
              <a:uLnTx/>
              <a:uFillTx/>
              <a:latin typeface="Comic Sans MS" panose="030F0702030302020204" pitchFamily="66" charset="0"/>
              <a:ea typeface="+mn-ea"/>
              <a:cs typeface="Times New Roman" panose="02020603050405020304" pitchFamily="18" charset="0"/>
            </a:endParaRPr>
          </a:p>
        </p:txBody>
      </p:sp>
      <p:sp>
        <p:nvSpPr>
          <p:cNvPr id="21507" name="Text Box 2"/>
          <p:cNvSpPr txBox="1">
            <a:spLocks noChangeArrowheads="1"/>
          </p:cNvSpPr>
          <p:nvPr/>
        </p:nvSpPr>
        <p:spPr bwMode="auto">
          <a:xfrm>
            <a:off x="2701131" y="3156551"/>
            <a:ext cx="6789737" cy="305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28613">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9pPr>
          </a:lstStyle>
          <a:p>
            <a:pPr marL="342900" marR="0" lvl="0" indent="-328613" algn="l" defTabSz="449263" rtl="0" eaLnBrk="1" fontAlgn="base" latinLnBrk="0" hangingPunct="1">
              <a:lnSpc>
                <a:spcPct val="90000"/>
              </a:lnSpc>
              <a:spcBef>
                <a:spcPts val="600"/>
              </a:spcBef>
              <a:spcAft>
                <a:spcPct val="0"/>
              </a:spcAft>
              <a:buClrTx/>
              <a:buSzPct val="75000"/>
              <a:buFont typeface="Times New Roman" panose="02020603050405020304" pitchFamily="18"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	</a:t>
            </a:r>
            <a:r>
              <a:rPr kumimoji="0" lang="fr-FR" altLang="fr-FR" sz="2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Times New Roman" panose="02020603050405020304" pitchFamily="18" charset="0"/>
              </a:rPr>
              <a:t>Un nouveau format apparait à savoir l’activité pluridisciplinaire avec des obligations notées en bleu clair</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mn-ea"/>
                <a:cs typeface="Times New Roman" panose="02020603050405020304" pitchFamily="18" charset="0"/>
              </a:rPr>
              <a:t>		</a:t>
            </a:r>
          </a:p>
        </p:txBody>
      </p:sp>
    </p:spTree>
    <p:extLst>
      <p:ext uri="{BB962C8B-B14F-4D97-AF65-F5344CB8AC3E}">
        <p14:creationId xmlns:p14="http://schemas.microsoft.com/office/powerpoint/2010/main" val="8195718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78805" y="403787"/>
            <a:ext cx="8228012"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Arial" panose="020B0604020202020204" pitchFamily="34" charset="0"/>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2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COMMENT VALIDER L’ACTIVITE D’EVALUATIONDE PRATIQUE ?</a:t>
            </a:r>
          </a:p>
        </p:txBody>
      </p:sp>
      <p:sp>
        <p:nvSpPr>
          <p:cNvPr id="15363" name="Text Box 2"/>
          <p:cNvSpPr txBox="1">
            <a:spLocks noChangeArrowheads="1"/>
          </p:cNvSpPr>
          <p:nvPr/>
        </p:nvSpPr>
        <p:spPr bwMode="auto">
          <a:xfrm>
            <a:off x="317369" y="3593533"/>
            <a:ext cx="11557262" cy="5057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cs typeface="Arial" panose="020B0604020202020204" pitchFamily="34" charset="0"/>
              </a:defRPr>
            </a:lvl9pPr>
          </a:lstStyle>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Fournir le questionnaire d’évaluation fourni (RAAC, Chemin clinique ambulatoire,  réunion de pelvi </a:t>
            </a:r>
            <a:r>
              <a:rPr kumimoji="0" lang="fr-FR" altLang="fr-FR" sz="20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périnéologie</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altLang="fr-FR" sz="2000" dirty="0">
              <a:solidFill>
                <a:srgbClr val="000000"/>
              </a:solidFill>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altLang="fr-FR" sz="2000" dirty="0">
                <a:solidFill>
                  <a:srgbClr val="000000"/>
                </a:solidFill>
                <a:latin typeface="Comic Sans MS" panose="030F0702030302020204" pitchFamily="66" charset="0"/>
                <a:ea typeface="ＭＳ Ｐゴシック" panose="020B0600070205080204" pitchFamily="34" charset="-128"/>
                <a:cs typeface="Times New Roman" panose="02020603050405020304" pitchFamily="18" charset="0"/>
              </a:rPr>
              <a:t>Ou</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Les comptes rendus des réunions de pertinence de pratique (</a:t>
            </a:r>
            <a:r>
              <a:rPr kumimoji="0" lang="fr-FR" altLang="fr-FR" sz="2000" b="0" i="0" u="none"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cf</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diapo</a:t>
            </a:r>
            <a:r>
              <a:rPr kumimoji="0" lang="fr-FR" altLang="fr-FR" sz="2000" b="0" i="0" u="none" strike="noStrike" kern="1200" cap="none" spc="0" normalizeH="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suivante)</a:t>
            </a: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endParaRPr kumimoji="0" lang="fr-FR" altLang="fr-FR"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pic>
        <p:nvPicPr>
          <p:cNvPr id="2" name="Image 1">
            <a:extLst>
              <a:ext uri="{FF2B5EF4-FFF2-40B4-BE49-F238E27FC236}">
                <a16:creationId xmlns:a16="http://schemas.microsoft.com/office/drawing/2014/main" id="{484D1E53-4504-4E00-8B80-7992CCD1DFE1}"/>
              </a:ext>
            </a:extLst>
          </p:cNvPr>
          <p:cNvPicPr>
            <a:picLocks noChangeAspect="1"/>
          </p:cNvPicPr>
          <p:nvPr/>
        </p:nvPicPr>
        <p:blipFill>
          <a:blip r:embed="rId3"/>
          <a:stretch>
            <a:fillRect/>
          </a:stretch>
        </p:blipFill>
        <p:spPr>
          <a:xfrm>
            <a:off x="636494" y="704100"/>
            <a:ext cx="2445684" cy="2445684"/>
          </a:xfrm>
          <a:prstGeom prst="rect">
            <a:avLst/>
          </a:prstGeom>
        </p:spPr>
      </p:pic>
    </p:spTree>
    <p:extLst>
      <p:ext uri="{BB962C8B-B14F-4D97-AF65-F5344CB8AC3E}">
        <p14:creationId xmlns:p14="http://schemas.microsoft.com/office/powerpoint/2010/main" val="3463145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CB19E04B-001D-4907-819E-76D8EA7132A4}"/>
              </a:ext>
            </a:extLst>
          </p:cNvPr>
          <p:cNvSpPr txBox="1">
            <a:spLocks noChangeArrowheads="1"/>
          </p:cNvSpPr>
          <p:nvPr/>
        </p:nvSpPr>
        <p:spPr bwMode="auto">
          <a:xfrm>
            <a:off x="861848" y="685800"/>
            <a:ext cx="1034218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buClrTx/>
            </a:pPr>
            <a:endParaRPr lang="fr-FR" altLang="fr-FR" sz="3600" dirty="0">
              <a:solidFill>
                <a:srgbClr val="C5000B"/>
              </a:solidFill>
              <a:latin typeface="Comic Sans MS" panose="030F0702030302020204" pitchFamily="66" charset="0"/>
              <a:cs typeface="Times New Roman" panose="02020603050405020304" pitchFamily="18" charset="0"/>
            </a:endParaRPr>
          </a:p>
          <a:p>
            <a:pPr algn="ctr" defTabSz="449263" fontAlgn="base">
              <a:spcBef>
                <a:spcPct val="0"/>
              </a:spcBef>
              <a:spcAft>
                <a:spcPct val="0"/>
              </a:spcAft>
              <a:buClrTx/>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 :</a:t>
            </a:r>
          </a:p>
          <a:p>
            <a:pPr algn="ctr" defTabSz="449263" fontAlgn="base">
              <a:spcBef>
                <a:spcPct val="0"/>
              </a:spcBef>
              <a:spcAft>
                <a:spcPct val="0"/>
              </a:spcAft>
              <a:buClrTx/>
            </a:pPr>
            <a:r>
              <a:rPr lang="fr-FR" altLang="fr-FR" sz="3600" dirty="0">
                <a:solidFill>
                  <a:srgbClr val="C5000B"/>
                </a:solidFill>
                <a:latin typeface="Comic Sans MS" panose="030F0702030302020204" pitchFamily="66" charset="0"/>
                <a:cs typeface="Times New Roman" panose="02020603050405020304" pitchFamily="18" charset="0"/>
              </a:rPr>
              <a:t>Réunion de pertinence des actes</a:t>
            </a:r>
          </a:p>
        </p:txBody>
      </p:sp>
      <p:sp>
        <p:nvSpPr>
          <p:cNvPr id="57346" name="Text Box 2">
            <a:extLst>
              <a:ext uri="{FF2B5EF4-FFF2-40B4-BE49-F238E27FC236}">
                <a16:creationId xmlns:a16="http://schemas.microsoft.com/office/drawing/2014/main" id="{BCB7C059-9E63-4E4D-AE6E-4BB1DDE462D6}"/>
              </a:ext>
            </a:extLst>
          </p:cNvPr>
          <p:cNvSpPr txBox="1">
            <a:spLocks noChangeArrowheads="1"/>
          </p:cNvSpPr>
          <p:nvPr/>
        </p:nvSpPr>
        <p:spPr bwMode="auto">
          <a:xfrm>
            <a:off x="2006600" y="2735263"/>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buSzPct val="100000"/>
              <a:defRPr/>
            </a:pPr>
            <a:endParaRPr lang="fr-FR" b="1" dirty="0">
              <a:solidFill>
                <a:srgbClr val="000000"/>
              </a:solidFill>
              <a:latin typeface="Comic Sans MS" panose="030F0702030302020204" pitchFamily="66" charset="0"/>
              <a:cs typeface="Times New Roman" panose="02020603050405020304" pitchFamily="18" charset="0"/>
            </a:endParaRPr>
          </a:p>
          <a:p>
            <a:pPr defTabSz="449263" eaLnBrk="0" fontAlgn="base" hangingPunct="0">
              <a:spcBef>
                <a:spcPct val="0"/>
              </a:spcBef>
              <a:spcAft>
                <a:spcPct val="0"/>
              </a:spcAft>
              <a:buSzPct val="100000"/>
              <a:defRPr/>
            </a:pPr>
            <a:r>
              <a:rPr lang="fr-FR" b="1" dirty="0">
                <a:solidFill>
                  <a:srgbClr val="000000"/>
                </a:solidFill>
                <a:latin typeface="Comic Sans MS" panose="030F0702030302020204" pitchFamily="66" charset="0"/>
                <a:cs typeface="Times New Roman" panose="02020603050405020304" pitchFamily="18" charset="0"/>
              </a:rPr>
              <a:t>Périodicité et durée des réunions : </a:t>
            </a:r>
          </a:p>
          <a:p>
            <a:pPr defTabSz="449263" eaLnBrk="0" fontAlgn="base" hangingPunct="0">
              <a:spcBef>
                <a:spcPct val="0"/>
              </a:spcBef>
              <a:spcAft>
                <a:spcPct val="0"/>
              </a:spcAft>
              <a:buSzPct val="100000"/>
              <a:defRPr/>
            </a:pPr>
            <a:endParaRPr lang="fr-FR" b="1" dirty="0">
              <a:solidFill>
                <a:srgbClr val="000000"/>
              </a:solidFill>
              <a:latin typeface="Comic Sans MS" panose="030F0702030302020204" pitchFamily="66" charset="0"/>
              <a:cs typeface="Times New Roman" panose="02020603050405020304" pitchFamily="18" charset="0"/>
            </a:endParaRPr>
          </a:p>
          <a:p>
            <a:pPr defTabSz="449263" eaLnBrk="0" fontAlgn="base" hangingPunct="0">
              <a:spcBef>
                <a:spcPct val="0"/>
              </a:spcBef>
              <a:spcAft>
                <a:spcPct val="0"/>
              </a:spcAft>
              <a:buSzPct val="100000"/>
              <a:defRPr/>
            </a:pPr>
            <a:r>
              <a:rPr lang="fr-FR" dirty="0">
                <a:solidFill>
                  <a:srgbClr val="000000"/>
                </a:solidFill>
                <a:latin typeface="Comic Sans MS" panose="030F0702030302020204" pitchFamily="66" charset="0"/>
                <a:cs typeface="Times New Roman" panose="02020603050405020304" pitchFamily="18" charset="0"/>
              </a:rPr>
              <a:t>3 réunions au minimum par an</a:t>
            </a:r>
          </a:p>
          <a:p>
            <a:pPr marL="333375" indent="-330200" defTabSz="449263" fontAlgn="base">
              <a:spcBef>
                <a:spcPts val="450"/>
              </a:spcBef>
              <a:spcAft>
                <a:spcPct val="0"/>
              </a:spcAft>
              <a:buSzPct val="75000"/>
              <a:defRPr/>
            </a:pPr>
            <a:endParaRPr lang="fr-FR" dirty="0">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EFB26802-0680-4D4F-AA21-BD85A28E1BD7}"/>
              </a:ext>
            </a:extLst>
          </p:cNvPr>
          <p:cNvSpPr txBox="1">
            <a:spLocks noChangeArrowheads="1"/>
          </p:cNvSpPr>
          <p:nvPr/>
        </p:nvSpPr>
        <p:spPr bwMode="auto">
          <a:xfrm>
            <a:off x="893379" y="685800"/>
            <a:ext cx="1052085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pPr>
            <a:endParaRPr lang="fr-FR" altLang="fr-FR" sz="3600" dirty="0">
              <a:solidFill>
                <a:srgbClr val="C5000B"/>
              </a:solidFill>
              <a:latin typeface="Comic Sans MS" panose="030F0702030302020204" pitchFamily="66" charset="0"/>
              <a:cs typeface="Times New Roman" panose="02020603050405020304" pitchFamily="18" charset="0"/>
            </a:endParaRP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 :</a:t>
            </a: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Réunion de pertinence des actes</a:t>
            </a:r>
          </a:p>
        </p:txBody>
      </p:sp>
      <p:sp>
        <p:nvSpPr>
          <p:cNvPr id="58370" name="Text Box 2">
            <a:extLst>
              <a:ext uri="{FF2B5EF4-FFF2-40B4-BE49-F238E27FC236}">
                <a16:creationId xmlns:a16="http://schemas.microsoft.com/office/drawing/2014/main" id="{85258AF1-4786-4AD6-9783-3562AA0E2A30}"/>
              </a:ext>
            </a:extLst>
          </p:cNvPr>
          <p:cNvSpPr txBox="1">
            <a:spLocks noChangeArrowheads="1"/>
          </p:cNvSpPr>
          <p:nvPr/>
        </p:nvSpPr>
        <p:spPr bwMode="auto">
          <a:xfrm>
            <a:off x="1862138" y="2665413"/>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15900" indent="-2143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9pPr>
          </a:lstStyle>
          <a:p>
            <a:pPr defTabSz="449263" eaLnBrk="0" fontAlgn="base" hangingPunct="0">
              <a:spcBef>
                <a:spcPts val="1800"/>
              </a:spcBef>
              <a:spcAft>
                <a:spcPts val="300"/>
              </a:spcAft>
              <a:buSzPct val="100000"/>
              <a:defRPr/>
            </a:pPr>
            <a:r>
              <a:rPr lang="fr-FR" b="1" dirty="0">
                <a:solidFill>
                  <a:srgbClr val="000000"/>
                </a:solidFill>
                <a:latin typeface="Comic Sans MS" panose="030F0702030302020204" pitchFamily="66" charset="0"/>
                <a:cs typeface="Times New Roman" panose="02020603050405020304" pitchFamily="18" charset="0"/>
              </a:rPr>
              <a:t>Déroulement de la réunion</a:t>
            </a:r>
          </a:p>
          <a:p>
            <a:pPr algn="just" defTabSz="449263" eaLnBrk="0" fontAlgn="base" hangingPunct="0">
              <a:spcBef>
                <a:spcPct val="0"/>
              </a:spcBef>
              <a:spcAft>
                <a:spcPct val="0"/>
              </a:spcAft>
              <a:defRPr/>
            </a:pPr>
            <a:r>
              <a:rPr lang="fr-FR" sz="1600" dirty="0">
                <a:solidFill>
                  <a:srgbClr val="000000"/>
                </a:solidFill>
                <a:latin typeface="Comic Sans MS" panose="030F0702030302020204" pitchFamily="66" charset="0"/>
                <a:cs typeface="Times New Roman" panose="02020603050405020304" pitchFamily="18" charset="0"/>
              </a:rPr>
              <a:t>1. une </a:t>
            </a:r>
            <a:r>
              <a:rPr lang="fr-FR" sz="1600" dirty="0">
                <a:solidFill>
                  <a:srgbClr val="000000"/>
                </a:solidFill>
                <a:latin typeface="Comic Sans MS" panose="030F0702030302020204" pitchFamily="66" charset="0"/>
                <a:cs typeface="Arial" panose="020B0604020202020204" pitchFamily="34" charset="0"/>
              </a:rPr>
              <a:t>sélection de dossiers</a:t>
            </a:r>
            <a:r>
              <a:rPr lang="fr-FR" sz="1600" dirty="0">
                <a:solidFill>
                  <a:srgbClr val="000000"/>
                </a:solidFill>
                <a:latin typeface="Comic Sans MS" panose="030F0702030302020204" pitchFamily="66" charset="0"/>
                <a:cs typeface="Times New Roman" panose="02020603050405020304" pitchFamily="18" charset="0"/>
              </a:rPr>
              <a:t> par le groupe qui fait émerger un questionnement sur des domaines variés et qui peuvent poser problème (modalités de prise en charge, diagnostic, traitement, pronostic, iatrogénie, qualité et efficience des soins, qualité du parcours patient, chemins cliniques …).</a:t>
            </a:r>
          </a:p>
          <a:p>
            <a:pPr algn="just" defTabSz="449263" eaLnBrk="0" fontAlgn="base" hangingPunct="0">
              <a:spcBef>
                <a:spcPct val="0"/>
              </a:spcBef>
              <a:spcAft>
                <a:spcPct val="0"/>
              </a:spcAft>
              <a:defRPr/>
            </a:pPr>
            <a:r>
              <a:rPr lang="fr-FR" sz="1600" dirty="0">
                <a:solidFill>
                  <a:srgbClr val="000000"/>
                </a:solidFill>
                <a:latin typeface="Comic Sans MS" panose="030F0702030302020204" pitchFamily="66" charset="0"/>
                <a:cs typeface="Arial" panose="020B0604020202020204" pitchFamily="34" charset="0"/>
              </a:rPr>
              <a:t>Cette sélection est faite à partir de</a:t>
            </a:r>
            <a:r>
              <a:rPr lang="fr-FR" sz="1600" dirty="0">
                <a:solidFill>
                  <a:srgbClr val="000000"/>
                </a:solidFill>
                <a:latin typeface="Comic Sans MS" panose="030F0702030302020204" pitchFamily="66" charset="0"/>
                <a:cs typeface="Times New Roman" panose="02020603050405020304" pitchFamily="18" charset="0"/>
              </a:rPr>
              <a:t> :</a:t>
            </a:r>
          </a:p>
          <a:p>
            <a:pPr algn="just" defTabSz="449263" eaLnBrk="0" fontAlgn="base" hangingPunct="0">
              <a:spcBef>
                <a:spcPct val="0"/>
              </a:spcBef>
              <a:spcAft>
                <a:spcPct val="0"/>
              </a:spcAft>
              <a:defRPr/>
            </a:pPr>
            <a:r>
              <a:rPr lang="fr-FR" sz="1600" dirty="0">
                <a:solidFill>
                  <a:srgbClr val="000000"/>
                </a:solidFill>
                <a:latin typeface="Comic Sans MS" panose="030F0702030302020204" pitchFamily="66" charset="0"/>
                <a:cs typeface="Times New Roman" panose="02020603050405020304" pitchFamily="18" charset="0"/>
              </a:rPr>
              <a:t>- dossiers de patients vus en consultation par l’un des participants et qui posent problème</a:t>
            </a:r>
          </a:p>
          <a:p>
            <a:pPr algn="just" defTabSz="449263" eaLnBrk="0" fontAlgn="base" hangingPunct="0">
              <a:spcBef>
                <a:spcPct val="0"/>
              </a:spcBef>
              <a:spcAft>
                <a:spcPct val="0"/>
              </a:spcAft>
              <a:defRPr/>
            </a:pPr>
            <a:r>
              <a:rPr lang="fr-FR" sz="1600" dirty="0">
                <a:solidFill>
                  <a:srgbClr val="000000"/>
                </a:solidFill>
                <a:latin typeface="Comic Sans MS" panose="030F0702030302020204" pitchFamily="66" charset="0"/>
                <a:cs typeface="Times New Roman" panose="02020603050405020304" pitchFamily="18" charset="0"/>
              </a:rPr>
              <a:t>- dossiers de patients en cours d’hospitalisation et qui posent problème</a:t>
            </a:r>
          </a:p>
          <a:p>
            <a:pPr algn="just" defTabSz="449263" eaLnBrk="0" fontAlgn="base" hangingPunct="0">
              <a:spcBef>
                <a:spcPct val="0"/>
              </a:spcBef>
              <a:spcAft>
                <a:spcPct val="0"/>
              </a:spcAft>
              <a:defRPr/>
            </a:pPr>
            <a:r>
              <a:rPr lang="fr-FR" sz="1600" dirty="0">
                <a:solidFill>
                  <a:srgbClr val="000000"/>
                </a:solidFill>
                <a:latin typeface="Comic Sans MS" panose="030F0702030302020204" pitchFamily="66" charset="0"/>
                <a:cs typeface="Times New Roman" panose="02020603050405020304" pitchFamily="18" charset="0"/>
              </a:rPr>
              <a:t>- dossiers des opérés de la semaine</a:t>
            </a:r>
          </a:p>
          <a:p>
            <a:pPr algn="just" defTabSz="449263" eaLnBrk="0" fontAlgn="base" hangingPunct="0">
              <a:spcBef>
                <a:spcPct val="0"/>
              </a:spcBef>
              <a:spcAft>
                <a:spcPct val="0"/>
              </a:spcAft>
              <a:defRPr/>
            </a:pPr>
            <a:endParaRPr lang="fr-FR" b="1" dirty="0">
              <a:solidFill>
                <a:srgbClr val="000000"/>
              </a:solidFill>
              <a:latin typeface="Comic Sans MS" panose="030F0702030302020204" pitchFamily="66" charset="0"/>
              <a:cs typeface="Times New Roman" panose="02020603050405020304" pitchFamily="18" charset="0"/>
            </a:endParaRPr>
          </a:p>
          <a:p>
            <a:pPr algn="just" defTabSz="449263" eaLnBrk="0" fontAlgn="base" hangingPunct="0">
              <a:spcBef>
                <a:spcPct val="0"/>
              </a:spcBef>
              <a:spcAft>
                <a:spcPct val="0"/>
              </a:spcAft>
              <a:defRPr/>
            </a:pPr>
            <a:endParaRPr lang="fr-FR" b="1" dirty="0">
              <a:solidFill>
                <a:srgbClr val="000000"/>
              </a:solidFill>
              <a:latin typeface="Comic Sans MS" panose="030F0702030302020204" pitchFamily="66" charset="0"/>
              <a:cs typeface="Times New Roman" panose="02020603050405020304" pitchFamily="18" charset="0"/>
            </a:endParaRPr>
          </a:p>
          <a:p>
            <a:pPr marL="330200" indent="-328613" defTabSz="449263" fontAlgn="base">
              <a:spcBef>
                <a:spcPts val="450"/>
              </a:spcBef>
              <a:spcAft>
                <a:spcPct val="0"/>
              </a:spcAft>
              <a:buClr>
                <a:srgbClr val="D00000"/>
              </a:buClr>
              <a:buSzPct val="75000"/>
              <a:defRPr/>
            </a:pPr>
            <a:endParaRPr lang="fr-FR" dirty="0">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571DE987-6FDF-4397-BCFB-9BF9723F021A}"/>
              </a:ext>
            </a:extLst>
          </p:cNvPr>
          <p:cNvSpPr txBox="1">
            <a:spLocks noChangeArrowheads="1"/>
          </p:cNvSpPr>
          <p:nvPr/>
        </p:nvSpPr>
        <p:spPr bwMode="auto">
          <a:xfrm>
            <a:off x="441434" y="685800"/>
            <a:ext cx="1095178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pPr>
            <a:endParaRPr lang="fr-FR" altLang="fr-FR" sz="3600" dirty="0">
              <a:solidFill>
                <a:srgbClr val="C5000B"/>
              </a:solidFill>
              <a:latin typeface="Comic Sans MS" panose="030F0702030302020204" pitchFamily="66" charset="0"/>
              <a:cs typeface="Times New Roman" panose="02020603050405020304" pitchFamily="18" charset="0"/>
            </a:endParaRP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 :</a:t>
            </a: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Réunion de pertinence des actes</a:t>
            </a:r>
          </a:p>
        </p:txBody>
      </p:sp>
      <p:sp>
        <p:nvSpPr>
          <p:cNvPr id="73731" name="Text Box 2">
            <a:extLst>
              <a:ext uri="{FF2B5EF4-FFF2-40B4-BE49-F238E27FC236}">
                <a16:creationId xmlns:a16="http://schemas.microsoft.com/office/drawing/2014/main" id="{64DD55E6-81FC-4B8B-9EF8-E0A090081398}"/>
              </a:ext>
            </a:extLst>
          </p:cNvPr>
          <p:cNvSpPr txBox="1">
            <a:spLocks noChangeArrowheads="1"/>
          </p:cNvSpPr>
          <p:nvPr/>
        </p:nvSpPr>
        <p:spPr bwMode="auto">
          <a:xfrm>
            <a:off x="1935162" y="2735263"/>
            <a:ext cx="8543651"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0200" indent="-330200">
              <a:spcBef>
                <a:spcPts val="8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9pPr>
          </a:lstStyle>
          <a:p>
            <a:pPr defTabSz="449263" fontAlgn="base">
              <a:spcBef>
                <a:spcPts val="450"/>
              </a:spcBef>
              <a:spcAft>
                <a:spcPct val="0"/>
              </a:spcAft>
              <a:buClr>
                <a:srgbClr val="D00000"/>
              </a:buClr>
              <a:buSzPct val="75000"/>
              <a:buFont typeface="Wingdings" panose="05000000000000000000" pitchFamily="2" charset="2"/>
              <a:buChar char=""/>
            </a:pPr>
            <a:r>
              <a:rPr lang="fr-FR" altLang="fr-FR" sz="2400" b="1" dirty="0">
                <a:latin typeface="Comic Sans MS" panose="030F0702030302020204" pitchFamily="66" charset="0"/>
                <a:cs typeface="Times New Roman" panose="02020603050405020304" pitchFamily="18" charset="0"/>
              </a:rPr>
              <a:t>Déroulement de la réunion</a:t>
            </a:r>
          </a:p>
          <a:p>
            <a:pPr algn="just" defTabSz="449263" fontAlgn="base">
              <a:spcBef>
                <a:spcPts val="450"/>
              </a:spcBef>
              <a:spcAft>
                <a:spcPct val="0"/>
              </a:spcAft>
              <a:buClrTx/>
              <a:buSzTx/>
            </a:pPr>
            <a:r>
              <a:rPr lang="fr-FR" altLang="fr-FR" sz="1600" dirty="0">
                <a:latin typeface="Comic Sans MS" panose="030F0702030302020204" pitchFamily="66" charset="0"/>
                <a:cs typeface="Times New Roman" panose="02020603050405020304" pitchFamily="18" charset="0"/>
              </a:rPr>
              <a:t>2. une </a:t>
            </a:r>
            <a:r>
              <a:rPr lang="fr-FR" altLang="fr-FR" sz="1600" dirty="0">
                <a:latin typeface="Comic Sans MS" panose="030F0702030302020204" pitchFamily="66" charset="0"/>
                <a:cs typeface="Arial" panose="020B0604020202020204" pitchFamily="34" charset="0"/>
              </a:rPr>
              <a:t>recherche bibliographique</a:t>
            </a:r>
            <a:r>
              <a:rPr lang="fr-FR" altLang="fr-FR" sz="1600" dirty="0">
                <a:latin typeface="Comic Sans MS" panose="030F0702030302020204" pitchFamily="66" charset="0"/>
                <a:cs typeface="Times New Roman" panose="02020603050405020304" pitchFamily="18" charset="0"/>
              </a:rPr>
              <a:t> pour identifier et sélectionner les données de littérature scientifique et professionnelle en rapport avec une partie des situations cliniques rencontrées et permettant d'apporter des réponses aux questions posées. Ces références sont communiquées aux membres du groupe et leur permettront d’acquérir ou d’approfondir leurs connaissances / compétences sur le thème choisi. Cette étape peut faire l’objet d’une formation sur le thème pour faciliter l’appropriation des références ou recommandations professionnelles.</a:t>
            </a:r>
          </a:p>
          <a:p>
            <a:pPr defTabSz="449263" fontAlgn="base">
              <a:spcBef>
                <a:spcPts val="450"/>
              </a:spcBef>
              <a:spcAft>
                <a:spcPct val="0"/>
              </a:spcAft>
              <a:buClr>
                <a:srgbClr val="D00000"/>
              </a:buClr>
              <a:buSzPct val="75000"/>
            </a:pPr>
            <a:endParaRPr lang="fr-FR" altLang="fr-FR" sz="1600" dirty="0">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a:extLst>
              <a:ext uri="{FF2B5EF4-FFF2-40B4-BE49-F238E27FC236}">
                <a16:creationId xmlns:a16="http://schemas.microsoft.com/office/drawing/2014/main" id="{052DF662-464E-4F62-8557-A86791AC97C0}"/>
              </a:ext>
            </a:extLst>
          </p:cNvPr>
          <p:cNvSpPr txBox="1">
            <a:spLocks noChangeArrowheads="1"/>
          </p:cNvSpPr>
          <p:nvPr/>
        </p:nvSpPr>
        <p:spPr bwMode="auto">
          <a:xfrm>
            <a:off x="735724" y="685800"/>
            <a:ext cx="1041575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pPr>
            <a:endParaRPr lang="fr-FR" altLang="fr-FR" sz="3600" dirty="0">
              <a:solidFill>
                <a:srgbClr val="C5000B"/>
              </a:solidFill>
              <a:latin typeface="Comic Sans MS" panose="030F0702030302020204" pitchFamily="66" charset="0"/>
              <a:cs typeface="Times New Roman" panose="02020603050405020304" pitchFamily="18" charset="0"/>
            </a:endParaRP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 :</a:t>
            </a: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Réunion de pertinence des actes</a:t>
            </a:r>
          </a:p>
        </p:txBody>
      </p:sp>
      <p:sp>
        <p:nvSpPr>
          <p:cNvPr id="75779" name="Text Box 2">
            <a:extLst>
              <a:ext uri="{FF2B5EF4-FFF2-40B4-BE49-F238E27FC236}">
                <a16:creationId xmlns:a16="http://schemas.microsoft.com/office/drawing/2014/main" id="{44D6F9E6-A19C-48FC-8CEC-D0E3CF3C79F8}"/>
              </a:ext>
            </a:extLst>
          </p:cNvPr>
          <p:cNvSpPr txBox="1">
            <a:spLocks noChangeArrowheads="1"/>
          </p:cNvSpPr>
          <p:nvPr/>
        </p:nvSpPr>
        <p:spPr bwMode="auto">
          <a:xfrm>
            <a:off x="1935163" y="2735263"/>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0200" indent="-330200">
              <a:spcBef>
                <a:spcPts val="8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9pPr>
          </a:lstStyle>
          <a:p>
            <a:pPr defTabSz="449263" fontAlgn="base">
              <a:spcBef>
                <a:spcPts val="450"/>
              </a:spcBef>
              <a:spcAft>
                <a:spcPct val="0"/>
              </a:spcAft>
              <a:buClr>
                <a:srgbClr val="D00000"/>
              </a:buClr>
              <a:buSzPct val="75000"/>
              <a:buFont typeface="Wingdings" panose="05000000000000000000" pitchFamily="2" charset="2"/>
              <a:buChar char=""/>
            </a:pPr>
            <a:r>
              <a:rPr lang="fr-FR" altLang="fr-FR" sz="2400" b="1">
                <a:latin typeface="Comic Sans MS" panose="030F0702030302020204" pitchFamily="66" charset="0"/>
                <a:cs typeface="Times New Roman" panose="02020603050405020304" pitchFamily="18" charset="0"/>
              </a:rPr>
              <a:t>Déroulement de la réunion</a:t>
            </a:r>
          </a:p>
          <a:p>
            <a:pPr algn="just" defTabSz="449263" eaLnBrk="0" fontAlgn="base" hangingPunct="0">
              <a:spcBef>
                <a:spcPct val="0"/>
              </a:spcBef>
              <a:spcAft>
                <a:spcPct val="0"/>
              </a:spcAft>
              <a:buClrTx/>
              <a:buSzTx/>
            </a:pPr>
            <a:r>
              <a:rPr lang="fr-FR" altLang="fr-FR" sz="1600">
                <a:latin typeface="Comic Sans MS" panose="030F0702030302020204" pitchFamily="66" charset="0"/>
                <a:cs typeface="Times New Roman" panose="02020603050405020304" pitchFamily="18" charset="0"/>
              </a:rPr>
              <a:t>3. une </a:t>
            </a:r>
            <a:r>
              <a:rPr lang="fr-FR" altLang="fr-FR" sz="1600">
                <a:latin typeface="Comic Sans MS" panose="030F0702030302020204" pitchFamily="66" charset="0"/>
                <a:cs typeface="Arial" panose="020B0604020202020204" pitchFamily="34" charset="0"/>
              </a:rPr>
              <a:t>présentation de chaque situation clinique</a:t>
            </a:r>
            <a:r>
              <a:rPr lang="fr-FR" altLang="fr-FR" sz="1600">
                <a:latin typeface="Comic Sans MS" panose="030F0702030302020204" pitchFamily="66" charset="0"/>
                <a:cs typeface="Times New Roman" panose="02020603050405020304" pitchFamily="18" charset="0"/>
              </a:rPr>
              <a:t> par les participants à tour de rôle en réunion. Cette présentation permet </a:t>
            </a:r>
            <a:r>
              <a:rPr lang="fr-FR" altLang="fr-FR" sz="1600">
                <a:latin typeface="Comic Sans MS" panose="030F0702030302020204" pitchFamily="66" charset="0"/>
                <a:cs typeface="Arial" panose="020B0604020202020204" pitchFamily="34" charset="0"/>
              </a:rPr>
              <a:t>d’analyser collectivement la prise en charge et les problèmes rencontrés.</a:t>
            </a:r>
            <a:r>
              <a:rPr lang="fr-FR" altLang="fr-FR" sz="1600">
                <a:latin typeface="Comic Sans MS" panose="030F0702030302020204" pitchFamily="66" charset="0"/>
                <a:cs typeface="Times New Roman" panose="02020603050405020304" pitchFamily="18" charset="0"/>
              </a:rPr>
              <a:t> Les réponses à apporter par le groupe sont issues des données de la littérature scientifique et professionnelle sélectionnées. Pour cela on utilise une démarche médicale basée sur les preuves (Evidence Based Medicine ou EBM) qui intègre : les meilleures références disponibles couplées à l'expertise des professionnels de santé et tenant compte des choix des patients. </a:t>
            </a:r>
          </a:p>
          <a:p>
            <a:pPr defTabSz="449263" fontAlgn="base">
              <a:spcBef>
                <a:spcPts val="450"/>
              </a:spcBef>
              <a:spcAft>
                <a:spcPct val="0"/>
              </a:spcAft>
              <a:buClr>
                <a:srgbClr val="D00000"/>
              </a:buClr>
              <a:buSzPct val="75000"/>
            </a:pPr>
            <a:endParaRPr lang="fr-FR" altLang="fr-FR" sz="1600">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a:extLst>
              <a:ext uri="{FF2B5EF4-FFF2-40B4-BE49-F238E27FC236}">
                <a16:creationId xmlns:a16="http://schemas.microsoft.com/office/drawing/2014/main" id="{A2E0D67E-2A73-478F-A7C6-DCFD40338686}"/>
              </a:ext>
            </a:extLst>
          </p:cNvPr>
          <p:cNvSpPr txBox="1">
            <a:spLocks noChangeArrowheads="1"/>
          </p:cNvSpPr>
          <p:nvPr/>
        </p:nvSpPr>
        <p:spPr bwMode="auto">
          <a:xfrm>
            <a:off x="819807" y="685800"/>
            <a:ext cx="10625959"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pPr>
            <a:endParaRPr lang="fr-FR" altLang="fr-FR" sz="3600" dirty="0">
              <a:solidFill>
                <a:srgbClr val="C5000B"/>
              </a:solidFill>
              <a:latin typeface="Comic Sans MS" panose="030F0702030302020204" pitchFamily="66" charset="0"/>
              <a:cs typeface="Times New Roman" panose="02020603050405020304" pitchFamily="18" charset="0"/>
            </a:endParaRP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 :</a:t>
            </a:r>
          </a:p>
          <a:p>
            <a:pPr algn="ctr" defTabSz="449263" fontAlgn="base">
              <a:spcBef>
                <a:spcPct val="0"/>
              </a:spcBef>
              <a:spcAft>
                <a:spcPct val="0"/>
              </a:spcAft>
            </a:pPr>
            <a:r>
              <a:rPr lang="fr-FR" altLang="fr-FR" sz="3600" dirty="0">
                <a:solidFill>
                  <a:srgbClr val="C5000B"/>
                </a:solidFill>
                <a:latin typeface="Comic Sans MS" panose="030F0702030302020204" pitchFamily="66" charset="0"/>
                <a:cs typeface="Times New Roman" panose="02020603050405020304" pitchFamily="18" charset="0"/>
              </a:rPr>
              <a:t>Réunion de pertinence des pratiques</a:t>
            </a:r>
          </a:p>
        </p:txBody>
      </p:sp>
      <p:sp>
        <p:nvSpPr>
          <p:cNvPr id="77827" name="Text Box 2">
            <a:extLst>
              <a:ext uri="{FF2B5EF4-FFF2-40B4-BE49-F238E27FC236}">
                <a16:creationId xmlns:a16="http://schemas.microsoft.com/office/drawing/2014/main" id="{32923545-FD32-4D5B-8FAC-EC71FE0968D4}"/>
              </a:ext>
            </a:extLst>
          </p:cNvPr>
          <p:cNvSpPr txBox="1">
            <a:spLocks noChangeArrowheads="1"/>
          </p:cNvSpPr>
          <p:nvPr/>
        </p:nvSpPr>
        <p:spPr bwMode="auto">
          <a:xfrm>
            <a:off x="1935162" y="2735263"/>
            <a:ext cx="8869471"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0200" indent="-330200">
              <a:spcBef>
                <a:spcPts val="8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sz="2000">
                <a:solidFill>
                  <a:srgbClr val="000000"/>
                </a:solidFill>
                <a:latin typeface="Arial" panose="020B0604020202020204" pitchFamily="34" charset="0"/>
                <a:ea typeface="ＭＳ Ｐゴシック" panose="020B0600070205080204" pitchFamily="34" charset="-128"/>
              </a:defRPr>
            </a:lvl9pPr>
          </a:lstStyle>
          <a:p>
            <a:pPr defTabSz="449263" fontAlgn="base">
              <a:spcBef>
                <a:spcPts val="450"/>
              </a:spcBef>
              <a:spcAft>
                <a:spcPct val="0"/>
              </a:spcAft>
              <a:buClr>
                <a:srgbClr val="D00000"/>
              </a:buClr>
              <a:buSzPct val="75000"/>
              <a:buFont typeface="Wingdings" panose="05000000000000000000" pitchFamily="2" charset="2"/>
              <a:buChar char=""/>
            </a:pPr>
            <a:r>
              <a:rPr lang="fr-FR" altLang="fr-FR" sz="2400" b="1" dirty="0">
                <a:latin typeface="Comic Sans MS" panose="030F0702030302020204" pitchFamily="66" charset="0"/>
                <a:cs typeface="Times New Roman" panose="02020603050405020304" pitchFamily="18" charset="0"/>
              </a:rPr>
              <a:t>Déroulement de la réunion</a:t>
            </a:r>
          </a:p>
          <a:p>
            <a:pPr algn="just" defTabSz="449263" eaLnBrk="0" fontAlgn="base" hangingPunct="0">
              <a:spcBef>
                <a:spcPct val="0"/>
              </a:spcBef>
              <a:spcAft>
                <a:spcPct val="0"/>
              </a:spcAft>
              <a:buClrTx/>
              <a:buSzTx/>
            </a:pPr>
            <a:r>
              <a:rPr lang="fr-FR" altLang="fr-FR" sz="1600" dirty="0">
                <a:latin typeface="Comic Sans MS" panose="030F0702030302020204" pitchFamily="66" charset="0"/>
                <a:cs typeface="Times New Roman" panose="02020603050405020304" pitchFamily="18" charset="0"/>
              </a:rPr>
              <a:t>4. A l’issue de cette analyse, </a:t>
            </a:r>
            <a:r>
              <a:rPr lang="fr-FR" altLang="fr-FR" sz="1600" dirty="0">
                <a:solidFill>
                  <a:srgbClr val="365F91"/>
                </a:solidFill>
                <a:latin typeface="Comic Sans MS" panose="030F0702030302020204" pitchFamily="66" charset="0"/>
                <a:cs typeface="Arial" panose="020B0604020202020204" pitchFamily="34" charset="0"/>
              </a:rPr>
              <a:t>d</a:t>
            </a:r>
            <a:r>
              <a:rPr lang="fr-FR" altLang="fr-FR" sz="1600" dirty="0">
                <a:latin typeface="Comic Sans MS" panose="030F0702030302020204" pitchFamily="66" charset="0"/>
                <a:cs typeface="Arial" panose="020B0604020202020204" pitchFamily="34" charset="0"/>
              </a:rPr>
              <a:t>es actions d'amélioration et des modalités de suivi</a:t>
            </a:r>
            <a:r>
              <a:rPr lang="fr-FR" altLang="fr-FR" sz="1600" dirty="0">
                <a:latin typeface="Comic Sans MS" panose="030F0702030302020204" pitchFamily="66" charset="0"/>
                <a:cs typeface="Times New Roman" panose="02020603050405020304" pitchFamily="18" charset="0"/>
              </a:rPr>
              <a:t>  sont mises en place (exemples : rédaction de nouveaux protocoles, chemin clinique, suivi d'indicateurs, enquête de satisfaction patient, suivi périodique des actions entreprises, comparaison à un référentiel par audit ou auto-évaluation, adoption de recommandations etc.). Ces actions d’amélioration peuvent comprendre ou correspondre à une formation. Par ailleurs, si des questions restées sans réponses ont été sélectionnées, une recherche bibliographique complémentaire est réalisée. Son résultat est diffusé aux participants, le cas échéant présenté à la prochaine réunion.</a:t>
            </a:r>
          </a:p>
          <a:p>
            <a:pPr defTabSz="449263" fontAlgn="base">
              <a:spcBef>
                <a:spcPts val="450"/>
              </a:spcBef>
              <a:spcAft>
                <a:spcPct val="0"/>
              </a:spcAft>
              <a:buClr>
                <a:srgbClr val="D00000"/>
              </a:buClr>
              <a:buSzPct val="75000"/>
            </a:pPr>
            <a:endParaRPr lang="fr-FR" altLang="fr-FR" sz="1600" dirty="0">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a:extLst>
              <a:ext uri="{FF2B5EF4-FFF2-40B4-BE49-F238E27FC236}">
                <a16:creationId xmlns:a16="http://schemas.microsoft.com/office/drawing/2014/main" id="{2632C8E4-00FC-4530-83FA-3A34269D0BFA}"/>
              </a:ext>
            </a:extLst>
          </p:cNvPr>
          <p:cNvSpPr txBox="1">
            <a:spLocks noChangeArrowheads="1"/>
          </p:cNvSpPr>
          <p:nvPr/>
        </p:nvSpPr>
        <p:spPr bwMode="auto">
          <a:xfrm>
            <a:off x="956441" y="685800"/>
            <a:ext cx="997431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buClrTx/>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a:t>
            </a:r>
          </a:p>
        </p:txBody>
      </p:sp>
      <p:sp>
        <p:nvSpPr>
          <p:cNvPr id="62466" name="Text Box 2">
            <a:extLst>
              <a:ext uri="{FF2B5EF4-FFF2-40B4-BE49-F238E27FC236}">
                <a16:creationId xmlns:a16="http://schemas.microsoft.com/office/drawing/2014/main" id="{351F7106-1B60-4F1C-8512-98BFFD00436C}"/>
              </a:ext>
            </a:extLst>
          </p:cNvPr>
          <p:cNvSpPr txBox="1">
            <a:spLocks noChangeArrowheads="1"/>
          </p:cNvSpPr>
          <p:nvPr/>
        </p:nvSpPr>
        <p:spPr bwMode="auto">
          <a:xfrm>
            <a:off x="1981200" y="22860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0200" indent="-33020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9pPr>
          </a:lstStyle>
          <a:p>
            <a:pPr marL="215900" indent="-214313" defTabSz="449263" eaLnBrk="0" fontAlgn="base" hangingPunct="0">
              <a:spcBef>
                <a:spcPts val="1800"/>
              </a:spcBef>
              <a:spcAft>
                <a:spcPts val="300"/>
              </a:spcAft>
              <a:buClr>
                <a:srgbClr val="000000"/>
              </a:buClr>
              <a:buSzPct val="100000"/>
              <a:defRPr/>
            </a:pPr>
            <a:r>
              <a:rPr lang="fr-FR" b="1" dirty="0">
                <a:solidFill>
                  <a:srgbClr val="000000"/>
                </a:solidFill>
                <a:latin typeface="Comic Sans MS" panose="030F0702030302020204" pitchFamily="66" charset="0"/>
                <a:cs typeface="Arial" panose="020B0604020202020204" pitchFamily="34" charset="0"/>
              </a:rPr>
              <a:t>Responsable de la réunion et répartition des tâches</a:t>
            </a:r>
          </a:p>
          <a:p>
            <a:pPr marL="457200" indent="-179388" algn="just" defTabSz="449263" eaLnBrk="0" fontAlgn="base" hangingPunct="0">
              <a:spcBef>
                <a:spcPts val="600"/>
              </a:spcBef>
              <a:spcAft>
                <a:spcPts val="60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Un responsable est désigné </a:t>
            </a:r>
          </a:p>
          <a:p>
            <a:pPr marL="457200" indent="-179388" algn="just" defTabSz="449263" eaLnBrk="0" fontAlgn="base" hangingPunct="0">
              <a:spcBef>
                <a:spcPts val="600"/>
              </a:spcBef>
              <a:spcAft>
                <a:spcPts val="60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L’ Urologue désigné anime la réunion en facilitant  :</a:t>
            </a:r>
          </a:p>
          <a:p>
            <a:pPr marL="450850" indent="0" algn="just" defTabSz="449263" eaLnBrk="0" fontAlgn="base" hangingPunct="0">
              <a:lnSpc>
                <a:spcPts val="1488"/>
              </a:lnSpc>
              <a:spcBef>
                <a:spcPct val="0"/>
              </a:spcBef>
              <a:spcAft>
                <a:spcPct val="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 la dynamique du groupe en gardant à l’esprit les objectifs du projet et en répartissant le temps de parole ;</a:t>
            </a:r>
          </a:p>
          <a:p>
            <a:pPr marL="450850" indent="0" algn="just" defTabSz="449263" eaLnBrk="0" fontAlgn="base" hangingPunct="0">
              <a:lnSpc>
                <a:spcPts val="1488"/>
              </a:lnSpc>
              <a:spcBef>
                <a:spcPct val="0"/>
              </a:spcBef>
              <a:spcAft>
                <a:spcPct val="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 l’identification par les participants des problèmes posés par le dossier présenté, les déterminants de leurs décisions, les savoirs mobilisés et les obstacles à l’intégration des données de la science;</a:t>
            </a:r>
          </a:p>
          <a:p>
            <a:pPr marL="450850" indent="0" algn="just" defTabSz="449263" eaLnBrk="0" fontAlgn="base" hangingPunct="0">
              <a:lnSpc>
                <a:spcPts val="1488"/>
              </a:lnSpc>
              <a:spcBef>
                <a:spcPct val="0"/>
              </a:spcBef>
              <a:spcAft>
                <a:spcPct val="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 les échanges et les confrontations de pratiques ;</a:t>
            </a:r>
          </a:p>
          <a:p>
            <a:pPr marL="450850" indent="0" algn="just" defTabSz="449263" eaLnBrk="0" fontAlgn="base" hangingPunct="0">
              <a:lnSpc>
                <a:spcPts val="1488"/>
              </a:lnSpc>
              <a:spcBef>
                <a:spcPct val="0"/>
              </a:spcBef>
              <a:spcAft>
                <a:spcPct val="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 l’identification de questions non résolues nécessitant un approfondissement de recherche bibliographique et/ou de preuve dont est chargé un participant volontaire ;</a:t>
            </a:r>
          </a:p>
          <a:p>
            <a:pPr marL="450850" indent="0" algn="just" defTabSz="449263" eaLnBrk="0" fontAlgn="base" hangingPunct="0">
              <a:lnSpc>
                <a:spcPts val="1488"/>
              </a:lnSpc>
              <a:spcBef>
                <a:spcPct val="0"/>
              </a:spcBef>
              <a:spcAft>
                <a:spcPct val="0"/>
              </a:spcAft>
              <a:buClr>
                <a:srgbClr val="000000"/>
              </a:buClr>
              <a:buSzPct val="100000"/>
              <a:defRPr/>
            </a:pPr>
            <a:r>
              <a:rPr lang="fr-FR" sz="1400" dirty="0">
                <a:solidFill>
                  <a:srgbClr val="000000"/>
                </a:solidFill>
                <a:latin typeface="Comic Sans MS" panose="030F0702030302020204" pitchFamily="66" charset="0"/>
                <a:cs typeface="Arial" panose="020B0604020202020204" pitchFamily="34" charset="0"/>
              </a:rPr>
              <a:t>- le choix d’actions d’amélioration des pratiques et le suivi de leur mise en place (évaluation de leur appropriation voire mesure d’impact, retour d’expérience, nouvelles actions à mettre en œuvre).</a:t>
            </a:r>
          </a:p>
          <a:p>
            <a:pPr marL="215900" indent="-214313" defTabSz="449263" eaLnBrk="0" fontAlgn="base" hangingPunct="0">
              <a:spcBef>
                <a:spcPts val="1800"/>
              </a:spcBef>
              <a:spcAft>
                <a:spcPts val="300"/>
              </a:spcAft>
              <a:buClr>
                <a:srgbClr val="000000"/>
              </a:buClr>
              <a:buSzPct val="100000"/>
              <a:defRPr/>
            </a:pPr>
            <a:endParaRPr lang="fr-FR" b="1" dirty="0">
              <a:solidFill>
                <a:srgbClr val="000000"/>
              </a:solidFill>
              <a:latin typeface="Comic Sans MS" panose="030F0702030302020204" pitchFamily="66" charset="0"/>
              <a:cs typeface="Arial" panose="020B0604020202020204" pitchFamily="34" charset="0"/>
            </a:endParaRPr>
          </a:p>
          <a:p>
            <a:pPr defTabSz="449263" fontAlgn="base">
              <a:spcBef>
                <a:spcPts val="450"/>
              </a:spcBef>
              <a:spcAft>
                <a:spcPct val="0"/>
              </a:spcAft>
              <a:buClr>
                <a:srgbClr val="D00000"/>
              </a:buClr>
              <a:buSzPct val="75000"/>
              <a:defRPr/>
            </a:pPr>
            <a:endParaRPr lang="fr-FR" dirty="0">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a:extLst>
              <a:ext uri="{FF2B5EF4-FFF2-40B4-BE49-F238E27FC236}">
                <a16:creationId xmlns:a16="http://schemas.microsoft.com/office/drawing/2014/main" id="{5F0043CF-7713-47E4-AD23-CA8C6F48E0DE}"/>
              </a:ext>
            </a:extLst>
          </p:cNvPr>
          <p:cNvSpPr txBox="1">
            <a:spLocks noChangeArrowheads="1"/>
          </p:cNvSpPr>
          <p:nvPr/>
        </p:nvSpPr>
        <p:spPr bwMode="auto">
          <a:xfrm>
            <a:off x="767255" y="685800"/>
            <a:ext cx="1035269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buClrTx/>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a:t>
            </a:r>
          </a:p>
        </p:txBody>
      </p:sp>
      <p:sp>
        <p:nvSpPr>
          <p:cNvPr id="63490" name="Text Box 2">
            <a:extLst>
              <a:ext uri="{FF2B5EF4-FFF2-40B4-BE49-F238E27FC236}">
                <a16:creationId xmlns:a16="http://schemas.microsoft.com/office/drawing/2014/main" id="{4BCD8289-37FB-426D-A282-EA5ACF4B3EEB}"/>
              </a:ext>
            </a:extLst>
          </p:cNvPr>
          <p:cNvSpPr txBox="1">
            <a:spLocks noChangeArrowheads="1"/>
          </p:cNvSpPr>
          <p:nvPr/>
        </p:nvSpPr>
        <p:spPr bwMode="auto">
          <a:xfrm>
            <a:off x="1124607" y="2303463"/>
            <a:ext cx="970104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0200" indent="-33020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FFFFFF"/>
                </a:solidFill>
                <a:latin typeface="Arial" panose="020B0604020202020204" pitchFamily="34" charset="0"/>
                <a:ea typeface="ＭＳ Ｐゴシック" panose="020B0600070205080204" pitchFamily="34" charset="-128"/>
              </a:defRPr>
            </a:lvl9pPr>
          </a:lstStyle>
          <a:p>
            <a:pPr marL="215900" indent="-214313" defTabSz="449263" eaLnBrk="0" fontAlgn="base" hangingPunct="0">
              <a:spcBef>
                <a:spcPts val="1800"/>
              </a:spcBef>
              <a:spcAft>
                <a:spcPts val="300"/>
              </a:spcAft>
              <a:buClr>
                <a:srgbClr val="000000"/>
              </a:buClr>
              <a:buSzPct val="100000"/>
              <a:defRPr/>
            </a:pPr>
            <a:r>
              <a:rPr lang="fr-FR" sz="2000" b="1" dirty="0">
                <a:solidFill>
                  <a:srgbClr val="000000"/>
                </a:solidFill>
                <a:latin typeface="Comic Sans MS" panose="030F0702030302020204" pitchFamily="66" charset="0"/>
                <a:cs typeface="Arial" panose="020B0604020202020204" pitchFamily="34" charset="0"/>
              </a:rPr>
              <a:t>Modalités de traçabilité et d'archivage</a:t>
            </a:r>
          </a:p>
          <a:p>
            <a:pPr algn="just" defTabSz="449263" eaLnBrk="0" fontAlgn="base" hangingPunct="0">
              <a:spcBef>
                <a:spcPct val="0"/>
              </a:spcBef>
              <a:spcAft>
                <a:spcPct val="0"/>
              </a:spcAft>
              <a:buClr>
                <a:srgbClr val="000000"/>
              </a:buClr>
              <a:buSzPct val="100000"/>
              <a:defRPr/>
            </a:pPr>
            <a:r>
              <a:rPr lang="fr-FR" sz="1600" dirty="0">
                <a:solidFill>
                  <a:srgbClr val="000000"/>
                </a:solidFill>
                <a:latin typeface="Comic Sans MS" panose="030F0702030302020204" pitchFamily="66" charset="0"/>
                <a:cs typeface="Arial" panose="020B0604020202020204" pitchFamily="34" charset="0"/>
              </a:rPr>
              <a:t>A l’issue de la réunion, un compte rendu est rédigé suivant le modèle joint résumant les problèmes posés et les réponses apportées par le groupe, les références utilisées, les prises de décision consensuelles, la ou les actions d’amélioration des pratiques choisies et le suivi de leur mise en place.</a:t>
            </a:r>
          </a:p>
          <a:p>
            <a:pPr algn="just" defTabSz="449263" eaLnBrk="0" fontAlgn="base" hangingPunct="0">
              <a:spcBef>
                <a:spcPct val="0"/>
              </a:spcBef>
              <a:spcAft>
                <a:spcPct val="0"/>
              </a:spcAft>
              <a:buClr>
                <a:srgbClr val="000000"/>
              </a:buClr>
              <a:buSzPct val="100000"/>
              <a:defRPr/>
            </a:pPr>
            <a:endParaRPr lang="fr-FR" sz="1600" dirty="0">
              <a:solidFill>
                <a:srgbClr val="000000"/>
              </a:solidFill>
              <a:latin typeface="Comic Sans MS" panose="030F0702030302020204" pitchFamily="66" charset="0"/>
              <a:cs typeface="Arial" panose="020B0604020202020204" pitchFamily="34" charset="0"/>
            </a:endParaRPr>
          </a:p>
          <a:p>
            <a:pPr algn="just" defTabSz="449263" eaLnBrk="0" fontAlgn="base" hangingPunct="0">
              <a:spcBef>
                <a:spcPct val="0"/>
              </a:spcBef>
              <a:spcAft>
                <a:spcPct val="0"/>
              </a:spcAft>
              <a:buClr>
                <a:srgbClr val="000000"/>
              </a:buClr>
              <a:buSzPct val="100000"/>
              <a:defRPr/>
            </a:pPr>
            <a:r>
              <a:rPr lang="fr-FR" sz="1600" dirty="0">
                <a:solidFill>
                  <a:srgbClr val="000000"/>
                </a:solidFill>
                <a:latin typeface="Comic Sans MS" panose="030F0702030302020204" pitchFamily="66" charset="0"/>
                <a:cs typeface="Arial" panose="020B0604020202020204" pitchFamily="34" charset="0"/>
              </a:rPr>
              <a:t>La liste des personnes présentes à la réunion est annexée au compte rendu.</a:t>
            </a:r>
          </a:p>
          <a:p>
            <a:pPr algn="just" defTabSz="449263" eaLnBrk="0" fontAlgn="base" hangingPunct="0">
              <a:spcBef>
                <a:spcPct val="0"/>
              </a:spcBef>
              <a:spcAft>
                <a:spcPct val="0"/>
              </a:spcAft>
              <a:buClr>
                <a:srgbClr val="000000"/>
              </a:buClr>
              <a:buSzPct val="100000"/>
              <a:defRPr/>
            </a:pPr>
            <a:endParaRPr lang="fr-FR" sz="1600" dirty="0">
              <a:solidFill>
                <a:srgbClr val="000000"/>
              </a:solidFill>
              <a:latin typeface="Comic Sans MS" panose="030F0702030302020204" pitchFamily="66" charset="0"/>
              <a:cs typeface="Arial" panose="020B0604020202020204" pitchFamily="34" charset="0"/>
            </a:endParaRPr>
          </a:p>
          <a:p>
            <a:pPr defTabSz="449263" eaLnBrk="0" fontAlgn="base" hangingPunct="0">
              <a:spcBef>
                <a:spcPct val="0"/>
              </a:spcBef>
              <a:spcAft>
                <a:spcPct val="0"/>
              </a:spcAft>
              <a:buClr>
                <a:srgbClr val="000000"/>
              </a:buClr>
              <a:buSzPct val="100000"/>
              <a:defRPr/>
            </a:pPr>
            <a:r>
              <a:rPr lang="fr-FR" sz="1600" dirty="0">
                <a:solidFill>
                  <a:srgbClr val="000000"/>
                </a:solidFill>
                <a:latin typeface="Comic Sans MS" panose="030F0702030302020204" pitchFamily="66" charset="0"/>
                <a:cs typeface="Arial" panose="020B0604020202020204" pitchFamily="34" charset="0"/>
              </a:rPr>
              <a:t>Cette procédure, les comptes rendus, les listes de présence aux réunions et le bilan annuel d'activité sont conservés avec les autres documents qualité du secteur d'activité.  </a:t>
            </a:r>
          </a:p>
          <a:p>
            <a:pPr defTabSz="449263" fontAlgn="base">
              <a:spcBef>
                <a:spcPts val="450"/>
              </a:spcBef>
              <a:spcAft>
                <a:spcPct val="0"/>
              </a:spcAft>
              <a:buClr>
                <a:srgbClr val="000000"/>
              </a:buClr>
              <a:buSzPct val="100000"/>
              <a:defRPr/>
            </a:pPr>
            <a:endParaRPr lang="fr-FR" b="1" dirty="0">
              <a:solidFill>
                <a:srgbClr val="000000"/>
              </a:solidFill>
              <a:latin typeface="Comic Sans MS" panose="030F0702030302020204" pitchFamily="66" charset="0"/>
              <a:cs typeface="Arial" panose="020B0604020202020204" pitchFamily="34" charset="0"/>
            </a:endParaRPr>
          </a:p>
          <a:p>
            <a:pPr defTabSz="449263" fontAlgn="base">
              <a:spcBef>
                <a:spcPts val="450"/>
              </a:spcBef>
              <a:spcAft>
                <a:spcPct val="0"/>
              </a:spcAft>
              <a:buClr>
                <a:srgbClr val="D00000"/>
              </a:buClr>
              <a:buSzPct val="75000"/>
              <a:defRPr/>
            </a:pPr>
            <a:endParaRPr lang="fr-FR" b="1" dirty="0">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u pied de page 1">
            <a:extLst>
              <a:ext uri="{FF2B5EF4-FFF2-40B4-BE49-F238E27FC236}">
                <a16:creationId xmlns:a16="http://schemas.microsoft.com/office/drawing/2014/main" id="{5A5E2F91-999D-4842-9511-E437888005EC}"/>
              </a:ext>
            </a:extLst>
          </p:cNvPr>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pPr>
            <a:r>
              <a:rPr lang="fr-FR" altLang="fr-FR">
                <a:solidFill>
                  <a:srgbClr val="FFFFFF"/>
                </a:solidFill>
              </a:rPr>
              <a:t>OA-accréditation-AFU – 1ère journée URORISQ – vendredi 3 avril 2009</a:t>
            </a:r>
          </a:p>
        </p:txBody>
      </p:sp>
      <p:sp>
        <p:nvSpPr>
          <p:cNvPr id="3" name="Rectangle 2">
            <a:extLst>
              <a:ext uri="{FF2B5EF4-FFF2-40B4-BE49-F238E27FC236}">
                <a16:creationId xmlns:a16="http://schemas.microsoft.com/office/drawing/2014/main" id="{4CE33214-D9BC-4396-A8EE-F89753B94B4C}"/>
              </a:ext>
            </a:extLst>
          </p:cNvPr>
          <p:cNvSpPr/>
          <p:nvPr/>
        </p:nvSpPr>
        <p:spPr>
          <a:xfrm>
            <a:off x="4367214" y="188913"/>
            <a:ext cx="4014787" cy="5815012"/>
          </a:xfrm>
          <a:prstGeom prst="rect">
            <a:avLst/>
          </a:prstGeom>
        </p:spPr>
        <p:txBody>
          <a:bodyPr>
            <a:spAutoFit/>
          </a:bodyPr>
          <a:lstStyle/>
          <a:p>
            <a:pPr defTabSz="449263" eaLnBrk="0" fontAlgn="base" hangingPunct="0">
              <a:lnSpc>
                <a:spcPct val="115000"/>
              </a:lnSpc>
              <a:spcBef>
                <a:spcPct val="0"/>
              </a:spcBef>
              <a:spcAft>
                <a:spcPts val="1000"/>
              </a:spcAft>
              <a:defRPr/>
            </a:pPr>
            <a:r>
              <a:rPr lang="fr-FR" kern="150" dirty="0">
                <a:solidFill>
                  <a:srgbClr val="FFFFFF"/>
                </a:solidFill>
                <a:latin typeface="Calibri" panose="020F0502020204030204" pitchFamily="34" charset="0"/>
                <a:ea typeface="SimSun" panose="02010600030101010101" pitchFamily="2" charset="-122"/>
                <a:cs typeface="Tahoma" panose="020B0604030504040204" pitchFamily="34" charset="0"/>
              </a:rPr>
              <a:t> </a:t>
            </a:r>
            <a:endParaRPr lang="fr-FR" kern="150" dirty="0">
              <a:solidFill>
                <a:srgbClr val="000000"/>
              </a:solidFill>
              <a:latin typeface="Calibri" panose="020F0502020204030204" pitchFamily="34" charset="0"/>
              <a:ea typeface="SimSun" panose="02010600030101010101" pitchFamily="2" charset="-122"/>
              <a:cs typeface="Tahoma" panose="020B0604030504040204" pitchFamily="34" charset="0"/>
            </a:endParaRPr>
          </a:p>
          <a:p>
            <a:pPr algn="ctr" defTabSz="449263" eaLnBrk="0" fontAlgn="base" hangingPunct="0">
              <a:lnSpc>
                <a:spcPct val="115000"/>
              </a:lnSpc>
              <a:spcBef>
                <a:spcPct val="0"/>
              </a:spcBef>
              <a:spcAft>
                <a:spcPts val="1000"/>
              </a:spcAft>
              <a:defRPr/>
            </a:pPr>
            <a:r>
              <a:rPr lang="fr-FR" b="1" kern="150" dirty="0">
                <a:solidFill>
                  <a:srgbClr val="000000"/>
                </a:solidFill>
                <a:latin typeface="Calibri" panose="020F0502020204030204" pitchFamily="34" charset="0"/>
                <a:ea typeface="SimSun" panose="02010600030101010101" pitchFamily="2" charset="-122"/>
                <a:cs typeface="Tahoma" panose="020B0604030504040204" pitchFamily="34" charset="0"/>
              </a:rPr>
              <a:t> </a:t>
            </a:r>
            <a:endParaRPr lang="fr-FR" kern="150" dirty="0">
              <a:solidFill>
                <a:srgbClr val="000000"/>
              </a:solidFill>
              <a:latin typeface="Calibri" panose="020F0502020204030204" pitchFamily="34" charset="0"/>
              <a:ea typeface="SimSun" panose="02010600030101010101" pitchFamily="2" charset="-122"/>
              <a:cs typeface="Tahoma" panose="020B0604030504040204" pitchFamily="34" charset="0"/>
            </a:endParaRPr>
          </a:p>
          <a:p>
            <a:pPr algn="ctr" defTabSz="449263" eaLnBrk="0" fontAlgn="base" hangingPunct="0">
              <a:lnSpc>
                <a:spcPct val="115000"/>
              </a:lnSpc>
              <a:spcBef>
                <a:spcPct val="0"/>
              </a:spcBef>
              <a:spcAft>
                <a:spcPts val="1000"/>
              </a:spcAft>
              <a:defRPr/>
            </a:pPr>
            <a:r>
              <a:rPr lang="fr-FR" sz="1000" b="1"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REUNION DE PERTINENCE DES PRATIQUES</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algn="ctr" defTabSz="449263" eaLnBrk="0" fontAlgn="base" hangingPunct="0">
              <a:spcBef>
                <a:spcPct val="0"/>
              </a:spcBef>
              <a:defRPr/>
            </a:pPr>
            <a:r>
              <a:rPr lang="de-DE" sz="1000" b="1" i="1" kern="150" dirty="0">
                <a:solidFill>
                  <a:srgbClr val="000000"/>
                </a:solidFill>
                <a:latin typeface="Comic Sans MS" panose="030F0702030302020204" pitchFamily="66" charset="0"/>
                <a:ea typeface="Andale Sans UI"/>
                <a:cs typeface="Tahoma" panose="020B0604030504040204" pitchFamily="34" charset="0"/>
              </a:rPr>
              <a:t> </a:t>
            </a:r>
            <a:endParaRPr lang="fr-FR" sz="1000" b="1" i="1" kern="150" dirty="0">
              <a:solidFill>
                <a:srgbClr val="000000"/>
              </a:solidFill>
              <a:latin typeface="Comic Sans MS" panose="030F0702030302020204" pitchFamily="66" charset="0"/>
              <a:ea typeface="Andale Sans UI"/>
              <a:cs typeface="Tahoma" panose="020B0604030504040204" pitchFamily="34" charset="0"/>
            </a:endParaRPr>
          </a:p>
          <a:p>
            <a:pPr algn="ctr" defTabSz="449263" eaLnBrk="0" fontAlgn="base" hangingPunct="0">
              <a:spcBef>
                <a:spcPct val="0"/>
              </a:spcBef>
              <a:defRPr/>
            </a:pPr>
            <a:r>
              <a:rPr lang="de-DE" sz="1000" b="1" i="1" kern="150" dirty="0" err="1">
                <a:solidFill>
                  <a:srgbClr val="000000"/>
                </a:solidFill>
                <a:latin typeface="Comic Sans MS" panose="030F0702030302020204" pitchFamily="66" charset="0"/>
                <a:ea typeface="Andale Sans UI"/>
                <a:cs typeface="Tahoma" panose="020B0604030504040204" pitchFamily="34" charset="0"/>
              </a:rPr>
              <a:t>Compte-rendu</a:t>
            </a:r>
            <a:r>
              <a:rPr lang="de-DE" sz="1000" b="1" i="1" kern="150" dirty="0">
                <a:solidFill>
                  <a:srgbClr val="000000"/>
                </a:solidFill>
                <a:latin typeface="Comic Sans MS" panose="030F0702030302020204" pitchFamily="66" charset="0"/>
                <a:ea typeface="Andale Sans UI"/>
                <a:cs typeface="Tahoma" panose="020B0604030504040204" pitchFamily="34" charset="0"/>
              </a:rPr>
              <a:t> de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réunion</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endParaRPr lang="fr-FR" sz="1000" b="1" i="1" kern="150" dirty="0">
              <a:solidFill>
                <a:srgbClr val="000000"/>
              </a:solidFill>
              <a:latin typeface="Comic Sans MS" panose="030F0702030302020204" pitchFamily="66" charset="0"/>
              <a:ea typeface="Andale Sans UI"/>
              <a:cs typeface="Tahoma" panose="020B0604030504040204" pitchFamily="34" charset="0"/>
            </a:endParaRPr>
          </a:p>
          <a:p>
            <a:pPr algn="ctr" defTabSz="449263" eaLnBrk="0" fontAlgn="base" hangingPunct="0">
              <a:spcBef>
                <a:spcPct val="0"/>
              </a:spcBef>
              <a:defRPr/>
            </a:pPr>
            <a:r>
              <a:rPr lang="de-DE" sz="1000" b="1" i="1" kern="150" dirty="0" err="1">
                <a:solidFill>
                  <a:srgbClr val="000000"/>
                </a:solidFill>
                <a:latin typeface="Comic Sans MS" panose="030F0702030302020204" pitchFamily="66" charset="0"/>
                <a:ea typeface="Andale Sans UI"/>
                <a:cs typeface="Tahoma" panose="020B0604030504040204" pitchFamily="34" charset="0"/>
              </a:rPr>
              <a:t>Ce</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document</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doit</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être</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conservé</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dans</a:t>
            </a:r>
            <a:r>
              <a:rPr lang="de-DE" sz="1000" b="1" i="1" kern="150" dirty="0">
                <a:solidFill>
                  <a:srgbClr val="000000"/>
                </a:solidFill>
                <a:latin typeface="Comic Sans MS" panose="030F0702030302020204" pitchFamily="66" charset="0"/>
                <a:ea typeface="Andale Sans UI"/>
                <a:cs typeface="Tahoma" panose="020B0604030504040204" pitchFamily="34" charset="0"/>
              </a:rPr>
              <a:t> les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archives</a:t>
            </a:r>
            <a:r>
              <a:rPr lang="de-DE" sz="1000" b="1" i="1" kern="150" dirty="0">
                <a:solidFill>
                  <a:srgbClr val="000000"/>
                </a:solidFill>
                <a:latin typeface="Comic Sans MS" panose="030F0702030302020204" pitchFamily="66" charset="0"/>
                <a:ea typeface="Andale Sans UI"/>
                <a:cs typeface="Tahoma" panose="020B0604030504040204" pitchFamily="34" charset="0"/>
              </a:rPr>
              <a:t> de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l’équipe</a:t>
            </a:r>
            <a:r>
              <a:rPr lang="de-DE" sz="1000" b="1" i="1" kern="150" dirty="0">
                <a:solidFill>
                  <a:srgbClr val="000000"/>
                </a:solidFill>
                <a:latin typeface="Comic Sans MS" panose="030F0702030302020204" pitchFamily="66" charset="0"/>
                <a:ea typeface="Andale Sans UI"/>
                <a:cs typeface="Tahoma" panose="020B0604030504040204" pitchFamily="34" charset="0"/>
              </a:rPr>
              <a:t> et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annexé</a:t>
            </a:r>
            <a:r>
              <a:rPr lang="de-DE" sz="1000" b="1" i="1" kern="150" dirty="0">
                <a:solidFill>
                  <a:srgbClr val="000000"/>
                </a:solidFill>
                <a:latin typeface="Comic Sans MS" panose="030F0702030302020204" pitchFamily="66" charset="0"/>
                <a:ea typeface="Andale Sans UI"/>
                <a:cs typeface="Tahoma" panose="020B0604030504040204" pitchFamily="34" charset="0"/>
              </a:rPr>
              <a:t> au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bilan</a:t>
            </a:r>
            <a:r>
              <a:rPr lang="de-DE" sz="1000" b="1" i="1" kern="150" dirty="0">
                <a:solidFill>
                  <a:srgbClr val="000000"/>
                </a:solidFill>
                <a:latin typeface="Comic Sans MS" panose="030F0702030302020204" pitchFamily="66" charset="0"/>
                <a:ea typeface="Andale Sans UI"/>
                <a:cs typeface="Tahoma" panose="020B0604030504040204" pitchFamily="34" charset="0"/>
              </a:rPr>
              <a:t>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annuel</a:t>
            </a:r>
            <a:r>
              <a:rPr lang="de-DE" sz="1000" b="1" i="1" kern="150" dirty="0">
                <a:solidFill>
                  <a:srgbClr val="000000"/>
                </a:solidFill>
                <a:latin typeface="Comic Sans MS" panose="030F0702030302020204" pitchFamily="66" charset="0"/>
                <a:ea typeface="Andale Sans UI"/>
                <a:cs typeface="Tahoma" panose="020B0604030504040204" pitchFamily="34" charset="0"/>
              </a:rPr>
              <a:t> de </a:t>
            </a:r>
            <a:r>
              <a:rPr lang="de-DE" sz="1000" b="1" i="1" kern="150" dirty="0" err="1">
                <a:solidFill>
                  <a:srgbClr val="000000"/>
                </a:solidFill>
                <a:latin typeface="Comic Sans MS" panose="030F0702030302020204" pitchFamily="66" charset="0"/>
                <a:ea typeface="Andale Sans UI"/>
                <a:cs typeface="Tahoma" panose="020B0604030504040204" pitchFamily="34" charset="0"/>
              </a:rPr>
              <a:t>l‘équipe</a:t>
            </a:r>
            <a:endParaRPr lang="fr-FR" sz="1000" b="1" i="1" kern="150" dirty="0">
              <a:solidFill>
                <a:srgbClr val="000000"/>
              </a:solidFill>
              <a:latin typeface="Comic Sans MS" panose="030F0702030302020204" pitchFamily="66" charset="0"/>
              <a:ea typeface="Andale Sans UI"/>
              <a:cs typeface="Tahoma" panose="020B0604030504040204" pitchFamily="34" charset="0"/>
            </a:endParaRPr>
          </a:p>
          <a:p>
            <a:pPr defTabSz="449263" eaLnBrk="0" fontAlgn="base" hangingPunct="0">
              <a:lnSpc>
                <a:spcPct val="115000"/>
              </a:lnSpc>
              <a:spcBef>
                <a:spcPct val="0"/>
              </a:spcBef>
              <a:spcAft>
                <a:spcPts val="1000"/>
              </a:spcAft>
              <a:defRPr/>
            </a:pP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p>
          <a:p>
            <a:pPr defTabSz="449263" eaLnBrk="0" fontAlgn="base" hangingPunct="0">
              <a:lnSpc>
                <a:spcPct val="115000"/>
              </a:lnSpc>
              <a:spcBef>
                <a:spcPct val="0"/>
              </a:spcBef>
              <a:spcAft>
                <a:spcPts val="1000"/>
              </a:spcAf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Date de la réunion</a:t>
            </a:r>
            <a:r>
              <a:rPr lang="fr-FR" sz="1000" b="1"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 </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defTabSz="449263" eaLnBrk="0" fontAlgn="base" hangingPunct="0">
              <a:spcBef>
                <a:spcPct val="0"/>
              </a:spcBef>
              <a:tabLst>
                <a:tab pos="449580" algn="l"/>
              </a:tabLst>
              <a:defRPr/>
            </a:pPr>
            <a:r>
              <a:rPr lang="de-DE" sz="1000" kern="150" dirty="0">
                <a:solidFill>
                  <a:srgbClr val="000000"/>
                </a:solidFill>
                <a:latin typeface="Comic Sans MS" panose="030F0702030302020204" pitchFamily="66" charset="0"/>
                <a:ea typeface="Andale Sans UI"/>
                <a:cs typeface="Times New Roman" panose="02020603050405020304" pitchFamily="18" charset="0"/>
              </a:rPr>
              <a:t> </a:t>
            </a:r>
            <a:endParaRPr lang="fr-FR" sz="1000" kern="150" dirty="0">
              <a:solidFill>
                <a:srgbClr val="000000"/>
              </a:solidFill>
              <a:latin typeface="Comic Sans MS" panose="030F0702030302020204" pitchFamily="66" charset="0"/>
              <a:ea typeface="Andale Sans UI"/>
              <a:cs typeface="Tahoma" panose="020B0604030504040204" pitchFamily="34" charset="0"/>
            </a:endParaRPr>
          </a:p>
          <a:p>
            <a:pPr defTabSz="449263" eaLnBrk="0" fontAlgn="base" hangingPunct="0">
              <a:spcBef>
                <a:spcPct val="0"/>
              </a:spcBef>
              <a:tabLst>
                <a:tab pos="449580" algn="l"/>
              </a:tabLst>
              <a:defRPr/>
            </a:pPr>
            <a:r>
              <a:rPr lang="de-DE" sz="1000" kern="150" dirty="0">
                <a:solidFill>
                  <a:srgbClr val="000000"/>
                </a:solidFill>
                <a:latin typeface="Comic Sans MS" panose="030F0702030302020204" pitchFamily="66" charset="0"/>
                <a:ea typeface="Andale Sans UI"/>
                <a:cs typeface="Times New Roman" panose="02020603050405020304" pitchFamily="18" charset="0"/>
              </a:rPr>
              <a:t> </a:t>
            </a:r>
            <a:endParaRPr lang="fr-FR" sz="1000" kern="150" dirty="0">
              <a:solidFill>
                <a:srgbClr val="000000"/>
              </a:solidFill>
              <a:latin typeface="Comic Sans MS" panose="030F0702030302020204" pitchFamily="66" charset="0"/>
              <a:ea typeface="Andale Sans UI"/>
              <a:cs typeface="Tahoma" panose="020B0604030504040204" pitchFamily="34" charset="0"/>
            </a:endParaRPr>
          </a:p>
          <a:p>
            <a:pPr defTabSz="449263" eaLnBrk="0" fontAlgn="base" hangingPunct="0">
              <a:lnSpc>
                <a:spcPct val="115000"/>
              </a:lnSpc>
              <a:spcBef>
                <a:spcPct val="0"/>
              </a:spcBef>
              <a:spcAft>
                <a:spcPts val="1000"/>
              </a:spcAf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Secrétaire de séance</a:t>
            </a: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 </a:t>
            </a:r>
          </a:p>
          <a:p>
            <a:pPr defTabSz="449263" eaLnBrk="0" fontAlgn="base" hangingPunct="0">
              <a:lnSpc>
                <a:spcPct val="115000"/>
              </a:lnSpc>
              <a:spcBef>
                <a:spcPct val="0"/>
              </a:spcBef>
              <a:spcAft>
                <a:spcPts val="1000"/>
              </a:spcAft>
              <a:defRPr/>
            </a:pP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p>
          <a:p>
            <a:pPr defTabSz="449263" eaLnBrk="0" fontAlgn="base" hangingPunct="0">
              <a:lnSpc>
                <a:spcPct val="115000"/>
              </a:lnSpc>
              <a:spcBef>
                <a:spcPct val="0"/>
              </a:spcBef>
              <a:spcAft>
                <a:spcPts val="1000"/>
              </a:spcAf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Personnes présentes</a:t>
            </a:r>
            <a:r>
              <a:rPr lang="fr-FR" sz="1000" b="1"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 </a:t>
            </a: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p>
          <a:p>
            <a:pPr defTabSz="449263" eaLnBrk="0" fontAlgn="base" hangingPunct="0">
              <a:lnSpc>
                <a:spcPct val="115000"/>
              </a:lnSpc>
              <a:spcBef>
                <a:spcPct val="0"/>
              </a:spcBef>
              <a:spcAft>
                <a:spcPts val="1000"/>
              </a:spcAft>
              <a:defRPr/>
            </a:pP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p>
          <a:p>
            <a:pPr algn="just" defTabSz="449263" eaLnBrk="0" fontAlgn="base" hangingPunct="0">
              <a:lnSpc>
                <a:spcPct val="115000"/>
              </a:lnSpc>
              <a:spcBef>
                <a:spcPct val="0"/>
              </a:spcBef>
              <a:tabLst>
                <a:tab pos="342900" algn="l"/>
              </a:tabLs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Problèmes posés : </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algn="just" defTabSz="449263" eaLnBrk="0" fontAlgn="base" hangingPunct="0">
              <a:lnSpc>
                <a:spcPct val="115000"/>
              </a:lnSpc>
              <a:spcBef>
                <a:spcPct val="0"/>
              </a:spcBef>
              <a:tabLst>
                <a:tab pos="342900" algn="l"/>
              </a:tabLst>
              <a:defRPr/>
            </a:pP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p>
          <a:p>
            <a:pPr algn="just" defTabSz="449263" eaLnBrk="0" fontAlgn="base" hangingPunct="0">
              <a:lnSpc>
                <a:spcPct val="115000"/>
              </a:lnSpc>
              <a:spcBef>
                <a:spcPct val="0"/>
              </a:spcBef>
              <a:tabLst>
                <a:tab pos="342900" algn="l"/>
              </a:tabLs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Réponses apportées par le groupe/ Prises de décision consensuelles </a:t>
            </a:r>
            <a:r>
              <a:rPr lang="fr-FR" sz="1000"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algn="just" defTabSz="449263" eaLnBrk="0" fontAlgn="base" hangingPunct="0">
              <a:lnSpc>
                <a:spcPct val="115000"/>
              </a:lnSpc>
              <a:spcBef>
                <a:spcPct val="0"/>
              </a:spcBef>
              <a:tabLst>
                <a:tab pos="342900" algn="l"/>
              </a:tabLst>
              <a:defRPr/>
            </a:pPr>
            <a:r>
              <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p>
          <a:p>
            <a:pPr algn="just" defTabSz="449263" eaLnBrk="0" fontAlgn="base" hangingPunct="0">
              <a:lnSpc>
                <a:spcPct val="115000"/>
              </a:lnSpc>
              <a:spcBef>
                <a:spcPct val="0"/>
              </a:spcBef>
              <a:tabLst>
                <a:tab pos="342900" algn="l"/>
              </a:tabLs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Références utilisées : </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algn="just" defTabSz="449263" eaLnBrk="0" fontAlgn="base" hangingPunct="0">
              <a:lnSpc>
                <a:spcPct val="115000"/>
              </a:lnSpc>
              <a:spcBef>
                <a:spcPct val="0"/>
              </a:spcBef>
              <a:tabLst>
                <a:tab pos="342900" algn="l"/>
              </a:tabLst>
              <a:defRPr/>
            </a:pPr>
            <a:r>
              <a:rPr lang="fr-FR" sz="1000" b="1"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algn="just" defTabSz="449263" eaLnBrk="0" fontAlgn="base" hangingPunct="0">
              <a:lnSpc>
                <a:spcPct val="115000"/>
              </a:lnSpc>
              <a:spcBef>
                <a:spcPct val="0"/>
              </a:spcBef>
              <a:tabLst>
                <a:tab pos="342900" algn="l"/>
              </a:tabLst>
              <a:defRPr/>
            </a:pPr>
            <a:r>
              <a:rPr lang="fr-FR" sz="1000" b="1"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a:p>
            <a:pPr algn="just" defTabSz="449263" eaLnBrk="0" fontAlgn="base" hangingPunct="0">
              <a:lnSpc>
                <a:spcPct val="115000"/>
              </a:lnSpc>
              <a:spcBef>
                <a:spcPct val="0"/>
              </a:spcBef>
              <a:tabLst>
                <a:tab pos="342900" algn="l"/>
              </a:tabLst>
              <a:defRPr/>
            </a:pP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La ou les actions d’amélioration des pratiques choisies/Suivi de leur mise en place (</a:t>
            </a:r>
            <a:r>
              <a:rPr lang="fr-FR" sz="1000" b="1" u="sng" kern="150" dirty="0" err="1">
                <a:solidFill>
                  <a:srgbClr val="000000"/>
                </a:solidFill>
                <a:latin typeface="Comic Sans MS" panose="030F0702030302020204" pitchFamily="66" charset="0"/>
                <a:ea typeface="SimSun" panose="02010600030101010101" pitchFamily="2" charset="-122"/>
                <a:cs typeface="Tahoma" panose="020B0604030504040204" pitchFamily="34" charset="0"/>
              </a:rPr>
              <a:t>cf</a:t>
            </a:r>
            <a:r>
              <a:rPr lang="fr-FR" sz="1000" b="1" u="sng" kern="150" dirty="0">
                <a:solidFill>
                  <a:srgbClr val="000000"/>
                </a:solidFill>
                <a:latin typeface="Comic Sans MS" panose="030F0702030302020204" pitchFamily="66" charset="0"/>
                <a:ea typeface="SimSun" panose="02010600030101010101" pitchFamily="2" charset="-122"/>
                <a:cs typeface="Tahoma" panose="020B0604030504040204" pitchFamily="34" charset="0"/>
              </a:rPr>
              <a:t> fiche)</a:t>
            </a:r>
            <a:endParaRPr lang="fr-FR" sz="1000" kern="150" dirty="0">
              <a:solidFill>
                <a:srgbClr val="000000"/>
              </a:solidFill>
              <a:latin typeface="Comic Sans MS" panose="030F0702030302020204" pitchFamily="66" charset="0"/>
              <a:ea typeface="SimSun" panose="02010600030101010101" pitchFamily="2" charset="-122"/>
              <a:cs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pied de page 1">
            <a:extLst>
              <a:ext uri="{FF2B5EF4-FFF2-40B4-BE49-F238E27FC236}">
                <a16:creationId xmlns:a16="http://schemas.microsoft.com/office/drawing/2014/main" id="{E3DF2B0B-4496-49A6-A006-F17050554B64}"/>
              </a:ext>
            </a:extLst>
          </p:cNvPr>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pPr>
            <a:r>
              <a:rPr lang="fr-FR" altLang="fr-FR">
                <a:solidFill>
                  <a:srgbClr val="FFFFFF"/>
                </a:solidFill>
              </a:rPr>
              <a:t>OA-accréditation-AFU – 1ère journée URORISQ – vendredi 3 avril 2009</a:t>
            </a:r>
          </a:p>
        </p:txBody>
      </p:sp>
      <p:pic>
        <p:nvPicPr>
          <p:cNvPr id="84995" name="Image 6">
            <a:extLst>
              <a:ext uri="{FF2B5EF4-FFF2-40B4-BE49-F238E27FC236}">
                <a16:creationId xmlns:a16="http://schemas.microsoft.com/office/drawing/2014/main" id="{ABF8076E-D6B1-45DD-9B1C-09F916838F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539" y="509588"/>
            <a:ext cx="4225925" cy="62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9BCFC395-CBE1-48F3-ADB8-4D85BC5B7B50}"/>
              </a:ext>
            </a:extLst>
          </p:cNvPr>
          <p:cNvSpPr txBox="1">
            <a:spLocks noChangeArrowheads="1"/>
          </p:cNvSpPr>
          <p:nvPr/>
        </p:nvSpPr>
        <p:spPr bwMode="auto">
          <a:xfrm>
            <a:off x="1919288" y="188913"/>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4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OBLIGATIONS</a:t>
            </a:r>
          </a:p>
        </p:txBody>
      </p:sp>
      <p:sp>
        <p:nvSpPr>
          <p:cNvPr id="44034" name="Text Box 2">
            <a:extLst>
              <a:ext uri="{FF2B5EF4-FFF2-40B4-BE49-F238E27FC236}">
                <a16:creationId xmlns:a16="http://schemas.microsoft.com/office/drawing/2014/main" id="{168A810E-5A1D-4F7E-80C8-04C483C00155}"/>
              </a:ext>
            </a:extLst>
          </p:cNvPr>
          <p:cNvSpPr txBox="1">
            <a:spLocks noChangeArrowheads="1"/>
          </p:cNvSpPr>
          <p:nvPr/>
        </p:nvSpPr>
        <p:spPr bwMode="auto">
          <a:xfrm>
            <a:off x="735724" y="1926047"/>
            <a:ext cx="10279117" cy="343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9pPr>
          </a:lstStyle>
          <a:p>
            <a:pPr marL="342900" marR="0" lvl="0" indent="-336550" algn="l" defTabSz="449263" rtl="0" eaLnBrk="1" fontAlgn="base" latinLnBrk="0" hangingPunct="1">
              <a:lnSpc>
                <a:spcPct val="90000"/>
              </a:lnSpc>
              <a:spcBef>
                <a:spcPts val="600"/>
              </a:spcBef>
              <a:spcAft>
                <a:spcPct val="0"/>
              </a:spcAft>
              <a:buClrTx/>
              <a:buSzPct val="75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6550" algn="just"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Chaque membre de l'équipe doit avoir une cotisation à l’Organisme d’Accréditation de l’AFU qui soit à jour </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Chaque équipe devra valider </a:t>
            </a:r>
            <a:r>
              <a:rPr kumimoji="0" lang="fr-FR" altLang="fr-FR" sz="2000" b="1"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annuellement</a:t>
            </a:r>
            <a:r>
              <a:rPr kumimoji="0" lang="fr-FR" altLang="fr-FR" sz="20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	- des </a:t>
            </a:r>
            <a:r>
              <a:rPr kumimoji="0" lang="fr-FR" altLang="fr-FR" sz="20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EIAS (1 par membre de l’équipe dans la limite de 6 EIAS déclarés)</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 deux</a:t>
            </a:r>
            <a:r>
              <a:rPr kumimoji="0" lang="fr-FR" altLang="fr-FR" sz="2000" b="0" i="0" u="none" strike="noStrike" kern="1200" cap="none" spc="0" normalizeH="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a:t>
            </a:r>
            <a:r>
              <a:rPr kumimoji="0" lang="fr-FR" altLang="fr-FR" sz="20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Recommandations</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 Activités</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 de formation</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2000" b="0" i="0" u="none" strike="noStrike" kern="1200" cap="none" spc="0" normalizeH="0" baseline="0" noProof="0" dirty="0">
                <a:ln>
                  <a:noFill/>
                </a:ln>
                <a:solidFill>
                  <a:srgbClr val="C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		+ spécifique d’équipe</a:t>
            </a: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6550" algn="l" defTabSz="449263" rtl="0" eaLnBrk="0" fontAlgn="base" latinLnBrk="0" hangingPunct="0">
              <a:lnSpc>
                <a:spcPct val="100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6550" algn="l" defTabSz="449263" rtl="0" eaLnBrk="1" fontAlgn="base" latinLnBrk="0" hangingPunct="1">
              <a:lnSpc>
                <a:spcPct val="90000"/>
              </a:lnSpc>
              <a:spcBef>
                <a:spcPts val="400"/>
              </a:spcBef>
              <a:spcAft>
                <a:spcPct val="0"/>
              </a:spcAft>
              <a:buClrTx/>
              <a:buSzPct val="75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6550" algn="l" defTabSz="449263" rtl="0" eaLnBrk="1" fontAlgn="base" latinLnBrk="0" hangingPunct="1">
              <a:lnSpc>
                <a:spcPct val="90000"/>
              </a:lnSpc>
              <a:spcBef>
                <a:spcPts val="400"/>
              </a:spcBef>
              <a:spcAft>
                <a:spcPct val="0"/>
              </a:spcAft>
              <a:buClrTx/>
              <a:buSzPct val="75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246869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a:extLst>
              <a:ext uri="{FF2B5EF4-FFF2-40B4-BE49-F238E27FC236}">
                <a16:creationId xmlns:a16="http://schemas.microsoft.com/office/drawing/2014/main" id="{EDA1FB3E-2F60-4B55-B8F1-7451CD3107C6}"/>
              </a:ext>
            </a:extLst>
          </p:cNvPr>
          <p:cNvSpPr txBox="1">
            <a:spLocks noChangeArrowheads="1"/>
          </p:cNvSpPr>
          <p:nvPr/>
        </p:nvSpPr>
        <p:spPr bwMode="auto">
          <a:xfrm>
            <a:off x="735724" y="685800"/>
            <a:ext cx="1028962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ＭＳ Ｐゴシック" panose="020B0600070205080204" pitchFamily="34" charset="-128"/>
              </a:defRPr>
            </a:lvl9pPr>
          </a:lstStyle>
          <a:p>
            <a:pPr algn="ctr" defTabSz="449263" fontAlgn="base">
              <a:spcBef>
                <a:spcPct val="0"/>
              </a:spcBef>
              <a:spcAft>
                <a:spcPct val="0"/>
              </a:spcAft>
              <a:buClrTx/>
            </a:pPr>
            <a:r>
              <a:rPr lang="fr-FR" altLang="fr-FR" sz="3600" dirty="0">
                <a:solidFill>
                  <a:srgbClr val="C5000B"/>
                </a:solidFill>
                <a:latin typeface="Comic Sans MS" panose="030F0702030302020204" pitchFamily="66" charset="0"/>
                <a:cs typeface="Times New Roman" panose="02020603050405020304" pitchFamily="18" charset="0"/>
              </a:rPr>
              <a:t>Participation obligatoire à une activité d'évaluation des pratiques par an</a:t>
            </a:r>
          </a:p>
        </p:txBody>
      </p:sp>
      <p:sp>
        <p:nvSpPr>
          <p:cNvPr id="86019" name="Text Box 2">
            <a:extLst>
              <a:ext uri="{FF2B5EF4-FFF2-40B4-BE49-F238E27FC236}">
                <a16:creationId xmlns:a16="http://schemas.microsoft.com/office/drawing/2014/main" id="{0551AAC8-2A78-4900-AE52-3A4B1389DDCB}"/>
              </a:ext>
            </a:extLst>
          </p:cNvPr>
          <p:cNvSpPr txBox="1">
            <a:spLocks noChangeArrowheads="1"/>
          </p:cNvSpPr>
          <p:nvPr/>
        </p:nvSpPr>
        <p:spPr bwMode="auto">
          <a:xfrm>
            <a:off x="1040524" y="2464676"/>
            <a:ext cx="10720553"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0200" indent="-330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defTabSz="449263" eaLnBrk="0" fontAlgn="base" hangingPunct="0">
              <a:spcBef>
                <a:spcPct val="0"/>
              </a:spcBef>
              <a:spcAft>
                <a:spcPct val="0"/>
              </a:spcAft>
              <a:buClr>
                <a:srgbClr val="000000"/>
              </a:buClr>
              <a:buSzPct val="100000"/>
            </a:pPr>
            <a:r>
              <a:rPr lang="fr-FR" altLang="fr-FR" b="1" dirty="0">
                <a:solidFill>
                  <a:srgbClr val="000000"/>
                </a:solidFill>
                <a:latin typeface="Comic Sans MS" panose="030F0702030302020204" pitchFamily="66" charset="0"/>
                <a:cs typeface="Arial" panose="020B0604020202020204" pitchFamily="34" charset="0"/>
              </a:rPr>
              <a:t>Bilan annuel d'activité</a:t>
            </a:r>
          </a:p>
          <a:p>
            <a:pPr defTabSz="449263" eaLnBrk="0" fontAlgn="base" hangingPunct="0">
              <a:spcBef>
                <a:spcPct val="0"/>
              </a:spcBef>
              <a:spcAft>
                <a:spcPct val="0"/>
              </a:spcAft>
              <a:buClr>
                <a:srgbClr val="000000"/>
              </a:buClr>
              <a:buSzPct val="100000"/>
            </a:pPr>
            <a:endParaRPr lang="fr-FR" altLang="fr-FR" b="1" dirty="0">
              <a:solidFill>
                <a:srgbClr val="000000"/>
              </a:solidFill>
              <a:latin typeface="Comic Sans MS" panose="030F0702030302020204" pitchFamily="66" charset="0"/>
              <a:cs typeface="Arial" panose="020B0604020202020204" pitchFamily="34" charset="0"/>
            </a:endParaRPr>
          </a:p>
          <a:p>
            <a:pPr algn="just" defTabSz="449263" eaLnBrk="0" fontAlgn="base" hangingPunct="0">
              <a:spcBef>
                <a:spcPct val="0"/>
              </a:spcBef>
              <a:spcAft>
                <a:spcPct val="0"/>
              </a:spcAft>
              <a:buClr>
                <a:srgbClr val="000000"/>
              </a:buClr>
              <a:buSzPct val="100000"/>
            </a:pPr>
            <a:r>
              <a:rPr lang="fr-FR" altLang="fr-FR" sz="2000" dirty="0">
                <a:solidFill>
                  <a:srgbClr val="000000"/>
                </a:solidFill>
                <a:latin typeface="Comic Sans MS" panose="030F0702030302020204" pitchFamily="66" charset="0"/>
                <a:cs typeface="Arial" panose="020B0604020202020204" pitchFamily="34" charset="0"/>
              </a:rPr>
              <a:t>Un bilan </a:t>
            </a:r>
            <a:r>
              <a:rPr lang="fr-FR" altLang="fr-FR" sz="2000" u="sng" dirty="0">
                <a:solidFill>
                  <a:srgbClr val="000000"/>
                </a:solidFill>
                <a:latin typeface="Comic Sans MS" panose="030F0702030302020204" pitchFamily="66" charset="0"/>
                <a:cs typeface="Arial" panose="020B0604020202020204" pitchFamily="34" charset="0"/>
              </a:rPr>
              <a:t>annuel</a:t>
            </a:r>
            <a:r>
              <a:rPr lang="fr-FR" altLang="fr-FR" sz="2000" dirty="0">
                <a:solidFill>
                  <a:srgbClr val="000000"/>
                </a:solidFill>
                <a:latin typeface="Comic Sans MS" panose="030F0702030302020204" pitchFamily="66" charset="0"/>
                <a:cs typeface="Arial" panose="020B0604020202020204" pitchFamily="34" charset="0"/>
              </a:rPr>
              <a:t> d'activité est rédigé</a:t>
            </a:r>
            <a:r>
              <a:rPr lang="fr-FR" altLang="fr-FR" sz="2000" dirty="0">
                <a:solidFill>
                  <a:srgbClr val="000000"/>
                </a:solidFill>
                <a:latin typeface="Comic Sans MS" panose="030F0702030302020204" pitchFamily="66" charset="0"/>
              </a:rPr>
              <a:t>. Les comptes rendus des réunions y sont annexés.</a:t>
            </a:r>
            <a:endParaRPr lang="fr-FR" altLang="fr-FR" sz="2000" b="1" dirty="0">
              <a:solidFill>
                <a:srgbClr val="000000"/>
              </a:solidFill>
              <a:latin typeface="Comic Sans MS" panose="030F0702030302020204" pitchFamily="66"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a:extLst>
              <a:ext uri="{FF2B5EF4-FFF2-40B4-BE49-F238E27FC236}">
                <a16:creationId xmlns:a16="http://schemas.microsoft.com/office/drawing/2014/main" id="{9273B8B3-8F1E-45D1-8B08-8994CDCB406C}"/>
              </a:ext>
            </a:extLst>
          </p:cNvPr>
          <p:cNvSpPr txBox="1">
            <a:spLocks noChangeArrowheads="1"/>
          </p:cNvSpPr>
          <p:nvPr/>
        </p:nvSpPr>
        <p:spPr bwMode="auto">
          <a:xfrm>
            <a:off x="1981200" y="425450"/>
            <a:ext cx="82296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34" charset="-128"/>
              </a:defRPr>
            </a:lvl9pPr>
          </a:lstStyle>
          <a:p>
            <a:pPr marL="0" marR="0" lvl="0" indent="0" algn="ctr"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4400" b="0" i="0" u="none" strike="noStrike" kern="1200" cap="none" spc="0" normalizeH="0" baseline="0" noProof="0">
                <a:ln>
                  <a:noFill/>
                </a:ln>
                <a:solidFill>
                  <a:srgbClr val="D00000"/>
                </a:solidFill>
                <a:effectLst/>
                <a:uLnTx/>
                <a:uFillTx/>
                <a:latin typeface="Comic Sans MS" panose="030F0702030302020204" pitchFamily="66" charset="0"/>
                <a:ea typeface="ＭＳ Ｐゴシック" panose="020B0600070205080204" pitchFamily="34" charset="-128"/>
                <a:cs typeface="+mn-cs"/>
              </a:rPr>
              <a:t>POUR DE PLUS AMPLES INFORMATIONS</a:t>
            </a:r>
            <a:r>
              <a:rPr kumimoji="0" lang="fr-FR" altLang="fr-FR" sz="4400" b="0" i="0" u="none" strike="noStrike" kern="1200" cap="none" spc="0" normalizeH="0" baseline="0" noProof="0">
                <a:ln>
                  <a:noFill/>
                </a:ln>
                <a:solidFill>
                  <a:srgbClr val="D00000"/>
                </a:solidFill>
                <a:effectLst/>
                <a:uLnTx/>
                <a:uFillTx/>
                <a:latin typeface="Arial" panose="020B0604020202020204" pitchFamily="34" charset="0"/>
                <a:ea typeface="ＭＳ Ｐゴシック" panose="020B0600070205080204" pitchFamily="34" charset="-128"/>
                <a:cs typeface="+mn-cs"/>
              </a:rPr>
              <a:t> </a:t>
            </a:r>
          </a:p>
        </p:txBody>
      </p:sp>
      <p:sp>
        <p:nvSpPr>
          <p:cNvPr id="64514" name="Text Box 2">
            <a:extLst>
              <a:ext uri="{FF2B5EF4-FFF2-40B4-BE49-F238E27FC236}">
                <a16:creationId xmlns:a16="http://schemas.microsoft.com/office/drawing/2014/main" id="{92B398C3-6184-4792-836F-3366FF132A97}"/>
              </a:ext>
            </a:extLst>
          </p:cNvPr>
          <p:cNvSpPr txBox="1">
            <a:spLocks noChangeArrowheads="1"/>
          </p:cNvSpPr>
          <p:nvPr/>
        </p:nvSpPr>
        <p:spPr bwMode="auto">
          <a:xfrm>
            <a:off x="1905000" y="1981200"/>
            <a:ext cx="8229600" cy="3886200"/>
          </a:xfrm>
          <a:prstGeom prst="rect">
            <a:avLst/>
          </a:prstGeom>
          <a:noFill/>
          <a:ln>
            <a:noFill/>
          </a:ln>
          <a:effectLst/>
        </p:spPr>
        <p:txBody>
          <a:bodyPr lIns="90000" tIns="46800" rIns="90000" bIns="46800"/>
          <a:lstStyle>
            <a:lvl1pPr marL="341313" indent="-339725">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1pPr>
            <a:lvl2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2pPr>
            <a:lvl3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3pPr>
            <a:lvl4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4pPr>
            <a:lvl5pP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FFFFFF"/>
                </a:solidFill>
                <a:latin typeface="Arial" panose="020B0604020202020204" pitchFamily="34" charset="0"/>
                <a:ea typeface="ＭＳ Ｐゴシック" panose="020B0600070205080204" pitchFamily="34" charset="-128"/>
              </a:defRPr>
            </a:lvl9pPr>
          </a:lstStyle>
          <a:p>
            <a:pPr marL="341313" marR="0" lvl="0" indent="-339725" algn="l" defTabSz="449263" rtl="0" eaLnBrk="1" fontAlgn="base" latinLnBrk="0" hangingPunct="1">
              <a:lnSpc>
                <a:spcPct val="90000"/>
              </a:lnSpc>
              <a:spcBef>
                <a:spcPts val="800"/>
              </a:spcBef>
              <a:spcAft>
                <a:spcPct val="0"/>
              </a:spcAft>
              <a:buClrTx/>
              <a:buSzPct val="75000"/>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fr-FR" altLang="fr-FR" sz="3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endParaRPr>
          </a:p>
          <a:p>
            <a:pPr marL="339725" marR="0" lvl="0" indent="-338138" algn="l" defTabSz="449263" rtl="0" eaLnBrk="1" fontAlgn="base" latinLnBrk="0" hangingPunct="1">
              <a:lnSpc>
                <a:spcPct val="90000"/>
              </a:lnSpc>
              <a:spcBef>
                <a:spcPts val="800"/>
              </a:spcBef>
              <a:spcAft>
                <a:spcPct val="0"/>
              </a:spcAft>
              <a:buClr>
                <a:srgbClr val="D00000"/>
              </a:buClr>
              <a:buSzPct val="7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altLang="fr-FR" sz="3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Expert référent</a:t>
            </a:r>
            <a:endParaRPr kumimoji="0" lang="fr-FR" altLang="fr-FR" sz="3200" b="0"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mn-cs"/>
            </a:endParaRPr>
          </a:p>
          <a:p>
            <a:pPr marL="339725" marR="0" lvl="0" indent="-338138" algn="l" defTabSz="449263" rtl="0" eaLnBrk="1" fontAlgn="base" latinLnBrk="0" hangingPunct="1">
              <a:lnSpc>
                <a:spcPct val="90000"/>
              </a:lnSpc>
              <a:spcBef>
                <a:spcPts val="800"/>
              </a:spcBef>
              <a:spcAft>
                <a:spcPct val="0"/>
              </a:spcAft>
              <a:buClr>
                <a:srgbClr val="D00000"/>
              </a:buClr>
              <a:buSzPct val="75000"/>
              <a:buFont typeface="Wingdings" panose="05000000000000000000"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altLang="fr-FR" sz="3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Joignez nous par mail :</a:t>
            </a:r>
          </a:p>
          <a:p>
            <a:pPr marL="1587" marR="0" lvl="0" indent="0" algn="l" defTabSz="449263" rtl="0" eaLnBrk="1" fontAlgn="base" latinLnBrk="0" hangingPunct="1">
              <a:lnSpc>
                <a:spcPct val="90000"/>
              </a:lnSpc>
              <a:spcBef>
                <a:spcPts val="800"/>
              </a:spcBef>
              <a:spcAft>
                <a:spcPct val="0"/>
              </a:spcAft>
              <a:buClr>
                <a:srgbClr val="D00000"/>
              </a:buClr>
              <a:buSzPct val="75000"/>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altLang="fr-FR" sz="32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mn-cs"/>
              </a:rPr>
              <a:t>Vanessa Avrillon : vavrillon@urorisq.org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2057400" y="0"/>
            <a:ext cx="7772400" cy="476250"/>
          </a:xfrm>
          <a:prstGeom prst="rect">
            <a:avLst/>
          </a:prstGeom>
          <a:noFill/>
          <a:ln>
            <a:noFill/>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5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Profil médecin : portail d’accueil SIAM 2</a:t>
            </a: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l="24521" t="19016" r="23030" b="3355"/>
          <a:stretch>
            <a:fillRect/>
          </a:stretch>
        </p:blipFill>
        <p:spPr bwMode="auto">
          <a:xfrm>
            <a:off x="2306639" y="476251"/>
            <a:ext cx="7273925" cy="6054725"/>
          </a:xfrm>
          <a:prstGeom prst="rect">
            <a:avLst/>
          </a:prstGeom>
          <a:noFill/>
          <a:ln>
            <a:noFill/>
          </a:ln>
          <a:effectLst/>
          <a:extLst>
            <a:ext uri="{909E8E84-426E-40DD-AFC4-6F175D3DCCD1}">
              <a14:hiddenFill xmlns:a14="http://schemas.microsoft.com/office/drawing/2010/main">
                <a:blipFill dpi="0" rotWithShape="0">
                  <a:blip/>
                  <a:srcRect l="24521" t="19016" r="23030" b="335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Rectangle 4"/>
          <p:cNvSpPr>
            <a:spLocks noChangeArrowheads="1"/>
          </p:cNvSpPr>
          <p:nvPr/>
        </p:nvSpPr>
        <p:spPr bwMode="auto">
          <a:xfrm flipV="1">
            <a:off x="12420600" y="4903789"/>
            <a:ext cx="46038" cy="46037"/>
          </a:xfrm>
          <a:prstGeom prst="rect">
            <a:avLst/>
          </a:prstGeom>
          <a:solidFill>
            <a:srgbClr val="7878DE"/>
          </a:solidFill>
          <a:ln w="12600" cap="sq">
            <a:solidFill>
              <a:srgbClr val="A5A5E9"/>
            </a:solidFill>
            <a:miter lim="800000"/>
            <a:headEnd/>
            <a:tailEnd/>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1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Arial" panose="020B0604020202020204" pitchFamily="34" charset="0"/>
              </a:rPr>
              <a:t>La figure comporte des zones actives permettant d’ouvrir la  page de présentation du programme</a:t>
            </a:r>
          </a:p>
        </p:txBody>
      </p:sp>
      <p:pic>
        <p:nvPicPr>
          <p:cNvPr id="43013" name="Imag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213" y="52181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ag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6239" y="5124451"/>
            <a:ext cx="8223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39831"/>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CFC08496-DB69-4518-ADF3-19DD43FEF9C9}"/>
              </a:ext>
            </a:extLst>
          </p:cNvPr>
          <p:cNvSpPr txBox="1">
            <a:spLocks noChangeArrowheads="1"/>
          </p:cNvSpPr>
          <p:nvPr/>
        </p:nvSpPr>
        <p:spPr bwMode="auto">
          <a:xfrm>
            <a:off x="2008129" y="-11896"/>
            <a:ext cx="8228013"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DECLARATION </a:t>
            </a:r>
            <a:r>
              <a:rPr lang="fr-FR" altLang="fr-FR" sz="3600" b="1" dirty="0">
                <a:solidFill>
                  <a:srgbClr val="D00000"/>
                </a:solidFill>
                <a:latin typeface="Comic Sans MS" panose="030F0702030302020204" pitchFamily="66" charset="0"/>
                <a:cs typeface="Times New Roman" panose="02020603050405020304" pitchFamily="18" charset="0"/>
              </a:rPr>
              <a:t>D’UN</a:t>
            </a:r>
            <a:r>
              <a:rPr kumimoji="0" lang="fr-FR" altLang="fr-FR" sz="36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EIAS</a:t>
            </a:r>
          </a:p>
        </p:txBody>
      </p:sp>
      <p:sp>
        <p:nvSpPr>
          <p:cNvPr id="48130" name="Text Box 2">
            <a:extLst>
              <a:ext uri="{FF2B5EF4-FFF2-40B4-BE49-F238E27FC236}">
                <a16:creationId xmlns:a16="http://schemas.microsoft.com/office/drawing/2014/main" id="{F5535F7D-36AB-4BB8-9E15-E82A29B3714F}"/>
              </a:ext>
            </a:extLst>
          </p:cNvPr>
          <p:cNvSpPr txBox="1">
            <a:spLocks noChangeArrowheads="1"/>
          </p:cNvSpPr>
          <p:nvPr/>
        </p:nvSpPr>
        <p:spPr bwMode="auto">
          <a:xfrm>
            <a:off x="1981201" y="1989139"/>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9pPr>
          </a:lstStyle>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1" i="0" u="sng" strike="noStrike" kern="1200" cap="none" spc="0" normalizeH="0" baseline="0" noProof="0" dirty="0" err="1">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Definition</a:t>
            </a:r>
            <a:r>
              <a:rPr kumimoji="0" lang="fr-FR" altLang="fr-FR" sz="1800" b="1"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EIAS</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Un évènement indésirable est un évènement ou une circonstance associée aux soins qui aurait pu entraîner ou a entraîné une atteinte pour un patient et dont on souhaite qu’il/elle ne se produise pas de nouveau ». </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Le périmètre d’un EIAS inclut le dysfonctionnement de l’organisation, l’aléa (inattendu) et l’erreur (qui peut être évitée et qui peut ou non entrainer un dommage pour le patient). Un EIAS peut aller du presqu’évènement (car récupéré à temps) à l’évènement indésirable grave mettant en jeu le pronostic vital du patient. </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Un EIAS peut avoir plusieurs causes. </a:t>
            </a:r>
          </a:p>
          <a:p>
            <a:pPr marL="342900" marR="0" lvl="0" indent="-331788" algn="l" defTabSz="449263" rtl="0" eaLnBrk="1" fontAlgn="base" latinLnBrk="0" hangingPunct="1">
              <a:lnSpc>
                <a:spcPct val="100000"/>
              </a:lnSpc>
              <a:spcBef>
                <a:spcPts val="6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On distingue habituellement la cause immédiate (la défaillance constatée à l’origine de l’EIAS, souvent évidente) des causes profondes (ou causes latentes) qui contribuent à la survenue de l’EIAS et qu’il faut rechercher systématiquement par une analyse approfondie. </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31788" algn="l" defTabSz="449263" rtl="0" eaLnBrk="0" fontAlgn="base" latinLnBrk="0" hangingPunct="0">
              <a:lnSpc>
                <a:spcPct val="80000"/>
              </a:lnSpc>
              <a:spcBef>
                <a:spcPts val="80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6546103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C59FBE19-F337-43CB-9BA9-E44DAFBD96AA}"/>
              </a:ext>
            </a:extLst>
          </p:cNvPr>
          <p:cNvSpPr txBox="1">
            <a:spLocks noChangeArrowheads="1"/>
          </p:cNvSpPr>
          <p:nvPr/>
        </p:nvSpPr>
        <p:spPr bwMode="auto">
          <a:xfrm>
            <a:off x="1981201" y="431801"/>
            <a:ext cx="8228013"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DECLARATION DES EIAS : QUEL INTERÊT ?</a:t>
            </a:r>
            <a:br>
              <a:rPr kumimoji="0" lang="fr-FR" altLang="fr-FR" sz="3600" b="1"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br>
            <a:endParaRPr kumimoji="0" lang="fr-FR" altLang="fr-FR" sz="3600" b="1"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50178" name="Text Box 2">
            <a:extLst>
              <a:ext uri="{FF2B5EF4-FFF2-40B4-BE49-F238E27FC236}">
                <a16:creationId xmlns:a16="http://schemas.microsoft.com/office/drawing/2014/main" id="{172891A6-C95A-45C2-B4A1-A7DD1444B81D}"/>
              </a:ext>
            </a:extLst>
          </p:cNvPr>
          <p:cNvSpPr txBox="1">
            <a:spLocks noChangeArrowheads="1"/>
          </p:cNvSpPr>
          <p:nvPr/>
        </p:nvSpPr>
        <p:spPr bwMode="auto">
          <a:xfrm>
            <a:off x="2012951" y="2060576"/>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FFFFFF"/>
                </a:solidFill>
                <a:latin typeface="Arial" panose="020B0604020202020204" pitchFamily="34" charset="0"/>
                <a:ea typeface="ＭＳ Ｐゴシック" panose="020B0600070205080204" pitchFamily="34" charset="-128"/>
              </a:defRPr>
            </a:lvl9pPr>
          </a:lstStyle>
          <a:p>
            <a:pPr marL="342900" marR="0" lvl="0" indent="-330200" algn="l" defTabSz="449263" rtl="0" eaLnBrk="0" fontAlgn="base" latinLnBrk="0" hangingPunct="0">
              <a:lnSpc>
                <a:spcPct val="10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La base de retour d’expérience du dispositif d’accréditation des médecins et des équipes médicales, appelée base REX, collecte des évènements porteurs de risque (EPR), et plus largement les évènements indésirables associés aux soins (EIAS). </a:t>
            </a:r>
          </a:p>
          <a:p>
            <a:pPr marL="342900" marR="0" lvl="0" indent="-330200" algn="l" defTabSz="449263" rtl="0" eaLnBrk="0" fontAlgn="base" latinLnBrk="0" hangingPunct="0">
              <a:lnSpc>
                <a:spcPct val="10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Cette base est une source privilégiée pour tirer des leçons de l’expérience. Les enseignements qui en sont issus se traduisent par l’élaboration de «Solutions pour la sécurité du patient » (SSP) permettant d’améliorer les pratiques, de réduire la survenue des évènements ou d’en atténuer les conséquences.</a:t>
            </a:r>
          </a:p>
          <a:p>
            <a:pPr marL="342900" marR="0" lvl="0" indent="-330200" algn="l" defTabSz="449263" rtl="0" eaLnBrk="0" fontAlgn="base" latinLnBrk="0" hangingPunct="0">
              <a:lnSpc>
                <a:spcPct val="100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fr-FR" altLang="fr-FR" sz="18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Arial" panose="020B0604020202020204" pitchFamily="34" charset="0"/>
              </a:rPr>
              <a:t>La nature des informations collectées dans la base REX, axées sur la récupération des évènements indésirables et l’atténuation des conséquences, a nécessité de définir une méthode spécifique pour élaborer ces enseignements issus exclusivement de l’expérience de terrain, et du peu de littérature disponible</a:t>
            </a:r>
          </a:p>
        </p:txBody>
      </p:sp>
    </p:spTree>
    <p:extLst>
      <p:ext uri="{BB962C8B-B14F-4D97-AF65-F5344CB8AC3E}">
        <p14:creationId xmlns:p14="http://schemas.microsoft.com/office/powerpoint/2010/main" val="1534797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a:extLst>
              <a:ext uri="{FF2B5EF4-FFF2-40B4-BE49-F238E27FC236}">
                <a16:creationId xmlns:a16="http://schemas.microsoft.com/office/drawing/2014/main" id="{7D6E6127-C400-4D45-A8DA-577BF44A5B5B}"/>
              </a:ext>
            </a:extLst>
          </p:cNvPr>
          <p:cNvSpPr txBox="1">
            <a:spLocks noChangeArrowheads="1"/>
          </p:cNvSpPr>
          <p:nvPr/>
        </p:nvSpPr>
        <p:spPr bwMode="auto">
          <a:xfrm>
            <a:off x="1981201" y="431801"/>
            <a:ext cx="8228013"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3600" b="1" i="0" u="none" strike="noStrike" kern="1200" cap="none" spc="0" normalizeH="0" baseline="0" noProof="0" dirty="0">
                <a:ln>
                  <a:noFill/>
                </a:ln>
                <a:solidFill>
                  <a:srgbClr val="D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DECLARATION DES EIAS  </a:t>
            </a:r>
          </a:p>
          <a:p>
            <a:pPr marL="0" marR="0" lvl="0" indent="0" algn="l"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kumimoji="0" lang="fr-FR" altLang="fr-FR" sz="2800" b="1"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br>
            <a:endParaRPr kumimoji="0" lang="fr-FR" altLang="fr-FR" sz="2800" b="1" i="0" u="none" strike="noStrike" kern="1200" cap="none" spc="0" normalizeH="0" baseline="0" noProof="0" dirty="0">
              <a:ln>
                <a:noFill/>
              </a:ln>
              <a:solidFill>
                <a:srgbClr val="D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7106" name="Text Box 2">
            <a:extLst>
              <a:ext uri="{FF2B5EF4-FFF2-40B4-BE49-F238E27FC236}">
                <a16:creationId xmlns:a16="http://schemas.microsoft.com/office/drawing/2014/main" id="{EF89E8BE-D95D-4C42-BE14-41E55D7FABBC}"/>
              </a:ext>
            </a:extLst>
          </p:cNvPr>
          <p:cNvSpPr txBox="1">
            <a:spLocks noChangeArrowheads="1"/>
          </p:cNvSpPr>
          <p:nvPr/>
        </p:nvSpPr>
        <p:spPr bwMode="auto">
          <a:xfrm>
            <a:off x="1757680" y="1901824"/>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27025">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1pPr>
            <a:lvl2pPr>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2pPr>
            <a:lvl3pPr>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3pPr>
            <a:lvl4pPr>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4pPr>
            <a:lvl5pPr>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sz="2400">
                <a:solidFill>
                  <a:srgbClr val="FFFFFF"/>
                </a:solidFill>
                <a:latin typeface="Arial" panose="020B0604020202020204" pitchFamily="34" charset="0"/>
                <a:ea typeface="ＭＳ Ｐゴシック" panose="020B0600070205080204" pitchFamily="34" charset="-128"/>
              </a:defRPr>
            </a:lvl9pPr>
          </a:lstStyle>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Le nombre de déclarations d’EIAS exigé est de une pour </a:t>
            </a:r>
            <a:r>
              <a:rPr kumimoji="0" lang="fr-FR" altLang="fr-FR" sz="2400" b="1"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chaque</a:t>
            </a: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médecin de l'équipe par an (dans une </a:t>
            </a:r>
            <a:r>
              <a:rPr kumimoji="0" lang="fr-FR" altLang="fr-FR" sz="24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limite de 6 par équipe</a:t>
            </a: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t>
            </a: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ces EIAS sont analysés collectivement en </a:t>
            </a:r>
            <a:r>
              <a:rPr kumimoji="0" lang="fr-FR" altLang="fr-FR" sz="24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RMM</a:t>
            </a: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endParaRPr kumimoji="0" lang="fr-FR" altLang="fr-FR" sz="2400" b="0" i="0" u="sng"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au moins un des EIAS déclarés par an par l'équipe doit être sur une situation à risque identifiée dans le programme de la spécialité</a:t>
            </a: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r>
              <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 </a:t>
            </a:r>
            <a:r>
              <a:rPr kumimoji="0" lang="fr-FR" altLang="fr-FR" sz="2400" b="0" i="0" u="none" strike="noStrike" kern="1200" cap="none" spc="0" normalizeH="0" baseline="0" noProof="0" dirty="0">
                <a:ln>
                  <a:noFill/>
                </a:ln>
                <a:solidFill>
                  <a:srgbClr val="00B0F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rPr>
              <a:t>analysé en RMM multidisciplinaire et élaboration consensuelle d’une solution locale FPD</a:t>
            </a: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endParaRPr kumimoji="0" lang="fr-FR" altLang="fr-FR" sz="24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br>
              <a:rPr kumimoji="0" lang="fr-FR" altLang="fr-FR" sz="105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Arial" panose="020B0604020202020204" pitchFamily="34" charset="0"/>
              </a:rPr>
            </a:br>
            <a:endParaRPr kumimoji="0" lang="fr-FR" altLang="fr-FR" sz="1050" b="0" i="0" u="none" strike="noStrike" kern="1200" cap="none" spc="0" normalizeH="0" baseline="0" noProof="0" dirty="0">
              <a:ln>
                <a:noFill/>
              </a:ln>
              <a:solidFill>
                <a:srgbClr val="FFFFFF"/>
              </a:solidFill>
              <a:effectLst/>
              <a:uLnTx/>
              <a:uFillTx/>
              <a:latin typeface="Comic Sans MS" panose="030F0702030302020204" pitchFamily="66" charset="0"/>
              <a:ea typeface="ＭＳ Ｐゴシック" panose="020B0600070205080204" pitchFamily="34" charset="-128"/>
              <a:cs typeface="Arial" panose="020B0604020202020204" pitchFamily="34" charset="0"/>
            </a:endParaRP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a:p>
            <a:pPr marL="342900" marR="0" lvl="0" indent="-327025" algn="l" defTabSz="449263" rtl="0" eaLnBrk="0" fontAlgn="base" latinLnBrk="0" hangingPunct="0">
              <a:lnSpc>
                <a:spcPct val="80000"/>
              </a:lnSpc>
              <a:spcBef>
                <a:spcPts val="800"/>
              </a:spcBef>
              <a:spcAft>
                <a:spcPct val="0"/>
              </a:spcAft>
              <a:buClrTx/>
              <a:buSzPct val="100000"/>
              <a:buFontTx/>
              <a:buNone/>
              <a:tabLst>
                <a:tab pos="342900" algn="l"/>
                <a:tab pos="784225" algn="l"/>
                <a:tab pos="1233488" algn="l"/>
                <a:tab pos="1682750" algn="l"/>
                <a:tab pos="2132013" algn="l"/>
                <a:tab pos="2581275" algn="l"/>
                <a:tab pos="3030538" algn="l"/>
                <a:tab pos="3479800" algn="l"/>
                <a:tab pos="3929063" algn="l"/>
                <a:tab pos="4378325" algn="l"/>
                <a:tab pos="4827588" algn="l"/>
                <a:tab pos="5276850" algn="l"/>
                <a:tab pos="5732463" algn="l"/>
                <a:tab pos="6175375" algn="l"/>
                <a:tab pos="6624638" algn="l"/>
                <a:tab pos="7073900" algn="l"/>
                <a:tab pos="7523163" algn="l"/>
                <a:tab pos="7972425" algn="l"/>
                <a:tab pos="8421688" algn="l"/>
                <a:tab pos="8870950" algn="l"/>
                <a:tab pos="9320213" algn="l"/>
                <a:tab pos="9428163" algn="l"/>
                <a:tab pos="9877425" algn="l"/>
                <a:tab pos="10326688" algn="l"/>
                <a:tab pos="10775950" algn="l"/>
                <a:tab pos="10777538" algn="l"/>
                <a:tab pos="10779125" algn="l"/>
                <a:tab pos="10780713" algn="l"/>
              </a:tabLst>
              <a:defRPr/>
            </a:pPr>
            <a:endParaRPr kumimoji="0" lang="fr-FR" altLang="fr-FR" sz="1600" b="0" i="0" u="none" strike="noStrike" kern="1200" cap="none" spc="0" normalizeH="0" baseline="0" noProof="0" dirty="0">
              <a:ln>
                <a:noFill/>
              </a:ln>
              <a:solidFill>
                <a:srgbClr val="000000"/>
              </a:solidFill>
              <a:effectLst/>
              <a:uLnTx/>
              <a:uFillTx/>
              <a:latin typeface="Comic Sans MS" panose="030F0702030302020204" pitchFamily="66"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107721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981201" y="1"/>
            <a:ext cx="8228013" cy="2659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algn="ctr" defTabSz="449263" eaLnBrk="0" fontAlgn="base" hangingPunct="0">
              <a:spcBef>
                <a:spcPct val="0"/>
              </a:spcBef>
              <a:spcAft>
                <a:spcPct val="0"/>
              </a:spcAft>
              <a:buClrTx/>
              <a:defRPr/>
            </a:pPr>
            <a:r>
              <a:rPr lang="fr-FR" altLang="fr-FR" sz="3600" dirty="0">
                <a:solidFill>
                  <a:srgbClr val="D00000"/>
                </a:solidFill>
                <a:latin typeface="Comic Sans MS" panose="030F0702030302020204" pitchFamily="66" charset="0"/>
                <a:cs typeface="Times New Roman" panose="02020603050405020304" pitchFamily="18" charset="0"/>
              </a:rPr>
              <a:t>DECLARATION DES EIAS </a:t>
            </a:r>
          </a:p>
          <a:p>
            <a:pPr algn="ctr" defTabSz="449263" eaLnBrk="0" fontAlgn="base" hangingPunct="0">
              <a:spcBef>
                <a:spcPct val="0"/>
              </a:spcBef>
              <a:spcAft>
                <a:spcPct val="0"/>
              </a:spcAft>
              <a:buClrTx/>
              <a:defRPr/>
            </a:pPr>
            <a:br>
              <a:rPr lang="fr-FR" altLang="fr-FR" sz="2800" b="1" dirty="0">
                <a:solidFill>
                  <a:srgbClr val="D00000"/>
                </a:solidFill>
                <a:latin typeface="Times New Roman" panose="02020603050405020304" pitchFamily="18" charset="0"/>
                <a:cs typeface="Times New Roman" panose="02020603050405020304" pitchFamily="18" charset="0"/>
              </a:rPr>
            </a:br>
            <a:endParaRPr lang="fr-FR" altLang="fr-FR" sz="2800" b="1" dirty="0">
              <a:solidFill>
                <a:srgbClr val="D00000"/>
              </a:solidFill>
              <a:latin typeface="Times New Roman" panose="02020603050405020304" pitchFamily="18" charset="0"/>
              <a:cs typeface="Times New Roman" panose="02020603050405020304" pitchFamily="18" charset="0"/>
            </a:endParaRPr>
          </a:p>
        </p:txBody>
      </p:sp>
      <p:sp>
        <p:nvSpPr>
          <p:cNvPr id="11267" name="Text Box 2"/>
          <p:cNvSpPr txBox="1">
            <a:spLocks noChangeArrowheads="1"/>
          </p:cNvSpPr>
          <p:nvPr/>
        </p:nvSpPr>
        <p:spPr bwMode="auto">
          <a:xfrm>
            <a:off x="480767" y="1460939"/>
            <a:ext cx="10953945" cy="4608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19088">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cs typeface="Arial" panose="020B0604020202020204" pitchFamily="34" charset="0"/>
              </a:defRPr>
            </a:lvl9pPr>
          </a:lstStyle>
          <a:p>
            <a:pPr defTabSz="449263" eaLnBrk="0" fontAlgn="base" hangingPunct="0">
              <a:lnSpc>
                <a:spcPct val="80000"/>
              </a:lnSpc>
              <a:spcAft>
                <a:spcPct val="0"/>
              </a:spcAft>
              <a:buClrTx/>
              <a:defRPr/>
            </a:pPr>
            <a:r>
              <a:rPr lang="fr-FR" altLang="fr-FR" sz="1800" u="sng" dirty="0">
                <a:latin typeface="Comic Sans MS" panose="030F0702030302020204" pitchFamily="66" charset="0"/>
                <a:cs typeface="Times New Roman" panose="02020603050405020304" pitchFamily="18" charset="0"/>
              </a:rPr>
              <a:t>Les EIAS ciblés sont des EIAS concernant des situations à risque identifiées dans le programme de la spécialité et que l’OA veut particulièrement étudier </a:t>
            </a:r>
            <a:r>
              <a:rPr lang="fr-FR" altLang="fr-FR" sz="1800" dirty="0">
                <a:solidFill>
                  <a:srgbClr val="00B050"/>
                </a:solidFill>
                <a:latin typeface="Comic Sans MS" panose="030F0702030302020204" pitchFamily="66" charset="0"/>
                <a:cs typeface="Times New Roman" panose="02020603050405020304" pitchFamily="18" charset="0"/>
                <a:sym typeface="Wingdings" panose="05000000000000000000" pitchFamily="2" charset="2"/>
              </a:rPr>
              <a:t>(en vert situations nouvelles)</a:t>
            </a:r>
            <a:endParaRPr lang="fr-FR" altLang="fr-FR" sz="1800" dirty="0">
              <a:solidFill>
                <a:srgbClr val="00B050"/>
              </a:solidFill>
              <a:latin typeface="Comic Sans MS" panose="030F0702030302020204" pitchFamily="66" charset="0"/>
              <a:cs typeface="Times New Roman" panose="02020603050405020304" pitchFamily="18" charset="0"/>
            </a:endParaRPr>
          </a:p>
          <a:p>
            <a:pPr defTabSz="449263" eaLnBrk="0" fontAlgn="base" hangingPunct="0">
              <a:lnSpc>
                <a:spcPct val="80000"/>
              </a:lnSpc>
              <a:spcAft>
                <a:spcPct val="0"/>
              </a:spcAft>
              <a:buClrTx/>
              <a:defRPr/>
            </a:pPr>
            <a:endParaRPr lang="fr-FR" altLang="fr-FR" sz="1800" dirty="0">
              <a:latin typeface="Comic Sans MS" panose="030F0702030302020204" pitchFamily="66" charset="0"/>
              <a:cs typeface="Times New Roman" panose="02020603050405020304" pitchFamily="18" charset="0"/>
            </a:endParaRP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Incidents liés aux soins dans le cadre de la chirurgie ambulatoire </a:t>
            </a: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Recherche et analyse de tout EIAS qui puisse favoriser un dysfonctionnement spécifique dans la prise en charge ambulatoire et, en particulier, le report, la conversion/et la </a:t>
            </a:r>
            <a:r>
              <a:rPr lang="fr-FR" altLang="fr-FR" sz="1200" dirty="0" err="1">
                <a:latin typeface="Comic Sans MS" panose="030F0702030302020204" pitchFamily="66" charset="0"/>
                <a:cs typeface="Times New Roman" panose="02020603050405020304" pitchFamily="18" charset="0"/>
              </a:rPr>
              <a:t>réhospitalisation</a:t>
            </a:r>
            <a:endParaRPr lang="fr-FR" altLang="fr-FR" sz="1200" dirty="0">
              <a:latin typeface="Comic Sans MS" panose="030F0702030302020204" pitchFamily="66" charset="0"/>
              <a:cs typeface="Times New Roman" panose="02020603050405020304" pitchFamily="18" charset="0"/>
            </a:endParaRP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Défaillance de la communication entre les intervenants médicaux en situation péri-opératoire </a:t>
            </a: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La qualité du travail en équipe et notamment de la communication entre intervenants, représentent un enjeu majeur pour la sécurité du patient.  Des défauts de communication sont des facteurs d’insécurité.  Clarifier les rôles et responsabilités de chacun contribue à améliorer la sécurité du patient</a:t>
            </a: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 Défaillance de la prise en charge d’un patient sous anticoagulant ou antiagrégant plaquettaire</a:t>
            </a: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Situation </a:t>
            </a:r>
            <a:r>
              <a:rPr lang="fr-FR" altLang="fr-FR" sz="1200" dirty="0" err="1">
                <a:latin typeface="Comic Sans MS" panose="030F0702030302020204" pitchFamily="66" charset="0"/>
                <a:cs typeface="Times New Roman" panose="02020603050405020304" pitchFamily="18" charset="0"/>
              </a:rPr>
              <a:t>tunnellisante</a:t>
            </a:r>
            <a:r>
              <a:rPr lang="fr-FR" altLang="fr-FR" sz="1200" dirty="0">
                <a:latin typeface="Comic Sans MS" panose="030F0702030302020204" pitchFamily="66" charset="0"/>
                <a:cs typeface="Times New Roman" panose="02020603050405020304" pitchFamily="18" charset="0"/>
              </a:rPr>
              <a:t> </a:t>
            </a:r>
            <a:r>
              <a:rPr lang="fr-FR" altLang="fr-FR" sz="1200" dirty="0">
                <a:latin typeface="Comic Sans MS" panose="030F0702030302020204" pitchFamily="66" charset="0"/>
              </a:rPr>
              <a:t>« </a:t>
            </a:r>
            <a:r>
              <a:rPr lang="fr-FR" altLang="fr-FR" sz="1200" i="1" dirty="0">
                <a:latin typeface="Comic Sans MS" panose="030F0702030302020204" pitchFamily="66" charset="0"/>
              </a:rPr>
              <a:t>une situation à risque, pendant laquelle nous ne voyons pas les signaux qui devraient nous faire modifier notre attitude</a:t>
            </a:r>
            <a:r>
              <a:rPr lang="fr-FR" altLang="fr-FR" sz="1200" dirty="0">
                <a:latin typeface="Comic Sans MS" panose="030F0702030302020204" pitchFamily="66" charset="0"/>
              </a:rPr>
              <a:t> ». </a:t>
            </a:r>
            <a:br>
              <a:rPr lang="fr-FR" altLang="fr-FR" sz="1200" dirty="0">
                <a:latin typeface="Comic Sans MS" panose="030F0702030302020204" pitchFamily="66" charset="0"/>
              </a:rPr>
            </a:br>
            <a:endParaRPr lang="fr-FR" altLang="fr-FR" sz="1200" dirty="0">
              <a:latin typeface="Comic Sans MS" panose="030F0702030302020204" pitchFamily="66" charset="0"/>
              <a:cs typeface="Times New Roman" panose="02020603050405020304" pitchFamily="18" charset="0"/>
            </a:endParaRP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Incidents liés à l'utilisation des énergies lasers</a:t>
            </a:r>
          </a:p>
          <a:p>
            <a:pPr defTabSz="449263" eaLnBrk="0" fontAlgn="base" hangingPunct="0">
              <a:lnSpc>
                <a:spcPct val="80000"/>
              </a:lnSpc>
              <a:spcAft>
                <a:spcPct val="0"/>
              </a:spcAft>
              <a:buClrTx/>
              <a:defRPr/>
            </a:pPr>
            <a:r>
              <a:rPr lang="fr-FR" altLang="fr-FR" sz="1200" dirty="0">
                <a:latin typeface="Comic Sans MS" panose="030F0702030302020204" pitchFamily="66" charset="0"/>
              </a:rPr>
              <a:t>- Incidents liés à l'utilisation de l’électrochirurgie </a:t>
            </a:r>
          </a:p>
          <a:p>
            <a:pPr defTabSz="449263" eaLnBrk="0" fontAlgn="base" hangingPunct="0">
              <a:lnSpc>
                <a:spcPct val="80000"/>
              </a:lnSpc>
              <a:spcAft>
                <a:spcPct val="0"/>
              </a:spcAft>
              <a:buClrTx/>
              <a:defRPr/>
            </a:pPr>
            <a:r>
              <a:rPr lang="fr-FR" altLang="fr-FR" sz="1200" dirty="0">
                <a:latin typeface="Comic Sans MS" panose="030F0702030302020204" pitchFamily="66" charset="0"/>
                <a:cs typeface="Times New Roman" panose="02020603050405020304" pitchFamily="18" charset="0"/>
              </a:rPr>
              <a:t>- </a:t>
            </a:r>
            <a:r>
              <a:rPr lang="fr-FR" altLang="fr-FR" sz="1200" dirty="0" err="1">
                <a:latin typeface="Comic Sans MS" panose="030F0702030302020204" pitchFamily="66" charset="0"/>
                <a:cs typeface="Times New Roman" panose="02020603050405020304" pitchFamily="18" charset="0"/>
              </a:rPr>
              <a:t>Covid</a:t>
            </a:r>
            <a:endParaRPr lang="fr-FR" altLang="fr-FR" sz="1200" dirty="0">
              <a:latin typeface="Comic Sans MS" panose="030F0702030302020204" pitchFamily="66" charset="0"/>
            </a:endParaRPr>
          </a:p>
          <a:p>
            <a:pPr defTabSz="449263" eaLnBrk="0" fontAlgn="base" hangingPunct="0">
              <a:lnSpc>
                <a:spcPct val="80000"/>
              </a:lnSpc>
              <a:spcAft>
                <a:spcPct val="0"/>
              </a:spcAft>
              <a:buClrTx/>
              <a:defRPr/>
            </a:pPr>
            <a:r>
              <a:rPr lang="fr-FR" altLang="fr-FR" sz="1200" dirty="0">
                <a:solidFill>
                  <a:srgbClr val="00B050"/>
                </a:solidFill>
                <a:latin typeface="Comic Sans MS" panose="030F0702030302020204" pitchFamily="66" charset="0"/>
              </a:rPr>
              <a:t>- Incidents liés aux systèmes robotisés du bloc opératoire</a:t>
            </a:r>
          </a:p>
          <a:p>
            <a:pPr defTabSz="449263" eaLnBrk="0" fontAlgn="base" hangingPunct="0">
              <a:lnSpc>
                <a:spcPct val="80000"/>
              </a:lnSpc>
              <a:spcAft>
                <a:spcPct val="0"/>
              </a:spcAft>
              <a:buClrTx/>
              <a:defRPr/>
            </a:pPr>
            <a:r>
              <a:rPr lang="fr-FR" altLang="fr-FR" sz="1200" dirty="0">
                <a:solidFill>
                  <a:srgbClr val="00B050"/>
                </a:solidFill>
                <a:latin typeface="Comic Sans MS" panose="030F0702030302020204" pitchFamily="66" charset="0"/>
              </a:rPr>
              <a:t>- Incidents liés à l’informatisation des données médicales</a:t>
            </a:r>
          </a:p>
          <a:p>
            <a:pPr defTabSz="449263" eaLnBrk="0" fontAlgn="base" hangingPunct="0">
              <a:spcAft>
                <a:spcPct val="0"/>
              </a:spcAft>
              <a:defRPr/>
            </a:pPr>
            <a:br>
              <a:rPr lang="fr-FR" altLang="fr-FR" dirty="0"/>
            </a:br>
            <a:endParaRPr lang="fr-FR" altLang="fr-FR" sz="18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0171125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2057400" y="0"/>
            <a:ext cx="7772400" cy="476250"/>
          </a:xfrm>
          <a:prstGeom prst="rect">
            <a:avLst/>
          </a:prstGeom>
          <a:noFill/>
          <a:ln>
            <a:noFill/>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25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Profil médecin : portail d’accueil SIAM 2</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l="24521" t="19016" r="23030" b="3355"/>
          <a:stretch>
            <a:fillRect/>
          </a:stretch>
        </p:blipFill>
        <p:spPr bwMode="auto">
          <a:xfrm>
            <a:off x="2255839" y="401639"/>
            <a:ext cx="7273925" cy="6054725"/>
          </a:xfrm>
          <a:prstGeom prst="rect">
            <a:avLst/>
          </a:prstGeom>
          <a:noFill/>
          <a:ln>
            <a:noFill/>
          </a:ln>
          <a:effectLst/>
          <a:extLst>
            <a:ext uri="{909E8E84-426E-40DD-AFC4-6F175D3DCCD1}">
              <a14:hiddenFill xmlns:a14="http://schemas.microsoft.com/office/drawing/2010/main">
                <a:blipFill dpi="0" rotWithShape="0">
                  <a:blip/>
                  <a:srcRect l="24521" t="19016" r="23030" b="335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Rectangle 3"/>
          <p:cNvSpPr>
            <a:spLocks noChangeArrowheads="1"/>
          </p:cNvSpPr>
          <p:nvPr/>
        </p:nvSpPr>
        <p:spPr bwMode="auto">
          <a:xfrm flipV="1">
            <a:off x="12420600" y="4903789"/>
            <a:ext cx="46038" cy="46037"/>
          </a:xfrm>
          <a:prstGeom prst="rect">
            <a:avLst/>
          </a:prstGeom>
          <a:solidFill>
            <a:srgbClr val="7878DE"/>
          </a:solidFill>
          <a:ln w="12600" cap="sq">
            <a:solidFill>
              <a:srgbClr val="A5A5E9"/>
            </a:solidFill>
            <a:miter lim="800000"/>
            <a:headEnd/>
            <a:tailEnd/>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49263" rtl="0" eaLnBrk="0" fontAlgn="base" latinLnBrk="0" hangingPunct="0">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fr-FR" altLang="fr-FR" sz="11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Arial" panose="020B0604020202020204" pitchFamily="34" charset="0"/>
              </a:rPr>
              <a:t>La figure comporte des zones actives permettant d’ouvrir la  page de présentation du programme</a:t>
            </a:r>
          </a:p>
        </p:txBody>
      </p:sp>
      <p:pic>
        <p:nvPicPr>
          <p:cNvPr id="47109" name="Imag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639" y="5445125"/>
            <a:ext cx="822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ag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5775" y="5157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817510"/>
      </p:ext>
    </p:extLst>
  </p:cSld>
  <p:clrMapOvr>
    <a:masterClrMapping/>
  </p:clrMapOvr>
  <p:transition spd="slow">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fr-FR"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sz="2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2570</Words>
  <Application>Microsoft Office PowerPoint</Application>
  <PresentationFormat>Grand écran</PresentationFormat>
  <Paragraphs>314</Paragraphs>
  <Slides>31</Slides>
  <Notes>27</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31</vt:i4>
      </vt:variant>
    </vt:vector>
  </HeadingPairs>
  <TitlesOfParts>
    <vt:vector size="45" baseType="lpstr">
      <vt:lpstr>Arial</vt:lpstr>
      <vt:lpstr>Calibri</vt:lpstr>
      <vt:lpstr>Calibri Light</vt:lpstr>
      <vt:lpstr>Comic Sans MS</vt:lpstr>
      <vt:lpstr>Times New Roman</vt:lpstr>
      <vt:lpstr>Wingdings</vt:lpstr>
      <vt:lpstr>Thème Office</vt:lpstr>
      <vt:lpstr>2_Thème Office</vt:lpstr>
      <vt:lpstr>3_Thème Office</vt:lpstr>
      <vt:lpstr>7_Thème Office</vt:lpstr>
      <vt:lpstr>1_Thème Office</vt:lpstr>
      <vt:lpstr>4_Thème Office</vt:lpstr>
      <vt:lpstr>5_Thème Office</vt:lpstr>
      <vt:lpstr>6_Thème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bertrand pogu</dc:creator>
  <cp:lastModifiedBy>Vanessa Avrillon</cp:lastModifiedBy>
  <cp:revision>46</cp:revision>
  <dcterms:created xsi:type="dcterms:W3CDTF">2022-04-15T16:34:31Z</dcterms:created>
  <dcterms:modified xsi:type="dcterms:W3CDTF">2022-05-06T09:46:49Z</dcterms:modified>
</cp:coreProperties>
</file>