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0.18\Data\Formations\Qualiopi\URODPC\FORMATIONS%20STA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/>
              <a:t>% de satisfaction des participants aux formations</a:t>
            </a:r>
            <a:r>
              <a:rPr lang="fr-FR" b="1" baseline="0"/>
              <a:t> urodpc</a:t>
            </a:r>
            <a:endParaRPr lang="fr-FR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'Feuil1 (2)'!$A$2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365A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BB6E-4A61-B8CB-8E3240AD4BD9}"/>
              </c:ext>
            </c:extLst>
          </c:dPt>
          <c:dPt>
            <c:idx val="1"/>
            <c:invertIfNegative val="0"/>
            <c:bubble3D val="0"/>
            <c:spPr>
              <a:solidFill>
                <a:srgbClr val="00365A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BB6E-4A61-B8CB-8E3240AD4BD9}"/>
              </c:ext>
            </c:extLst>
          </c:dPt>
          <c:cat>
            <c:strRef>
              <c:f>'Feuil1 (2)'!$B$1:$C$1</c:f>
              <c:strCache>
                <c:ptCount val="2"/>
                <c:pt idx="0">
                  <c:v>Formation utile dans la pratique</c:v>
                </c:pt>
                <c:pt idx="1">
                  <c:v>Qualité pédagogique de l'encadrant</c:v>
                </c:pt>
              </c:strCache>
            </c:strRef>
          </c:cat>
          <c:val>
            <c:numRef>
              <c:f>'Feuil1 (2)'!$B$2:$C$2</c:f>
              <c:numCache>
                <c:formatCode>0%</c:formatCode>
                <c:ptCount val="2"/>
                <c:pt idx="0">
                  <c:v>0.84</c:v>
                </c:pt>
                <c:pt idx="1">
                  <c:v>0.87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6E-4A61-B8CB-8E3240AD4BD9}"/>
            </c:ext>
          </c:extLst>
        </c:ser>
        <c:ser>
          <c:idx val="1"/>
          <c:order val="1"/>
          <c:tx>
            <c:strRef>
              <c:f>'Feuil1 (2)'!$A$3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064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6-BB6E-4A61-B8CB-8E3240AD4BD9}"/>
              </c:ext>
            </c:extLst>
          </c:dPt>
          <c:dPt>
            <c:idx val="1"/>
            <c:invertIfNegative val="0"/>
            <c:bubble3D val="0"/>
            <c:spPr>
              <a:solidFill>
                <a:srgbClr val="F064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8-BB6E-4A61-B8CB-8E3240AD4BD9}"/>
              </c:ext>
            </c:extLst>
          </c:dPt>
          <c:cat>
            <c:strRef>
              <c:f>'Feuil1 (2)'!$B$1:$C$1</c:f>
              <c:strCache>
                <c:ptCount val="2"/>
                <c:pt idx="0">
                  <c:v>Formation utile dans la pratique</c:v>
                </c:pt>
                <c:pt idx="1">
                  <c:v>Qualité pédagogique de l'encadrant</c:v>
                </c:pt>
              </c:strCache>
            </c:strRef>
          </c:cat>
          <c:val>
            <c:numRef>
              <c:f>'Feuil1 (2)'!$B$3:$C$3</c:f>
              <c:numCache>
                <c:formatCode>0%</c:formatCode>
                <c:ptCount val="2"/>
                <c:pt idx="0">
                  <c:v>0.94</c:v>
                </c:pt>
                <c:pt idx="1">
                  <c:v>0.98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B6E-4A61-B8CB-8E3240AD4B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86916383"/>
        <c:axId val="1286916799"/>
      </c:barChart>
      <c:catAx>
        <c:axId val="128691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6916799"/>
        <c:crosses val="autoZero"/>
        <c:auto val="1"/>
        <c:lblAlgn val="ctr"/>
        <c:lblOffset val="100"/>
        <c:noMultiLvlLbl val="0"/>
      </c:catAx>
      <c:valAx>
        <c:axId val="128691679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6916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939D50-7268-4DB1-9D94-17593FD64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1287012-39DB-4E36-8239-3578A00A55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EDCD97-1ED5-4EB6-8F0A-9D21962F5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FA6D5B-959E-4F93-AA77-00C40282E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05ECF9-A8AB-4D9C-A5F7-2E84225B1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1796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339818-4E9F-42F5-8D3A-E20D36D74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342EC4F-D116-4487-9881-F3BB468F5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96C07A-0E88-4953-940B-FA34D2C49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4D1163-A1ED-4EE6-BCB7-B3EE51C23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F60229-81B9-4009-90DC-0C2B15687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247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2BE8822-0F04-4079-97B5-C39131BB84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2743E00-0220-4ECE-96D9-0055CABDE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3F6226-2F91-4413-8141-F334029C5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1E5F8D-8B93-44F9-9869-E46A05B12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2A489E-51B4-48FD-BB12-2587CF2D9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66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3EB5C7-7DF9-4B99-9976-6238D66D5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C0E4D4-6C39-4A6B-BB08-084909E70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B34AF4-438E-4F2A-841A-BC5F90A17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2D3F12-5938-4702-85B1-15C62A3AA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ED9E63-2E80-419D-AB61-EB372243F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844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1E479D-B8E9-41DF-8724-C578D2068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24F240-53C8-4520-AE19-8DCACA32F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B3710C-5630-4186-9FEF-59D7E244C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B0F91A-C67F-4A47-AFC7-A5FFD098B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D158E6-EEDB-45E2-8470-8F41EC7AE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019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548C71-2220-4F61-BFF8-50F308CF1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C88912-7493-4147-B744-BC244929B1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55C23C4-069E-48DA-9CB7-8C3DF1181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006490-6D51-4135-9C35-AE11D3916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7326D1-74EC-43EB-8BCD-537753048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E7A93E-89D7-43EA-88B8-C2DCCD702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989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4C37F4-6182-44CC-AAC8-437A43B1C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78DC0B-B9C6-41EB-89E2-8BEE91BB3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592229-C431-43DD-874B-09E3269E96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9E9783F-DA1B-49A0-880A-FAEAAD3A75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3D67407-0CA6-4377-83BD-6F604D6274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9B060C7-5681-412D-83A7-5F1C6A6D3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8C363CA-AFD8-4C82-9CA7-D91EBF0F2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B4569D-B8E3-4309-80A8-88AAFA1E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798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3524AA-B5B8-42E2-98D3-389F2A698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DD23AAD-C182-46B2-9CBC-43665F707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9F2785F-D865-454A-8E36-EF73120D2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FC9635-1C77-45A2-BEB7-22D1C5F5C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915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E1DCA94-1F76-4A73-96E5-2043283E3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E6A6EC5-BAA6-4C3F-AA3C-9176E9005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950DCD4-04E4-4995-ABB0-3D1CF1227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93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719769-DF0C-412F-8596-C3AEEA87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605C77-BE89-427D-B0A6-7533B5D31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7B35C8-5010-46A0-A8C9-65A6D5CF1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731E2B-A11C-403B-8ECC-155E1AB67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19832CA-DA7A-4898-87D3-EC4D52A83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95D88F-7656-443C-B0B0-8A0F72E13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27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4D8EE3-A067-4E16-A97B-C4F71C3B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39C7EA1-F9E1-4D4E-9486-FB0F03DF0F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A07A6D5-B265-4F68-9A7D-E29156452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EF0E976-D4E8-4C68-AB83-7C96C1571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E0D5CF-69CE-4923-8C7C-000DC45E6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E0F741-4096-448C-A72F-9E52BE54A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014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E6183CD-F279-4080-AA29-85ADF80E6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329286-65E1-4175-AACE-4A5BDE290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FFC4FF-FC79-4E0C-98A0-8A67540EB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40CB4-B2A6-4793-A663-F06C175013DE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9BB1CB-FA65-4E97-8B4F-72BBAFEF7E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B13D8D-1FEE-4F61-BBC8-8FF788A16C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6DDEC-5234-4CA3-BC3D-845E09A386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733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E302431-12E0-4A23-A959-882C8EEB0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023" y="4779088"/>
            <a:ext cx="10740190" cy="1351548"/>
          </a:xfrm>
          <a:solidFill>
            <a:srgbClr val="00365A"/>
          </a:solidFill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3 journées thématiques pour 66 participants dispensées en 2021</a:t>
            </a:r>
          </a:p>
          <a:p>
            <a:r>
              <a:rPr lang="fr-FR" b="1" dirty="0" err="1">
                <a:solidFill>
                  <a:schemeClr val="bg1"/>
                </a:solidFill>
              </a:rPr>
              <a:t>miniSUC</a:t>
            </a:r>
            <a:r>
              <a:rPr lang="fr-FR" b="1" dirty="0">
                <a:solidFill>
                  <a:schemeClr val="bg1"/>
                </a:solidFill>
              </a:rPr>
              <a:t> : 5 sessions virtuelles pour 194 participants en 2021</a:t>
            </a:r>
          </a:p>
          <a:p>
            <a:r>
              <a:rPr lang="fr-FR" b="1" dirty="0">
                <a:solidFill>
                  <a:schemeClr val="bg1"/>
                </a:solidFill>
              </a:rPr>
              <a:t>SUC : 6 modules pour 100 participants en 2019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6C7B121-6297-480A-998B-FFE9864EE0F0}"/>
              </a:ext>
            </a:extLst>
          </p:cNvPr>
          <p:cNvSpPr txBox="1"/>
          <p:nvPr/>
        </p:nvSpPr>
        <p:spPr>
          <a:xfrm>
            <a:off x="875022" y="3593447"/>
            <a:ext cx="1999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Des formations validant votre </a:t>
            </a:r>
            <a:r>
              <a:rPr lang="fr-FR" dirty="0" err="1"/>
              <a:t>dpc</a:t>
            </a:r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169D588-8C74-4CCB-ABB1-665DC471B36D}"/>
              </a:ext>
            </a:extLst>
          </p:cNvPr>
          <p:cNvSpPr txBox="1"/>
          <p:nvPr/>
        </p:nvSpPr>
        <p:spPr>
          <a:xfrm>
            <a:off x="3821186" y="3751358"/>
            <a:ext cx="3279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Des formations 100% urologie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60DB359-D1DD-4FD0-922C-EDB835A8C74F}"/>
              </a:ext>
            </a:extLst>
          </p:cNvPr>
          <p:cNvSpPr txBox="1"/>
          <p:nvPr/>
        </p:nvSpPr>
        <p:spPr>
          <a:xfrm>
            <a:off x="7688584" y="3593447"/>
            <a:ext cx="40578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0" i="0" dirty="0">
                <a:effectLst/>
                <a:latin typeface="AvenirNextLTPro"/>
              </a:rPr>
              <a:t>Des formations vous permettant une mise à jour de vos connaissances et des nouveautés dans une thématique précise de notre spécialité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5727A67-A152-464E-965B-483A37C640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956" y="1662292"/>
            <a:ext cx="1891525" cy="1800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696141A-5C34-494A-8A02-BC42ACA9F8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856" y="1662292"/>
            <a:ext cx="1891525" cy="18000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88447C7-37FE-44FA-855F-DFFD43D264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23" y="1662292"/>
            <a:ext cx="1603361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54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9BA6A118-EB82-4F86-A471-2D79C4B027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0452934"/>
              </p:ext>
            </p:extLst>
          </p:nvPr>
        </p:nvGraphicFramePr>
        <p:xfrm>
          <a:off x="1177636" y="1018309"/>
          <a:ext cx="9559637" cy="4849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908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67</Words>
  <Application>Microsoft Office PowerPoint</Application>
  <PresentationFormat>Grand écran</PresentationFormat>
  <Paragraphs>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AvenirNextLTPro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Marianne BOUET</dc:creator>
  <cp:lastModifiedBy>Vanessa Avrillon</cp:lastModifiedBy>
  <cp:revision>9</cp:revision>
  <cp:lastPrinted>2021-11-04T12:45:52Z</cp:lastPrinted>
  <dcterms:created xsi:type="dcterms:W3CDTF">2021-10-20T13:11:06Z</dcterms:created>
  <dcterms:modified xsi:type="dcterms:W3CDTF">2021-11-25T13:41:26Z</dcterms:modified>
</cp:coreProperties>
</file>