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4" r:id="rId3"/>
    <p:sldId id="356" r:id="rId4"/>
    <p:sldId id="357" r:id="rId5"/>
    <p:sldId id="358" r:id="rId6"/>
    <p:sldId id="359" r:id="rId7"/>
    <p:sldId id="360" r:id="rId8"/>
    <p:sldId id="351" r:id="rId9"/>
    <p:sldId id="361" r:id="rId10"/>
    <p:sldId id="350" r:id="rId11"/>
    <p:sldId id="349" r:id="rId12"/>
    <p:sldId id="352" r:id="rId13"/>
    <p:sldId id="355" r:id="rId14"/>
    <p:sldId id="363" r:id="rId15"/>
    <p:sldId id="362" r:id="rId16"/>
    <p:sldId id="364" r:id="rId17"/>
    <p:sldId id="365" r:id="rId18"/>
    <p:sldId id="262" r:id="rId19"/>
  </p:sldIdLst>
  <p:sldSz cx="10688638" cy="7562850"/>
  <p:notesSz cx="6858000" cy="9144000"/>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B0"/>
    <a:srgbClr val="0B5394"/>
    <a:srgbClr val="93D4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6" autoAdjust="0"/>
    <p:restoredTop sz="94660"/>
  </p:normalViewPr>
  <p:slideViewPr>
    <p:cSldViewPr snapToGrid="0" snapToObjects="1">
      <p:cViewPr varScale="1">
        <p:scale>
          <a:sx n="66" d="100"/>
          <a:sy n="66" d="100"/>
        </p:scale>
        <p:origin x="648" y="58"/>
      </p:cViewPr>
      <p:guideLst>
        <p:guide orient="horz" pos="2382"/>
        <p:guide pos="336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17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5D001C-D712-AF47-BE24-8CF675C5EADD}" type="datetimeFigureOut">
              <a:rPr lang="fr-FR" smtClean="0"/>
              <a:t>21/12/2020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E01546-C6AA-9E45-B1B5-3CAF97877798}" type="slidenum">
              <a:rPr lang="fr-FR" smtClean="0"/>
              <a:t>‹N°›</a:t>
            </a:fld>
            <a:endParaRPr lang="fr-FR"/>
          </a:p>
        </p:txBody>
      </p:sp>
    </p:spTree>
    <p:extLst>
      <p:ext uri="{BB962C8B-B14F-4D97-AF65-F5344CB8AC3E}">
        <p14:creationId xmlns:p14="http://schemas.microsoft.com/office/powerpoint/2010/main" val="82832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B69BC-5922-1D43-A989-8B53C2580A7C}" type="datetimeFigureOut">
              <a:rPr lang="fr-FR" smtClean="0"/>
              <a:t>21/12/2020</a:t>
            </a:fld>
            <a:endParaRPr lang="fr-FR"/>
          </a:p>
        </p:txBody>
      </p:sp>
      <p:sp>
        <p:nvSpPr>
          <p:cNvPr id="4" name="Espace réservé de l'image des diapositives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0904A-D0DC-C744-9F46-9DB73D23E278}" type="slidenum">
              <a:rPr lang="fr-FR" smtClean="0"/>
              <a:t>‹N°›</a:t>
            </a:fld>
            <a:endParaRPr lang="fr-FR"/>
          </a:p>
        </p:txBody>
      </p:sp>
    </p:spTree>
    <p:extLst>
      <p:ext uri="{BB962C8B-B14F-4D97-AF65-F5344CB8AC3E}">
        <p14:creationId xmlns:p14="http://schemas.microsoft.com/office/powerpoint/2010/main" val="1212156765"/>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0904A-D0DC-C744-9F46-9DB73D23E278}" type="slidenum">
              <a:rPr lang="fr-FR" smtClean="0"/>
              <a:t>11</a:t>
            </a:fld>
            <a:endParaRPr lang="fr-FR"/>
          </a:p>
        </p:txBody>
      </p:sp>
    </p:spTree>
    <p:extLst>
      <p:ext uri="{BB962C8B-B14F-4D97-AF65-F5344CB8AC3E}">
        <p14:creationId xmlns:p14="http://schemas.microsoft.com/office/powerpoint/2010/main" val="245896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0904A-D0DC-C744-9F46-9DB73D23E278}" type="slidenum">
              <a:rPr lang="fr-FR" smtClean="0"/>
              <a:t>15</a:t>
            </a:fld>
            <a:endParaRPr lang="fr-FR"/>
          </a:p>
        </p:txBody>
      </p:sp>
    </p:spTree>
    <p:extLst>
      <p:ext uri="{BB962C8B-B14F-4D97-AF65-F5344CB8AC3E}">
        <p14:creationId xmlns:p14="http://schemas.microsoft.com/office/powerpoint/2010/main" val="141668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0904A-D0DC-C744-9F46-9DB73D23E278}" type="slidenum">
              <a:rPr lang="fr-FR" smtClean="0"/>
              <a:t>16</a:t>
            </a:fld>
            <a:endParaRPr lang="fr-FR"/>
          </a:p>
        </p:txBody>
      </p:sp>
    </p:spTree>
    <p:extLst>
      <p:ext uri="{BB962C8B-B14F-4D97-AF65-F5344CB8AC3E}">
        <p14:creationId xmlns:p14="http://schemas.microsoft.com/office/powerpoint/2010/main" val="25660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0904A-D0DC-C744-9F46-9DB73D23E278}" type="slidenum">
              <a:rPr lang="fr-FR" smtClean="0"/>
              <a:t>17</a:t>
            </a:fld>
            <a:endParaRPr lang="fr-FR"/>
          </a:p>
        </p:txBody>
      </p:sp>
    </p:spTree>
    <p:extLst>
      <p:ext uri="{BB962C8B-B14F-4D97-AF65-F5344CB8AC3E}">
        <p14:creationId xmlns:p14="http://schemas.microsoft.com/office/powerpoint/2010/main" val="1382548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spTree>
      <p:nvGrpSpPr>
        <p:cNvPr id="1" name=""/>
        <p:cNvGrpSpPr/>
        <p:nvPr/>
      </p:nvGrpSpPr>
      <p:grpSpPr>
        <a:xfrm>
          <a:off x="0" y="0"/>
          <a:ext cx="0" cy="0"/>
          <a:chOff x="0" y="0"/>
          <a:chExt cx="0" cy="0"/>
        </a:xfrm>
      </p:grpSpPr>
      <p:sp>
        <p:nvSpPr>
          <p:cNvPr id="9" name="Rectangle 8"/>
          <p:cNvSpPr/>
          <p:nvPr userDrawn="1"/>
        </p:nvSpPr>
        <p:spPr>
          <a:xfrm>
            <a:off x="373229" y="373551"/>
            <a:ext cx="9997923" cy="6048000"/>
          </a:xfrm>
          <a:prstGeom prst="rect">
            <a:avLst/>
          </a:prstGeom>
          <a:solidFill>
            <a:srgbClr val="005FB0"/>
          </a:solidFill>
          <a:ln>
            <a:solidFill>
              <a:srgbClr val="005F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005FB0"/>
              </a:solidFill>
            </a:endParaRPr>
          </a:p>
        </p:txBody>
      </p:sp>
      <p:pic>
        <p:nvPicPr>
          <p:cNvPr id="8" name="Image 7" descr="AFU-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29" y="6559041"/>
            <a:ext cx="2739361" cy="672348"/>
          </a:xfrm>
          <a:prstGeom prst="rect">
            <a:avLst/>
          </a:prstGeom>
        </p:spPr>
      </p:pic>
      <p:sp>
        <p:nvSpPr>
          <p:cNvPr id="10" name="Rectangle 9"/>
          <p:cNvSpPr/>
          <p:nvPr userDrawn="1"/>
        </p:nvSpPr>
        <p:spPr>
          <a:xfrm>
            <a:off x="3598155" y="2154144"/>
            <a:ext cx="734572" cy="149420"/>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p:ph type="title" hasCustomPrompt="1"/>
          </p:nvPr>
        </p:nvSpPr>
        <p:spPr>
          <a:xfrm>
            <a:off x="3512715" y="2537508"/>
            <a:ext cx="5876374" cy="1994910"/>
          </a:xfrm>
          <a:prstGeom prst="rect">
            <a:avLst/>
          </a:prstGeom>
        </p:spPr>
        <p:txBody>
          <a:bodyPr>
            <a:noAutofit/>
          </a:bodyPr>
          <a:lstStyle>
            <a:lvl1pPr algn="l">
              <a:defRPr sz="3800" b="1" cap="all">
                <a:solidFill>
                  <a:schemeClr val="bg1"/>
                </a:solidFill>
                <a:latin typeface="Arial"/>
                <a:cs typeface="Arial"/>
              </a:defRPr>
            </a:lvl1pPr>
          </a:lstStyle>
          <a:p>
            <a:r>
              <a:rPr lang="fr-FR" smtClean="0"/>
              <a:t>TITRE DE LA PRéSENTATION</a:t>
            </a:r>
            <a:endParaRPr lang="fr-FR" dirty="0"/>
          </a:p>
        </p:txBody>
      </p:sp>
      <p:sp>
        <p:nvSpPr>
          <p:cNvPr id="15" name="Espace réservé du texte 14"/>
          <p:cNvSpPr>
            <a:spLocks noGrp="1"/>
          </p:cNvSpPr>
          <p:nvPr>
            <p:ph type="body" sz="quarter" idx="11" hasCustomPrompt="1"/>
          </p:nvPr>
        </p:nvSpPr>
        <p:spPr>
          <a:xfrm>
            <a:off x="3513138" y="4985267"/>
            <a:ext cx="5202237" cy="1253033"/>
          </a:xfrm>
          <a:prstGeom prst="rect">
            <a:avLst/>
          </a:prstGeom>
        </p:spPr>
        <p:txBody>
          <a:bodyPr vert="horz" tIns="0"/>
          <a:lstStyle>
            <a:lvl1pPr marL="0" indent="0">
              <a:spcBef>
                <a:spcPts val="600"/>
              </a:spcBef>
              <a:buNone/>
              <a:defRPr sz="2000" b="0" i="1" baseline="0">
                <a:solidFill>
                  <a:schemeClr val="bg1"/>
                </a:solidFill>
                <a:latin typeface="Arial"/>
                <a:cs typeface="Arial"/>
              </a:defRPr>
            </a:lvl1pPr>
            <a:lvl2pPr marL="521436" indent="0">
              <a:buNone/>
              <a:defRPr sz="2000">
                <a:latin typeface="Arial"/>
                <a:cs typeface="Arial"/>
              </a:defRPr>
            </a:lvl2pPr>
            <a:lvl3pPr marL="1042874" indent="0">
              <a:buNone/>
              <a:defRPr sz="2000">
                <a:latin typeface="Arial"/>
                <a:cs typeface="Arial"/>
              </a:defRPr>
            </a:lvl3pPr>
            <a:lvl4pPr marL="1564310" indent="0">
              <a:buNone/>
              <a:defRPr sz="2000">
                <a:latin typeface="Arial"/>
                <a:cs typeface="Arial"/>
              </a:defRPr>
            </a:lvl4pPr>
            <a:lvl5pPr marL="2085747" indent="0">
              <a:buNone/>
              <a:defRPr sz="2000">
                <a:latin typeface="Arial"/>
                <a:cs typeface="Arial"/>
              </a:defRPr>
            </a:lvl5pPr>
          </a:lstStyle>
          <a:p>
            <a:pPr lvl="0"/>
            <a:r>
              <a:rPr lang="fr-FR" dirty="0" smtClean="0"/>
              <a:t>Nom et informations</a:t>
            </a:r>
            <a:endParaRPr lang="fr-FR" dirty="0"/>
          </a:p>
        </p:txBody>
      </p:sp>
    </p:spTree>
    <p:extLst>
      <p:ext uri="{BB962C8B-B14F-4D97-AF65-F5344CB8AC3E}">
        <p14:creationId xmlns:p14="http://schemas.microsoft.com/office/powerpoint/2010/main" val="101467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Rectangle 3"/>
          <p:cNvSpPr/>
          <p:nvPr userDrawn="1"/>
        </p:nvSpPr>
        <p:spPr>
          <a:xfrm>
            <a:off x="373511" y="933878"/>
            <a:ext cx="9947841" cy="136968"/>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userDrawn="1"/>
        </p:nvSpPr>
        <p:spPr>
          <a:xfrm>
            <a:off x="3523441" y="2141689"/>
            <a:ext cx="2340669" cy="461665"/>
          </a:xfrm>
          <a:prstGeom prst="rect">
            <a:avLst/>
          </a:prstGeom>
          <a:noFill/>
        </p:spPr>
        <p:txBody>
          <a:bodyPr wrap="square" rtlCol="0">
            <a:spAutoFit/>
          </a:bodyPr>
          <a:lstStyle/>
          <a:p>
            <a:r>
              <a:rPr lang="fr-FR" sz="2400" b="1" dirty="0" smtClean="0">
                <a:solidFill>
                  <a:srgbClr val="005FB0"/>
                </a:solidFill>
                <a:latin typeface="Arial"/>
                <a:cs typeface="Arial"/>
              </a:rPr>
              <a:t>Sommaire</a:t>
            </a:r>
            <a:endParaRPr lang="fr-FR" sz="2400" b="1" dirty="0">
              <a:solidFill>
                <a:srgbClr val="005FB0"/>
              </a:solidFill>
              <a:latin typeface="Arial"/>
              <a:cs typeface="Arial"/>
            </a:endParaRPr>
          </a:p>
        </p:txBody>
      </p:sp>
      <p:sp>
        <p:nvSpPr>
          <p:cNvPr id="7" name="Espace réservé du texte 6"/>
          <p:cNvSpPr>
            <a:spLocks noGrp="1"/>
          </p:cNvSpPr>
          <p:nvPr>
            <p:ph type="body" sz="quarter" idx="10" hasCustomPrompt="1"/>
          </p:nvPr>
        </p:nvSpPr>
        <p:spPr>
          <a:xfrm>
            <a:off x="3510213" y="2665760"/>
            <a:ext cx="5167312" cy="3584575"/>
          </a:xfrm>
          <a:prstGeom prst="rect">
            <a:avLst/>
          </a:prstGeom>
        </p:spPr>
        <p:txBody>
          <a:bodyPr vert="horz"/>
          <a:lstStyle>
            <a:lvl1pPr marL="274638" indent="-274638">
              <a:spcAft>
                <a:spcPts val="1200"/>
              </a:spcAft>
              <a:buClr>
                <a:srgbClr val="0B5394"/>
              </a:buClr>
              <a:buFont typeface="+mj-lt"/>
              <a:buAutoNum type="arabicPeriod"/>
              <a:defRPr sz="2000" b="0" cap="all" baseline="0">
                <a:solidFill>
                  <a:schemeClr val="tx1">
                    <a:lumMod val="65000"/>
                    <a:lumOff val="35000"/>
                  </a:schemeClr>
                </a:solidFill>
                <a:latin typeface="Arial"/>
                <a:cs typeface="Arial"/>
              </a:defRPr>
            </a:lvl1pPr>
          </a:lstStyle>
          <a:p>
            <a:pPr lvl="0"/>
            <a:r>
              <a:rPr lang="fr-FR" dirty="0" smtClean="0"/>
              <a:t>TEXTE 1</a:t>
            </a:r>
          </a:p>
          <a:p>
            <a:pPr lvl="0"/>
            <a:r>
              <a:rPr lang="fr-FR" dirty="0" smtClean="0"/>
              <a:t>Texte 2 </a:t>
            </a:r>
            <a:endParaRPr lang="fr-FR" dirty="0"/>
          </a:p>
        </p:txBody>
      </p:sp>
      <p:pic>
        <p:nvPicPr>
          <p:cNvPr id="8" name="Image 7" descr="AFU-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161" y="6797920"/>
            <a:ext cx="1867553" cy="458372"/>
          </a:xfrm>
          <a:prstGeom prst="rect">
            <a:avLst/>
          </a:prstGeom>
        </p:spPr>
      </p:pic>
    </p:spTree>
    <p:extLst>
      <p:ext uri="{BB962C8B-B14F-4D97-AF65-F5344CB8AC3E}">
        <p14:creationId xmlns:p14="http://schemas.microsoft.com/office/powerpoint/2010/main" val="297581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9" name="Rectangle 8"/>
          <p:cNvSpPr/>
          <p:nvPr userDrawn="1"/>
        </p:nvSpPr>
        <p:spPr>
          <a:xfrm>
            <a:off x="373229" y="423359"/>
            <a:ext cx="9997923" cy="6048000"/>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userDrawn="1"/>
        </p:nvSpPr>
        <p:spPr>
          <a:xfrm>
            <a:off x="3598155" y="2154144"/>
            <a:ext cx="734572" cy="1494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p:ph type="title" hasCustomPrompt="1"/>
          </p:nvPr>
        </p:nvSpPr>
        <p:spPr>
          <a:xfrm>
            <a:off x="3512715" y="3125372"/>
            <a:ext cx="5876374" cy="647489"/>
          </a:xfrm>
          <a:prstGeom prst="rect">
            <a:avLst/>
          </a:prstGeom>
        </p:spPr>
        <p:txBody>
          <a:bodyPr>
            <a:noAutofit/>
          </a:bodyPr>
          <a:lstStyle>
            <a:lvl1pPr algn="l">
              <a:defRPr sz="3600" b="1" cap="all">
                <a:solidFill>
                  <a:srgbClr val="005FB0"/>
                </a:solidFill>
                <a:latin typeface="Arial"/>
                <a:cs typeface="Arial"/>
              </a:defRPr>
            </a:lvl1pPr>
          </a:lstStyle>
          <a:p>
            <a:r>
              <a:rPr lang="fr-FR" dirty="0" smtClean="0"/>
              <a:t>TITRE DU CHAPITRE</a:t>
            </a:r>
            <a:endParaRPr lang="fr-FR" dirty="0"/>
          </a:p>
        </p:txBody>
      </p:sp>
      <p:sp>
        <p:nvSpPr>
          <p:cNvPr id="14" name="Titre 10"/>
          <p:cNvSpPr txBox="1">
            <a:spLocks/>
          </p:cNvSpPr>
          <p:nvPr userDrawn="1"/>
        </p:nvSpPr>
        <p:spPr>
          <a:xfrm>
            <a:off x="3512715" y="2580482"/>
            <a:ext cx="5876374" cy="669413"/>
          </a:xfrm>
          <a:prstGeom prst="rect">
            <a:avLst/>
          </a:prstGeom>
        </p:spPr>
        <p:txBody>
          <a:bodyPr>
            <a:noAutofit/>
          </a:bodyPr>
          <a:lstStyle>
            <a:lvl1pPr algn="l" defTabSz="521437" rtl="0" eaLnBrk="1" latinLnBrk="0" hangingPunct="1">
              <a:spcBef>
                <a:spcPct val="0"/>
              </a:spcBef>
              <a:buNone/>
              <a:defRPr sz="3600" b="1" kern="1200" cap="all">
                <a:solidFill>
                  <a:srgbClr val="0B5394"/>
                </a:solidFill>
                <a:latin typeface="Arial"/>
                <a:ea typeface="+mj-ea"/>
                <a:cs typeface="Arial"/>
              </a:defRPr>
            </a:lvl1pPr>
          </a:lstStyle>
          <a:p>
            <a:pPr marL="742950" indent="-742950">
              <a:buFont typeface="+mj-lt"/>
              <a:buAutoNum type="arabicPeriod"/>
            </a:pPr>
            <a:endParaRPr lang="fr-FR" dirty="0">
              <a:solidFill>
                <a:schemeClr val="bg1"/>
              </a:solidFill>
            </a:endParaRPr>
          </a:p>
        </p:txBody>
      </p:sp>
      <p:pic>
        <p:nvPicPr>
          <p:cNvPr id="17" name="Image 16" descr="AFU-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161" y="6797920"/>
            <a:ext cx="1867553" cy="458372"/>
          </a:xfrm>
          <a:prstGeom prst="rect">
            <a:avLst/>
          </a:prstGeom>
        </p:spPr>
      </p:pic>
    </p:spTree>
    <p:extLst>
      <p:ext uri="{BB962C8B-B14F-4D97-AF65-F5344CB8AC3E}">
        <p14:creationId xmlns:p14="http://schemas.microsoft.com/office/powerpoint/2010/main" val="45706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s">
    <p:spTree>
      <p:nvGrpSpPr>
        <p:cNvPr id="1" name=""/>
        <p:cNvGrpSpPr/>
        <p:nvPr/>
      </p:nvGrpSpPr>
      <p:grpSpPr>
        <a:xfrm>
          <a:off x="0" y="0"/>
          <a:ext cx="0" cy="0"/>
          <a:chOff x="0" y="0"/>
          <a:chExt cx="0" cy="0"/>
        </a:xfrm>
      </p:grpSpPr>
      <p:pic>
        <p:nvPicPr>
          <p:cNvPr id="3" name="Image 2" descr="AFU-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161" y="6797920"/>
            <a:ext cx="1867553" cy="458372"/>
          </a:xfrm>
          <a:prstGeom prst="rect">
            <a:avLst/>
          </a:prstGeom>
        </p:spPr>
      </p:pic>
      <p:sp>
        <p:nvSpPr>
          <p:cNvPr id="5" name="Rectangle 4"/>
          <p:cNvSpPr/>
          <p:nvPr userDrawn="1"/>
        </p:nvSpPr>
        <p:spPr>
          <a:xfrm>
            <a:off x="373511" y="933878"/>
            <a:ext cx="9947841" cy="136968"/>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space réservé du texte 6"/>
          <p:cNvSpPr>
            <a:spLocks noGrp="1"/>
          </p:cNvSpPr>
          <p:nvPr>
            <p:ph type="body" sz="quarter" idx="10" hasCustomPrompt="1"/>
          </p:nvPr>
        </p:nvSpPr>
        <p:spPr>
          <a:xfrm>
            <a:off x="1730625" y="1667967"/>
            <a:ext cx="8590727" cy="399015"/>
          </a:xfrm>
          <a:prstGeom prst="rect">
            <a:avLst/>
          </a:prstGeom>
        </p:spPr>
        <p:txBody>
          <a:bodyPr vert="horz"/>
          <a:lstStyle>
            <a:lvl1pPr marL="0" indent="0">
              <a:buNone/>
              <a:defRPr sz="2400" b="1" cap="all" baseline="0">
                <a:solidFill>
                  <a:srgbClr val="005FB0"/>
                </a:solidFill>
                <a:latin typeface="Arial"/>
                <a:cs typeface="Arial"/>
              </a:defRPr>
            </a:lvl1pPr>
            <a:lvl2pPr marL="521436" indent="0">
              <a:buNone/>
              <a:defRPr sz="2400" cap="all">
                <a:latin typeface="Arial"/>
                <a:cs typeface="Arial"/>
              </a:defRPr>
            </a:lvl2pPr>
            <a:lvl3pPr marL="1042874" indent="0">
              <a:buNone/>
              <a:defRPr sz="2400" cap="all">
                <a:latin typeface="Arial"/>
                <a:cs typeface="Arial"/>
              </a:defRPr>
            </a:lvl3pPr>
            <a:lvl4pPr marL="1564310" indent="0">
              <a:buNone/>
              <a:defRPr sz="2400" cap="all">
                <a:latin typeface="Arial"/>
                <a:cs typeface="Arial"/>
              </a:defRPr>
            </a:lvl4pPr>
            <a:lvl5pPr marL="2085747" indent="0">
              <a:buNone/>
              <a:defRPr sz="2400" cap="all">
                <a:latin typeface="Arial"/>
                <a:cs typeface="Arial"/>
              </a:defRPr>
            </a:lvl5pPr>
          </a:lstStyle>
          <a:p>
            <a:pPr lvl="0"/>
            <a:r>
              <a:rPr lang="fr-FR" dirty="0" smtClean="0"/>
              <a:t>TITRE PARTIE</a:t>
            </a:r>
            <a:endParaRPr lang="fr-FR" dirty="0"/>
          </a:p>
        </p:txBody>
      </p:sp>
      <p:sp>
        <p:nvSpPr>
          <p:cNvPr id="8" name="Espace réservé du texte 6"/>
          <p:cNvSpPr>
            <a:spLocks noGrp="1"/>
          </p:cNvSpPr>
          <p:nvPr>
            <p:ph type="body" sz="quarter" idx="11" hasCustomPrompt="1"/>
          </p:nvPr>
        </p:nvSpPr>
        <p:spPr>
          <a:xfrm>
            <a:off x="1730625" y="2066982"/>
            <a:ext cx="8590727" cy="364639"/>
          </a:xfrm>
          <a:prstGeom prst="rect">
            <a:avLst/>
          </a:prstGeom>
        </p:spPr>
        <p:txBody>
          <a:bodyPr vert="horz" tIns="0"/>
          <a:lstStyle>
            <a:lvl1pPr marL="0" indent="0">
              <a:buNone/>
              <a:defRPr sz="2400" b="0" cap="all" baseline="0">
                <a:solidFill>
                  <a:schemeClr val="tx1">
                    <a:lumMod val="65000"/>
                    <a:lumOff val="35000"/>
                  </a:schemeClr>
                </a:solidFill>
                <a:latin typeface="Arial"/>
                <a:cs typeface="Arial"/>
              </a:defRPr>
            </a:lvl1pPr>
            <a:lvl2pPr marL="521436" indent="0">
              <a:buNone/>
              <a:defRPr sz="2400" cap="all">
                <a:latin typeface="Arial"/>
                <a:cs typeface="Arial"/>
              </a:defRPr>
            </a:lvl2pPr>
            <a:lvl3pPr marL="1042874" indent="0">
              <a:buNone/>
              <a:defRPr sz="2400" cap="all">
                <a:latin typeface="Arial"/>
                <a:cs typeface="Arial"/>
              </a:defRPr>
            </a:lvl3pPr>
            <a:lvl4pPr marL="1564310" indent="0">
              <a:buNone/>
              <a:defRPr sz="2400" cap="all">
                <a:latin typeface="Arial"/>
                <a:cs typeface="Arial"/>
              </a:defRPr>
            </a:lvl4pPr>
            <a:lvl5pPr marL="2085747" indent="0">
              <a:buNone/>
              <a:defRPr sz="2400" cap="all">
                <a:latin typeface="Arial"/>
                <a:cs typeface="Arial"/>
              </a:defRPr>
            </a:lvl5pPr>
          </a:lstStyle>
          <a:p>
            <a:pPr lvl="0"/>
            <a:r>
              <a:rPr lang="fr-FR" dirty="0" smtClean="0"/>
              <a:t>SOUS-TITRE</a:t>
            </a:r>
            <a:endParaRPr lang="fr-FR" dirty="0"/>
          </a:p>
        </p:txBody>
      </p:sp>
      <p:sp>
        <p:nvSpPr>
          <p:cNvPr id="10" name="Espace réservé du texte 9"/>
          <p:cNvSpPr>
            <a:spLocks noGrp="1"/>
          </p:cNvSpPr>
          <p:nvPr>
            <p:ph type="body" sz="quarter" idx="12" hasCustomPrompt="1"/>
          </p:nvPr>
        </p:nvSpPr>
        <p:spPr>
          <a:xfrm>
            <a:off x="1717925" y="2689225"/>
            <a:ext cx="8453438" cy="3262313"/>
          </a:xfrm>
          <a:prstGeom prst="rect">
            <a:avLst/>
          </a:prstGeom>
        </p:spPr>
        <p:txBody>
          <a:bodyPr vert="horz"/>
          <a:lstStyle>
            <a:lvl1pPr marL="174625" indent="-174625">
              <a:spcAft>
                <a:spcPts val="1200"/>
              </a:spcAft>
              <a:defRPr sz="2000" baseline="0">
                <a:solidFill>
                  <a:srgbClr val="595959"/>
                </a:solidFill>
                <a:latin typeface="Arial"/>
                <a:cs typeface="Arial"/>
              </a:defRPr>
            </a:lvl1pPr>
            <a:lvl2pPr marL="622300" indent="-261938">
              <a:defRPr sz="1600">
                <a:latin typeface="Arial"/>
                <a:cs typeface="Arial"/>
              </a:defRPr>
            </a:lvl2pPr>
            <a:lvl3pPr marL="1169988" indent="-185738">
              <a:tabLst/>
              <a:defRPr sz="1600">
                <a:latin typeface="Arial"/>
                <a:cs typeface="Arial"/>
              </a:defRPr>
            </a:lvl3pPr>
            <a:lvl4pPr>
              <a:defRPr sz="1600">
                <a:latin typeface="Arial"/>
                <a:cs typeface="Arial"/>
              </a:defRPr>
            </a:lvl4pPr>
            <a:lvl5pPr>
              <a:defRPr sz="1600">
                <a:latin typeface="Arial"/>
                <a:cs typeface="Arial"/>
              </a:defRPr>
            </a:lvl5pPr>
          </a:lstStyle>
          <a:p>
            <a:pPr lvl="0"/>
            <a:r>
              <a:rPr lang="fr-FR" dirty="0" smtClean="0"/>
              <a:t>Texte courant</a:t>
            </a:r>
          </a:p>
          <a:p>
            <a:pPr lvl="0"/>
            <a:endParaRPr lang="fr-FR" dirty="0" smtClean="0"/>
          </a:p>
        </p:txBody>
      </p:sp>
      <p:sp>
        <p:nvSpPr>
          <p:cNvPr id="11" name="ZoneTexte 10"/>
          <p:cNvSpPr txBox="1"/>
          <p:nvPr userDrawn="1"/>
        </p:nvSpPr>
        <p:spPr>
          <a:xfrm>
            <a:off x="6760548" y="7047659"/>
            <a:ext cx="921328" cy="230832"/>
          </a:xfrm>
          <a:prstGeom prst="rect">
            <a:avLst/>
          </a:prstGeom>
          <a:noFill/>
        </p:spPr>
        <p:txBody>
          <a:bodyPr wrap="square" rtlCol="0">
            <a:spAutoFit/>
          </a:bodyPr>
          <a:lstStyle/>
          <a:p>
            <a:fld id="{17C3BCF1-EFB7-E841-8C0A-BB92A7B7D915}" type="datetime1">
              <a:rPr lang="fr-FR" sz="900" smtClean="0">
                <a:solidFill>
                  <a:srgbClr val="005FB0"/>
                </a:solidFill>
                <a:latin typeface="Arial"/>
                <a:cs typeface="Arial"/>
              </a:rPr>
              <a:t>21/12/2020</a:t>
            </a:fld>
            <a:endParaRPr lang="fr-FR" sz="900" dirty="0">
              <a:solidFill>
                <a:srgbClr val="005FB0"/>
              </a:solidFill>
              <a:latin typeface="Arial"/>
              <a:cs typeface="Arial"/>
            </a:endParaRPr>
          </a:p>
        </p:txBody>
      </p:sp>
      <p:sp>
        <p:nvSpPr>
          <p:cNvPr id="12" name="ZoneTexte 11"/>
          <p:cNvSpPr txBox="1"/>
          <p:nvPr userDrawn="1"/>
        </p:nvSpPr>
        <p:spPr>
          <a:xfrm>
            <a:off x="8307388" y="7047659"/>
            <a:ext cx="1154889" cy="230832"/>
          </a:xfrm>
          <a:prstGeom prst="rect">
            <a:avLst/>
          </a:prstGeom>
          <a:noFill/>
        </p:spPr>
        <p:txBody>
          <a:bodyPr wrap="square" rtlCol="0">
            <a:spAutoFit/>
          </a:bodyPr>
          <a:lstStyle/>
          <a:p>
            <a:r>
              <a:rPr lang="fr-FR" sz="900" dirty="0" smtClean="0">
                <a:solidFill>
                  <a:srgbClr val="005FB0"/>
                </a:solidFill>
                <a:latin typeface="Arial"/>
                <a:cs typeface="Arial"/>
              </a:rPr>
              <a:t>CONFIDENTIEL</a:t>
            </a:r>
            <a:endParaRPr lang="fr-FR" sz="900" dirty="0">
              <a:solidFill>
                <a:srgbClr val="005FB0"/>
              </a:solidFill>
              <a:latin typeface="Arial"/>
              <a:cs typeface="Arial"/>
            </a:endParaRPr>
          </a:p>
        </p:txBody>
      </p:sp>
      <p:sp>
        <p:nvSpPr>
          <p:cNvPr id="13" name="ZoneTexte 12"/>
          <p:cNvSpPr txBox="1"/>
          <p:nvPr userDrawn="1"/>
        </p:nvSpPr>
        <p:spPr>
          <a:xfrm>
            <a:off x="9858607" y="7047657"/>
            <a:ext cx="625512" cy="230832"/>
          </a:xfrm>
          <a:prstGeom prst="rect">
            <a:avLst/>
          </a:prstGeom>
          <a:noFill/>
        </p:spPr>
        <p:txBody>
          <a:bodyPr wrap="square" rtlCol="0">
            <a:spAutoFit/>
          </a:bodyPr>
          <a:lstStyle/>
          <a:p>
            <a:r>
              <a:rPr lang="fr-FR" sz="900" baseline="0" dirty="0" smtClean="0">
                <a:solidFill>
                  <a:srgbClr val="005FB0"/>
                </a:solidFill>
                <a:latin typeface="Arial"/>
                <a:cs typeface="Arial"/>
              </a:rPr>
              <a:t> </a:t>
            </a:r>
            <a:fld id="{4BFD53EF-F7AF-C040-9F71-0B90579F960E}" type="slidenum">
              <a:rPr lang="fr-FR" sz="900" baseline="0" smtClean="0">
                <a:solidFill>
                  <a:srgbClr val="005FB0"/>
                </a:solidFill>
                <a:latin typeface="Arial"/>
                <a:cs typeface="Arial"/>
              </a:rPr>
              <a:t>‹N°›</a:t>
            </a:fld>
            <a:r>
              <a:rPr lang="fr-FR" sz="900" baseline="0" dirty="0" smtClean="0">
                <a:solidFill>
                  <a:srgbClr val="005FB0"/>
                </a:solidFill>
                <a:latin typeface="Arial"/>
                <a:cs typeface="Arial"/>
              </a:rPr>
              <a:t> / 6</a:t>
            </a:r>
            <a:endParaRPr lang="fr-FR" sz="900" dirty="0">
              <a:solidFill>
                <a:srgbClr val="005FB0"/>
              </a:solidFill>
              <a:latin typeface="Arial"/>
              <a:cs typeface="Arial"/>
            </a:endParaRPr>
          </a:p>
        </p:txBody>
      </p:sp>
    </p:spTree>
    <p:extLst>
      <p:ext uri="{BB962C8B-B14F-4D97-AF65-F5344CB8AC3E}">
        <p14:creationId xmlns:p14="http://schemas.microsoft.com/office/powerpoint/2010/main" val="330273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ma">
    <p:spTree>
      <p:nvGrpSpPr>
        <p:cNvPr id="1" name=""/>
        <p:cNvGrpSpPr/>
        <p:nvPr/>
      </p:nvGrpSpPr>
      <p:grpSpPr>
        <a:xfrm>
          <a:off x="0" y="0"/>
          <a:ext cx="0" cy="0"/>
          <a:chOff x="0" y="0"/>
          <a:chExt cx="0" cy="0"/>
        </a:xfrm>
      </p:grpSpPr>
      <p:pic>
        <p:nvPicPr>
          <p:cNvPr id="3" name="Image 2" descr="AFU-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161" y="6797920"/>
            <a:ext cx="1867553" cy="458372"/>
          </a:xfrm>
          <a:prstGeom prst="rect">
            <a:avLst/>
          </a:prstGeom>
        </p:spPr>
      </p:pic>
      <p:sp>
        <p:nvSpPr>
          <p:cNvPr id="5" name="Rectangle 4"/>
          <p:cNvSpPr/>
          <p:nvPr userDrawn="1"/>
        </p:nvSpPr>
        <p:spPr>
          <a:xfrm>
            <a:off x="373511" y="933878"/>
            <a:ext cx="9947841" cy="136968"/>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space réservé du texte 6"/>
          <p:cNvSpPr>
            <a:spLocks noGrp="1"/>
          </p:cNvSpPr>
          <p:nvPr>
            <p:ph type="body" sz="quarter" idx="10" hasCustomPrompt="1"/>
          </p:nvPr>
        </p:nvSpPr>
        <p:spPr>
          <a:xfrm>
            <a:off x="1717925" y="410345"/>
            <a:ext cx="7993063" cy="399015"/>
          </a:xfrm>
          <a:prstGeom prst="rect">
            <a:avLst/>
          </a:prstGeom>
        </p:spPr>
        <p:txBody>
          <a:bodyPr vert="horz"/>
          <a:lstStyle>
            <a:lvl1pPr marL="0" indent="0">
              <a:buNone/>
              <a:defRPr sz="2400" b="1" cap="all" baseline="0">
                <a:solidFill>
                  <a:srgbClr val="005FB0"/>
                </a:solidFill>
                <a:latin typeface="Arial"/>
                <a:cs typeface="Arial"/>
              </a:defRPr>
            </a:lvl1pPr>
            <a:lvl2pPr marL="521436" indent="0">
              <a:buNone/>
              <a:defRPr sz="2400" cap="all">
                <a:latin typeface="Arial"/>
                <a:cs typeface="Arial"/>
              </a:defRPr>
            </a:lvl2pPr>
            <a:lvl3pPr marL="1042874" indent="0">
              <a:buNone/>
              <a:defRPr sz="2400" cap="all">
                <a:latin typeface="Arial"/>
                <a:cs typeface="Arial"/>
              </a:defRPr>
            </a:lvl3pPr>
            <a:lvl4pPr marL="1564310" indent="0">
              <a:buNone/>
              <a:defRPr sz="2400" cap="all">
                <a:latin typeface="Arial"/>
                <a:cs typeface="Arial"/>
              </a:defRPr>
            </a:lvl4pPr>
            <a:lvl5pPr marL="2085747" indent="0">
              <a:buNone/>
              <a:defRPr sz="2400" cap="all">
                <a:latin typeface="Arial"/>
                <a:cs typeface="Arial"/>
              </a:defRPr>
            </a:lvl5pPr>
          </a:lstStyle>
          <a:p>
            <a:pPr lvl="0"/>
            <a:r>
              <a:rPr lang="fr-FR" dirty="0" smtClean="0"/>
              <a:t>TITRE PARTIE</a:t>
            </a:r>
            <a:endParaRPr lang="fr-FR" dirty="0"/>
          </a:p>
        </p:txBody>
      </p:sp>
      <p:sp>
        <p:nvSpPr>
          <p:cNvPr id="8" name="Espace réservé du texte 6"/>
          <p:cNvSpPr>
            <a:spLocks noGrp="1"/>
          </p:cNvSpPr>
          <p:nvPr>
            <p:ph type="body" sz="quarter" idx="11" hasCustomPrompt="1"/>
          </p:nvPr>
        </p:nvSpPr>
        <p:spPr>
          <a:xfrm>
            <a:off x="1717925" y="1170459"/>
            <a:ext cx="7993063" cy="364639"/>
          </a:xfrm>
          <a:prstGeom prst="rect">
            <a:avLst/>
          </a:prstGeom>
        </p:spPr>
        <p:txBody>
          <a:bodyPr vert="horz" tIns="0"/>
          <a:lstStyle>
            <a:lvl1pPr marL="0" indent="0">
              <a:buNone/>
              <a:defRPr sz="2400" b="0" cap="none" baseline="0">
                <a:solidFill>
                  <a:srgbClr val="005FB0"/>
                </a:solidFill>
                <a:latin typeface="Arial"/>
                <a:cs typeface="Arial"/>
              </a:defRPr>
            </a:lvl1pPr>
            <a:lvl2pPr marL="521436" indent="0">
              <a:buNone/>
              <a:defRPr sz="2400" cap="all">
                <a:latin typeface="Arial"/>
                <a:cs typeface="Arial"/>
              </a:defRPr>
            </a:lvl2pPr>
            <a:lvl3pPr marL="1042874" indent="0">
              <a:buNone/>
              <a:defRPr sz="2400" cap="all">
                <a:latin typeface="Arial"/>
                <a:cs typeface="Arial"/>
              </a:defRPr>
            </a:lvl3pPr>
            <a:lvl4pPr marL="1564310" indent="0">
              <a:buNone/>
              <a:defRPr sz="2400" cap="all">
                <a:latin typeface="Arial"/>
                <a:cs typeface="Arial"/>
              </a:defRPr>
            </a:lvl4pPr>
            <a:lvl5pPr marL="2085747" indent="0">
              <a:buNone/>
              <a:defRPr sz="2400" cap="all">
                <a:latin typeface="Arial"/>
                <a:cs typeface="Arial"/>
              </a:defRPr>
            </a:lvl5pPr>
          </a:lstStyle>
          <a:p>
            <a:pPr lvl="0"/>
            <a:r>
              <a:rPr lang="fr-FR" dirty="0" smtClean="0"/>
              <a:t>Sous-titre</a:t>
            </a:r>
            <a:endParaRPr lang="fr-FR" dirty="0"/>
          </a:p>
        </p:txBody>
      </p:sp>
      <p:sp>
        <p:nvSpPr>
          <p:cNvPr id="12" name="ZoneTexte 11"/>
          <p:cNvSpPr txBox="1"/>
          <p:nvPr userDrawn="1"/>
        </p:nvSpPr>
        <p:spPr>
          <a:xfrm>
            <a:off x="8307388" y="7047659"/>
            <a:ext cx="1154889" cy="230832"/>
          </a:xfrm>
          <a:prstGeom prst="rect">
            <a:avLst/>
          </a:prstGeom>
          <a:noFill/>
        </p:spPr>
        <p:txBody>
          <a:bodyPr wrap="square" rtlCol="0">
            <a:spAutoFit/>
          </a:bodyPr>
          <a:lstStyle/>
          <a:p>
            <a:r>
              <a:rPr lang="fr-FR" sz="900" dirty="0" smtClean="0">
                <a:solidFill>
                  <a:srgbClr val="005FB0"/>
                </a:solidFill>
                <a:latin typeface="Arial"/>
                <a:cs typeface="Arial"/>
              </a:rPr>
              <a:t>CONFIDENTIEL</a:t>
            </a:r>
            <a:endParaRPr lang="fr-FR" sz="900" dirty="0">
              <a:solidFill>
                <a:srgbClr val="005FB0"/>
              </a:solidFill>
              <a:latin typeface="Arial"/>
              <a:cs typeface="Arial"/>
            </a:endParaRPr>
          </a:p>
        </p:txBody>
      </p:sp>
      <p:sp>
        <p:nvSpPr>
          <p:cNvPr id="13" name="ZoneTexte 12"/>
          <p:cNvSpPr txBox="1"/>
          <p:nvPr userDrawn="1"/>
        </p:nvSpPr>
        <p:spPr>
          <a:xfrm>
            <a:off x="9858607" y="7047657"/>
            <a:ext cx="625512" cy="230832"/>
          </a:xfrm>
          <a:prstGeom prst="rect">
            <a:avLst/>
          </a:prstGeom>
          <a:noFill/>
        </p:spPr>
        <p:txBody>
          <a:bodyPr wrap="square" rtlCol="0">
            <a:spAutoFit/>
          </a:bodyPr>
          <a:lstStyle/>
          <a:p>
            <a:r>
              <a:rPr lang="fr-FR" sz="900" baseline="0" dirty="0" smtClean="0">
                <a:solidFill>
                  <a:srgbClr val="005FB0"/>
                </a:solidFill>
                <a:latin typeface="Arial"/>
                <a:cs typeface="Arial"/>
              </a:rPr>
              <a:t> </a:t>
            </a:r>
            <a:fld id="{4BFD53EF-F7AF-C040-9F71-0B90579F960E}" type="slidenum">
              <a:rPr lang="fr-FR" sz="900" baseline="0" smtClean="0">
                <a:solidFill>
                  <a:srgbClr val="005FB0"/>
                </a:solidFill>
                <a:latin typeface="Arial"/>
                <a:cs typeface="Arial"/>
              </a:rPr>
              <a:t>‹N°›</a:t>
            </a:fld>
            <a:r>
              <a:rPr lang="fr-FR" sz="900" baseline="0" dirty="0" smtClean="0">
                <a:solidFill>
                  <a:srgbClr val="005FB0"/>
                </a:solidFill>
                <a:latin typeface="Arial"/>
                <a:cs typeface="Arial"/>
              </a:rPr>
              <a:t> / 6</a:t>
            </a:r>
            <a:endParaRPr lang="fr-FR" sz="900" dirty="0">
              <a:solidFill>
                <a:srgbClr val="005FB0"/>
              </a:solidFill>
              <a:latin typeface="Arial"/>
              <a:cs typeface="Arial"/>
            </a:endParaRPr>
          </a:p>
        </p:txBody>
      </p:sp>
      <p:sp>
        <p:nvSpPr>
          <p:cNvPr id="14" name="Espace réservé pour une image  13"/>
          <p:cNvSpPr>
            <a:spLocks noGrp="1"/>
          </p:cNvSpPr>
          <p:nvPr>
            <p:ph type="pic" sz="quarter" idx="12"/>
          </p:nvPr>
        </p:nvSpPr>
        <p:spPr>
          <a:xfrm>
            <a:off x="1717675" y="1631172"/>
            <a:ext cx="8604250" cy="5304616"/>
          </a:xfrm>
          <a:prstGeom prst="rect">
            <a:avLst/>
          </a:prstGeom>
        </p:spPr>
        <p:txBody>
          <a:bodyPr vert="horz" anchor="ctr" anchorCtr="0"/>
          <a:lstStyle>
            <a:lvl1pPr marL="0" indent="0" algn="ctr">
              <a:buNone/>
              <a:defRPr>
                <a:solidFill>
                  <a:srgbClr val="005FB0"/>
                </a:solidFill>
                <a:latin typeface="Arial"/>
                <a:cs typeface="Arial"/>
              </a:defRPr>
            </a:lvl1pPr>
          </a:lstStyle>
          <a:p>
            <a:endParaRPr lang="fr-FR" dirty="0"/>
          </a:p>
        </p:txBody>
      </p:sp>
      <p:sp>
        <p:nvSpPr>
          <p:cNvPr id="10" name="ZoneTexte 9"/>
          <p:cNvSpPr txBox="1"/>
          <p:nvPr userDrawn="1"/>
        </p:nvSpPr>
        <p:spPr>
          <a:xfrm>
            <a:off x="6760548" y="7047659"/>
            <a:ext cx="921328" cy="230832"/>
          </a:xfrm>
          <a:prstGeom prst="rect">
            <a:avLst/>
          </a:prstGeom>
          <a:noFill/>
        </p:spPr>
        <p:txBody>
          <a:bodyPr wrap="square" rtlCol="0">
            <a:spAutoFit/>
          </a:bodyPr>
          <a:lstStyle/>
          <a:p>
            <a:fld id="{17C3BCF1-EFB7-E841-8C0A-BB92A7B7D915}" type="datetime1">
              <a:rPr lang="fr-FR" sz="900" smtClean="0">
                <a:solidFill>
                  <a:srgbClr val="005FB0"/>
                </a:solidFill>
                <a:latin typeface="Arial"/>
                <a:cs typeface="Arial"/>
              </a:rPr>
              <a:t>21/12/2020</a:t>
            </a:fld>
            <a:endParaRPr lang="fr-FR" sz="900" dirty="0">
              <a:solidFill>
                <a:srgbClr val="005FB0"/>
              </a:solidFill>
              <a:latin typeface="Arial"/>
              <a:cs typeface="Arial"/>
            </a:endParaRPr>
          </a:p>
        </p:txBody>
      </p:sp>
    </p:spTree>
    <p:extLst>
      <p:ext uri="{BB962C8B-B14F-4D97-AF65-F5344CB8AC3E}">
        <p14:creationId xmlns:p14="http://schemas.microsoft.com/office/powerpoint/2010/main" val="323928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descr="twitter-systeme-recherch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2021" y="7115814"/>
            <a:ext cx="350926" cy="197396"/>
          </a:xfrm>
          <a:prstGeom prst="rect">
            <a:avLst/>
          </a:prstGeom>
        </p:spPr>
      </p:pic>
      <p:sp>
        <p:nvSpPr>
          <p:cNvPr id="9" name="Rectangle 8"/>
          <p:cNvSpPr/>
          <p:nvPr userDrawn="1"/>
        </p:nvSpPr>
        <p:spPr>
          <a:xfrm>
            <a:off x="373229" y="435811"/>
            <a:ext cx="9997923" cy="6048000"/>
          </a:xfrm>
          <a:prstGeom prst="rect">
            <a:avLst/>
          </a:prstGeom>
          <a:solidFill>
            <a:srgbClr val="93D4E8"/>
          </a:solidFill>
          <a:ln>
            <a:solidFill>
              <a:srgbClr val="93D4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Image 16" descr="AFU-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161" y="6797920"/>
            <a:ext cx="1867553" cy="458372"/>
          </a:xfrm>
          <a:prstGeom prst="rect">
            <a:avLst/>
          </a:prstGeom>
        </p:spPr>
      </p:pic>
      <p:sp>
        <p:nvSpPr>
          <p:cNvPr id="5" name="ZoneTexte 4"/>
          <p:cNvSpPr txBox="1"/>
          <p:nvPr userDrawn="1"/>
        </p:nvSpPr>
        <p:spPr>
          <a:xfrm>
            <a:off x="5850879" y="6691823"/>
            <a:ext cx="4570403" cy="646331"/>
          </a:xfrm>
          <a:prstGeom prst="rect">
            <a:avLst/>
          </a:prstGeom>
          <a:noFill/>
        </p:spPr>
        <p:txBody>
          <a:bodyPr wrap="square" rtlCol="0">
            <a:spAutoFit/>
          </a:bodyPr>
          <a:lstStyle/>
          <a:p>
            <a:pPr algn="r"/>
            <a:r>
              <a:rPr lang="fr-FR" sz="1200" b="1" dirty="0" smtClean="0">
                <a:solidFill>
                  <a:srgbClr val="005FB0"/>
                </a:solidFill>
                <a:latin typeface="Arial"/>
                <a:cs typeface="Arial"/>
              </a:rPr>
              <a:t>Maison de l’Urologie </a:t>
            </a:r>
            <a:r>
              <a:rPr lang="fr-FR" sz="1200" dirty="0" smtClean="0">
                <a:solidFill>
                  <a:srgbClr val="005FB0"/>
                </a:solidFill>
                <a:latin typeface="Arial"/>
                <a:cs typeface="Arial"/>
              </a:rPr>
              <a:t>• 11 rue </a:t>
            </a:r>
            <a:r>
              <a:rPr lang="fr-FR" sz="1200" dirty="0" err="1" smtClean="0">
                <a:solidFill>
                  <a:srgbClr val="005FB0"/>
                </a:solidFill>
                <a:latin typeface="Arial"/>
                <a:cs typeface="Arial"/>
              </a:rPr>
              <a:t>Viète</a:t>
            </a:r>
            <a:r>
              <a:rPr lang="fr-FR" sz="1200" dirty="0" smtClean="0">
                <a:solidFill>
                  <a:srgbClr val="005FB0"/>
                </a:solidFill>
                <a:latin typeface="Arial"/>
                <a:cs typeface="Arial"/>
              </a:rPr>
              <a:t> – 75017 Paris</a:t>
            </a:r>
            <a:br>
              <a:rPr lang="fr-FR" sz="1200" dirty="0" smtClean="0">
                <a:solidFill>
                  <a:srgbClr val="005FB0"/>
                </a:solidFill>
                <a:latin typeface="Arial"/>
                <a:cs typeface="Arial"/>
              </a:rPr>
            </a:br>
            <a:r>
              <a:rPr lang="fr-FR" sz="1200" b="1" dirty="0" err="1" smtClean="0">
                <a:solidFill>
                  <a:srgbClr val="005FB0"/>
                </a:solidFill>
                <a:latin typeface="Arial"/>
                <a:cs typeface="Arial"/>
              </a:rPr>
              <a:t>T</a:t>
            </a:r>
            <a:r>
              <a:rPr lang="fr-FR" sz="1200" dirty="0" smtClean="0">
                <a:solidFill>
                  <a:srgbClr val="005FB0"/>
                </a:solidFill>
                <a:latin typeface="Arial"/>
                <a:cs typeface="Arial"/>
              </a:rPr>
              <a:t> 01 45 48 06 09 • </a:t>
            </a:r>
            <a:r>
              <a:rPr lang="fr-FR" sz="1200" b="1" dirty="0" smtClean="0">
                <a:solidFill>
                  <a:srgbClr val="005FB0"/>
                </a:solidFill>
                <a:latin typeface="Arial"/>
                <a:cs typeface="Arial"/>
              </a:rPr>
              <a:t>F</a:t>
            </a:r>
            <a:r>
              <a:rPr lang="fr-FR" sz="1200" baseline="0" dirty="0" smtClean="0">
                <a:solidFill>
                  <a:srgbClr val="005FB0"/>
                </a:solidFill>
                <a:latin typeface="Arial"/>
                <a:cs typeface="Arial"/>
              </a:rPr>
              <a:t> 01 45 48 12 92 • </a:t>
            </a:r>
            <a:r>
              <a:rPr lang="fr-FR" sz="1200" baseline="0" dirty="0" err="1" smtClean="0">
                <a:solidFill>
                  <a:srgbClr val="005FB0"/>
                </a:solidFill>
                <a:latin typeface="Arial"/>
                <a:cs typeface="Arial"/>
              </a:rPr>
              <a:t>afu@afu.fr</a:t>
            </a:r>
            <a:r>
              <a:rPr lang="fr-FR" sz="1200" baseline="0" dirty="0" smtClean="0">
                <a:solidFill>
                  <a:srgbClr val="005FB0"/>
                </a:solidFill>
                <a:latin typeface="Arial"/>
                <a:cs typeface="Arial"/>
              </a:rPr>
              <a:t> </a:t>
            </a:r>
            <a:br>
              <a:rPr lang="fr-FR" sz="1200" baseline="0" dirty="0" smtClean="0">
                <a:solidFill>
                  <a:srgbClr val="005FB0"/>
                </a:solidFill>
                <a:latin typeface="Arial"/>
                <a:cs typeface="Arial"/>
              </a:rPr>
            </a:br>
            <a:r>
              <a:rPr lang="fr-FR" sz="1200" baseline="0" dirty="0" smtClean="0">
                <a:solidFill>
                  <a:srgbClr val="005FB0"/>
                </a:solidFill>
                <a:latin typeface="Arial"/>
                <a:cs typeface="Arial"/>
              </a:rPr>
              <a:t>   @</a:t>
            </a:r>
            <a:r>
              <a:rPr lang="fr-FR" sz="1200" baseline="0" dirty="0" err="1" smtClean="0">
                <a:solidFill>
                  <a:srgbClr val="005FB0"/>
                </a:solidFill>
                <a:latin typeface="Arial"/>
                <a:cs typeface="Arial"/>
              </a:rPr>
              <a:t>AFUrologie</a:t>
            </a:r>
            <a:r>
              <a:rPr lang="fr-FR" sz="1200" baseline="0" dirty="0" smtClean="0">
                <a:solidFill>
                  <a:srgbClr val="005FB0"/>
                </a:solidFill>
                <a:latin typeface="Arial"/>
                <a:cs typeface="Arial"/>
              </a:rPr>
              <a:t> • </a:t>
            </a:r>
            <a:r>
              <a:rPr lang="fr-FR" sz="1200" baseline="0" dirty="0" err="1" smtClean="0">
                <a:solidFill>
                  <a:srgbClr val="005FB0"/>
                </a:solidFill>
                <a:latin typeface="Arial"/>
                <a:cs typeface="Arial"/>
              </a:rPr>
              <a:t>www.urofrance.org</a:t>
            </a:r>
            <a:endParaRPr lang="fr-FR" sz="1200" dirty="0">
              <a:solidFill>
                <a:srgbClr val="005FB0"/>
              </a:solidFill>
              <a:latin typeface="Arial"/>
              <a:cs typeface="Arial"/>
            </a:endParaRPr>
          </a:p>
        </p:txBody>
      </p:sp>
    </p:spTree>
    <p:extLst>
      <p:ext uri="{BB962C8B-B14F-4D97-AF65-F5344CB8AC3E}">
        <p14:creationId xmlns:p14="http://schemas.microsoft.com/office/powerpoint/2010/main" val="197464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061" y="118633"/>
            <a:ext cx="9400807" cy="1474365"/>
          </a:xfrm>
          <a:prstGeom prst="rect">
            <a:avLst/>
          </a:prstGeom>
        </p:spPr>
        <p:txBody>
          <a:bodyPr lIns="104132" tIns="52066" rIns="104132" bIns="52066"/>
          <a:lstStyle/>
          <a:p>
            <a:r>
              <a:rPr lang="fr-FR" smtClean="0"/>
              <a:t>Click to edit Master title style</a:t>
            </a:r>
            <a:endParaRPr/>
          </a:p>
        </p:txBody>
      </p:sp>
      <p:sp>
        <p:nvSpPr>
          <p:cNvPr id="3" name="Content Placeholder 2"/>
          <p:cNvSpPr>
            <a:spLocks noGrp="1"/>
          </p:cNvSpPr>
          <p:nvPr>
            <p:ph idx="1"/>
          </p:nvPr>
        </p:nvSpPr>
        <p:spPr>
          <a:xfrm>
            <a:off x="642061" y="1764666"/>
            <a:ext cx="9400807" cy="4789805"/>
          </a:xfrm>
          <a:prstGeom prst="rect">
            <a:avLst/>
          </a:prstGeom>
        </p:spPr>
        <p:txBody>
          <a:bodyPr lIns="104132" tIns="52066" rIns="104132" bIns="52066"/>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a:xfrm>
            <a:off x="6580848" y="6920669"/>
            <a:ext cx="2494015" cy="402652"/>
          </a:xfrm>
          <a:prstGeom prst="rect">
            <a:avLst/>
          </a:prstGeom>
        </p:spPr>
        <p:txBody>
          <a:bodyPr lIns="104132" tIns="52066" rIns="104132" bIns="52066"/>
          <a:lstStyle/>
          <a:p>
            <a:fld id="{6396A3A3-94A6-4E5B-AF39-173ACA3E61CC}" type="datetime2">
              <a:rPr lang="en-US" smtClean="0"/>
              <a:t>Monday, December 21, 2020</a:t>
            </a:fld>
            <a:endParaRPr lang="en-US"/>
          </a:p>
        </p:txBody>
      </p:sp>
      <p:sp>
        <p:nvSpPr>
          <p:cNvPr id="5" name="Footer Placeholder 4"/>
          <p:cNvSpPr>
            <a:spLocks noGrp="1"/>
          </p:cNvSpPr>
          <p:nvPr>
            <p:ph type="ftr" sz="quarter" idx="11"/>
          </p:nvPr>
        </p:nvSpPr>
        <p:spPr>
          <a:xfrm>
            <a:off x="309133" y="6920669"/>
            <a:ext cx="5658691" cy="402652"/>
          </a:xfrm>
          <a:prstGeom prst="rect">
            <a:avLst/>
          </a:prstGeom>
        </p:spPr>
        <p:txBody>
          <a:bodyPr lIns="104132" tIns="52066" rIns="104132" bIns="52066"/>
          <a:lstStyle/>
          <a:p>
            <a:r>
              <a:rPr lang="fr-FR" smtClean="0"/>
              <a:t>13 juin 2005</a:t>
            </a:r>
            <a:endParaRPr lang="fr-FR"/>
          </a:p>
        </p:txBody>
      </p:sp>
      <p:sp>
        <p:nvSpPr>
          <p:cNvPr id="6" name="Slide Number Placeholder 5"/>
          <p:cNvSpPr>
            <a:spLocks noGrp="1"/>
          </p:cNvSpPr>
          <p:nvPr>
            <p:ph type="sldNum" sz="quarter" idx="12"/>
          </p:nvPr>
        </p:nvSpPr>
        <p:spPr>
          <a:xfrm>
            <a:off x="9232049" y="6920669"/>
            <a:ext cx="1157936" cy="402652"/>
          </a:xfrm>
          <a:prstGeom prst="rect">
            <a:avLst/>
          </a:prstGeom>
        </p:spPr>
        <p:txBody>
          <a:bodyPr lIns="104132" tIns="52066" rIns="104132" bIns="52066"/>
          <a:lstStyle/>
          <a:p>
            <a:fld id="{0CFEC368-1D7A-4F81-ABF6-AE0E36BAF64C}" type="slidenum">
              <a:rPr lang="en-US" smtClean="0"/>
              <a:pPr/>
              <a:t>‹N°›</a:t>
            </a:fld>
            <a:endParaRPr lang="en-US"/>
          </a:p>
        </p:txBody>
      </p:sp>
    </p:spTree>
    <p:extLst>
      <p:ext uri="{BB962C8B-B14F-4D97-AF65-F5344CB8AC3E}">
        <p14:creationId xmlns:p14="http://schemas.microsoft.com/office/powerpoint/2010/main" val="1467008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fr-FR" smtClean="0"/>
              <a:t>Click to edit Master title style</a:t>
            </a:r>
            <a:endParaRPr lang="en-US"/>
          </a:p>
        </p:txBody>
      </p:sp>
    </p:spTree>
    <p:extLst>
      <p:ext uri="{BB962C8B-B14F-4D97-AF65-F5344CB8AC3E}">
        <p14:creationId xmlns:p14="http://schemas.microsoft.com/office/powerpoint/2010/main" val="35775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has-sante.fr/jcms/c_431294/fr/recommandations-pour-la-pratique-clinique-rpc"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a:xfrm>
            <a:off x="-599090" y="2509122"/>
            <a:ext cx="10867697" cy="2972801"/>
          </a:xfrm>
        </p:spPr>
        <p:txBody>
          <a:bodyPr/>
          <a:lstStyle/>
          <a:p>
            <a:pPr algn="r"/>
            <a:r>
              <a:rPr lang="fr-FR" sz="2400" dirty="0" smtClean="0">
                <a:solidFill>
                  <a:schemeClr val="tx1"/>
                </a:solidFill>
              </a:rPr>
              <a:t>Recommandation de bonne pratique</a:t>
            </a:r>
            <a:r>
              <a:rPr lang="fr-FR" sz="2400" dirty="0" smtClean="0"/>
              <a:t/>
            </a:r>
            <a:br>
              <a:rPr lang="fr-FR" sz="2400" dirty="0" smtClean="0"/>
            </a:br>
            <a:r>
              <a:rPr lang="fr-FR" sz="2400" dirty="0"/>
              <a:t/>
            </a:r>
            <a:br>
              <a:rPr lang="fr-FR" sz="2400" dirty="0"/>
            </a:br>
            <a:r>
              <a:rPr lang="fr-FR" sz="2400" dirty="0"/>
              <a:t>Prévention, diagnostic et traitement </a:t>
            </a:r>
            <a:br>
              <a:rPr lang="fr-FR" sz="2400" dirty="0"/>
            </a:br>
            <a:r>
              <a:rPr lang="fr-FR" sz="2400" dirty="0"/>
              <a:t>des infections sur matériel </a:t>
            </a:r>
            <a:r>
              <a:rPr lang="fr-FR" sz="2400" dirty="0" err="1"/>
              <a:t>endo</a:t>
            </a:r>
            <a:r>
              <a:rPr lang="fr-FR" sz="2400" dirty="0"/>
              <a:t>-urétéral </a:t>
            </a:r>
            <a:r>
              <a:rPr lang="fr-FR" sz="2400" dirty="0" smtClean="0"/>
              <a:t>de l’adulte</a:t>
            </a: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solidFill>
                  <a:srgbClr val="C00000"/>
                </a:solidFill>
              </a:rPr>
              <a:t>Méthode</a:t>
            </a:r>
            <a:r>
              <a:rPr lang="fr-FR" sz="2400" dirty="0">
                <a:solidFill>
                  <a:srgbClr val="C00000"/>
                </a:solidFill>
              </a:rPr>
              <a:t> </a:t>
            </a:r>
            <a:r>
              <a:rPr lang="fr-FR" sz="2400" dirty="0" smtClean="0">
                <a:solidFill>
                  <a:srgbClr val="C00000"/>
                </a:solidFill>
              </a:rPr>
              <a:t>et Principales recommandations</a:t>
            </a:r>
            <a:endParaRPr lang="fr-FR" sz="2400" dirty="0">
              <a:solidFill>
                <a:srgbClr val="C00000"/>
              </a:solidFill>
            </a:endParaRPr>
          </a:p>
        </p:txBody>
      </p:sp>
    </p:spTree>
    <p:extLst>
      <p:ext uri="{BB962C8B-B14F-4D97-AF65-F5344CB8AC3E}">
        <p14:creationId xmlns:p14="http://schemas.microsoft.com/office/powerpoint/2010/main" val="224487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0064" y="2256297"/>
            <a:ext cx="9248994" cy="1200329"/>
          </a:xfrm>
          <a:prstGeom prst="rect">
            <a:avLst/>
          </a:prstGeom>
        </p:spPr>
        <p:txBody>
          <a:bodyPr wrap="square">
            <a:spAutoFit/>
          </a:bodyPr>
          <a:lstStyle/>
          <a:p>
            <a:pPr algn="r"/>
            <a:endParaRPr lang="fr-FR" sz="3600" b="1" cap="all" dirty="0">
              <a:solidFill>
                <a:schemeClr val="accent1"/>
              </a:solidFill>
              <a:latin typeface="Arial"/>
              <a:ea typeface="+mj-ea"/>
              <a:cs typeface="Arial"/>
            </a:endParaRPr>
          </a:p>
          <a:p>
            <a:pPr algn="r"/>
            <a:r>
              <a:rPr lang="fr-FR" sz="3600" b="1" cap="all" dirty="0" smtClean="0">
                <a:solidFill>
                  <a:schemeClr val="accent1"/>
                </a:solidFill>
                <a:latin typeface="Arial"/>
                <a:ea typeface="+mj-ea"/>
                <a:cs typeface="Arial"/>
              </a:rPr>
              <a:t>Relecture nationale</a:t>
            </a:r>
          </a:p>
        </p:txBody>
      </p:sp>
    </p:spTree>
    <p:extLst>
      <p:ext uri="{BB962C8B-B14F-4D97-AF65-F5344CB8AC3E}">
        <p14:creationId xmlns:p14="http://schemas.microsoft.com/office/powerpoint/2010/main" val="322229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67435" y="1196272"/>
            <a:ext cx="9416230" cy="5141466"/>
          </a:xfrm>
        </p:spPr>
        <p:txBody>
          <a:bodyPr/>
          <a:lstStyle/>
          <a:p>
            <a:pPr algn="just"/>
            <a:r>
              <a:rPr lang="fr-FR" sz="2000" b="0" cap="none" dirty="0" smtClean="0"/>
              <a:t>En présence des membres du groupe de travail</a:t>
            </a:r>
          </a:p>
          <a:p>
            <a:pPr algn="just"/>
            <a:endParaRPr lang="fr-FR" sz="2000" b="0" cap="none" dirty="0"/>
          </a:p>
          <a:p>
            <a:pPr algn="just"/>
            <a:r>
              <a:rPr lang="fr-FR" sz="2000" b="0" u="sng" cap="none" dirty="0" smtClean="0"/>
              <a:t>Objectifs</a:t>
            </a:r>
            <a:r>
              <a:rPr lang="fr-FR" sz="2000" b="0" cap="none" dirty="0" smtClean="0"/>
              <a:t> :</a:t>
            </a:r>
          </a:p>
          <a:p>
            <a:pPr algn="just"/>
            <a:r>
              <a:rPr lang="fr-FR" sz="2000" b="0" cap="none" dirty="0" smtClean="0"/>
              <a:t>Présenter les retours de la relecture nationale</a:t>
            </a:r>
          </a:p>
          <a:p>
            <a:pPr algn="just"/>
            <a:endParaRPr lang="fr-FR" sz="2000" b="0" cap="none" dirty="0" smtClean="0"/>
          </a:p>
          <a:p>
            <a:pPr algn="just"/>
            <a:r>
              <a:rPr lang="fr-FR" sz="2000" b="0" cap="none" dirty="0" smtClean="0"/>
              <a:t>Discuter les points d’accord et les points de divergence ou d’indécision entre les membres du groupe de lecture</a:t>
            </a:r>
          </a:p>
          <a:p>
            <a:pPr marL="342900" indent="-342900" algn="just">
              <a:buFont typeface="Arial" panose="020B0604020202020204" pitchFamily="34" charset="0"/>
              <a:buChar char="•"/>
            </a:pPr>
            <a:r>
              <a:rPr lang="fr-FR" sz="2000" b="0" cap="none" dirty="0" smtClean="0">
                <a:solidFill>
                  <a:srgbClr val="FF0000"/>
                </a:solidFill>
              </a:rPr>
              <a:t>Quels commentaires à garder ?</a:t>
            </a:r>
          </a:p>
          <a:p>
            <a:pPr marL="342900" indent="-342900" algn="just">
              <a:buFont typeface="Arial" panose="020B0604020202020204" pitchFamily="34" charset="0"/>
              <a:buChar char="•"/>
            </a:pPr>
            <a:r>
              <a:rPr lang="fr-FR" sz="2000" b="0" cap="none" dirty="0" smtClean="0">
                <a:solidFill>
                  <a:srgbClr val="FF0000"/>
                </a:solidFill>
              </a:rPr>
              <a:t>Faut-il modifier l’argumentaire ?</a:t>
            </a:r>
          </a:p>
          <a:p>
            <a:pPr marL="342900" indent="-342900" algn="just">
              <a:buFont typeface="Arial" panose="020B0604020202020204" pitchFamily="34" charset="0"/>
              <a:buChar char="•"/>
            </a:pPr>
            <a:r>
              <a:rPr lang="fr-FR" sz="2000" b="0" cap="none" dirty="0" smtClean="0">
                <a:solidFill>
                  <a:srgbClr val="FF0000"/>
                </a:solidFill>
              </a:rPr>
              <a:t>Faut-il modifier la recommandation ?</a:t>
            </a:r>
          </a:p>
          <a:p>
            <a:pPr algn="just"/>
            <a:endParaRPr lang="fr-FR" sz="2000" b="0" cap="none" dirty="0" smtClean="0"/>
          </a:p>
          <a:p>
            <a:pPr algn="just"/>
            <a:r>
              <a:rPr lang="fr-FR" sz="2000" i="1" cap="none" dirty="0" smtClean="0"/>
              <a:t>Cette phase aboutit à la validation des recommandations qui font l’objet d’un consensus au sein du groupe de travail. </a:t>
            </a:r>
          </a:p>
          <a:p>
            <a:pPr algn="just"/>
            <a:endParaRPr lang="fr-FR" sz="2000" b="0" cap="none" dirty="0"/>
          </a:p>
          <a:p>
            <a:pPr algn="just"/>
            <a:endParaRPr lang="fr-FR" sz="2000" b="0" cap="none" dirty="0" smtClean="0"/>
          </a:p>
          <a:p>
            <a:pPr algn="just"/>
            <a:endParaRPr lang="fr-FR" sz="2000" b="0" cap="none" dirty="0" smtClean="0"/>
          </a:p>
          <a:p>
            <a:pPr algn="just"/>
            <a:endParaRPr lang="fr-FR" sz="2000" b="0" cap="none" dirty="0" smtClean="0"/>
          </a:p>
          <a:p>
            <a:pPr algn="just"/>
            <a:endParaRPr lang="fr-FR" sz="2000" b="0" cap="none" dirty="0" smtClean="0"/>
          </a:p>
        </p:txBody>
      </p:sp>
      <p:sp>
        <p:nvSpPr>
          <p:cNvPr id="3" name="Titre 3"/>
          <p:cNvSpPr txBox="1">
            <a:spLocks/>
          </p:cNvSpPr>
          <p:nvPr/>
        </p:nvSpPr>
        <p:spPr>
          <a:xfrm>
            <a:off x="1240547" y="169617"/>
            <a:ext cx="8560151"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Réunion plénière</a:t>
            </a:r>
            <a:endParaRPr lang="fr-FR" sz="2800" b="1" cap="all" dirty="0">
              <a:solidFill>
                <a:srgbClr val="005FB0"/>
              </a:solidFill>
              <a:latin typeface="Arial"/>
              <a:ea typeface="+mn-ea"/>
              <a:cs typeface="Arial"/>
            </a:endParaRPr>
          </a:p>
        </p:txBody>
      </p:sp>
    </p:spTree>
    <p:extLst>
      <p:ext uri="{BB962C8B-B14F-4D97-AF65-F5344CB8AC3E}">
        <p14:creationId xmlns:p14="http://schemas.microsoft.com/office/powerpoint/2010/main" val="367374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a:spLocks noGrp="1"/>
          </p:cNvSpPr>
          <p:nvPr>
            <p:ph type="body" sz="quarter" idx="11"/>
          </p:nvPr>
        </p:nvSpPr>
        <p:spPr>
          <a:xfrm>
            <a:off x="501734" y="1183158"/>
            <a:ext cx="9693300" cy="2148621"/>
          </a:xfrm>
        </p:spPr>
        <p:txBody>
          <a:bodyPr/>
          <a:lstStyle/>
          <a:p>
            <a:pPr algn="just"/>
            <a:r>
              <a:rPr lang="fr-FR" sz="2000" cap="none" dirty="0" smtClean="0">
                <a:solidFill>
                  <a:srgbClr val="595959"/>
                </a:solidFill>
              </a:rPr>
              <a:t>Environ 59 </a:t>
            </a:r>
            <a:r>
              <a:rPr lang="fr-FR" sz="2000" cap="none" dirty="0">
                <a:solidFill>
                  <a:srgbClr val="595959"/>
                </a:solidFill>
              </a:rPr>
              <a:t>relecteurs sollicités </a:t>
            </a:r>
            <a:r>
              <a:rPr lang="fr-FR" sz="2000" cap="none" dirty="0" smtClean="0">
                <a:solidFill>
                  <a:srgbClr val="595959"/>
                </a:solidFill>
              </a:rPr>
              <a:t>via</a:t>
            </a:r>
          </a:p>
          <a:p>
            <a:pPr marL="342900" indent="-342900" algn="just">
              <a:buFont typeface="Arial" panose="020B0604020202020204" pitchFamily="34" charset="0"/>
              <a:buChar char="•"/>
            </a:pPr>
            <a:r>
              <a:rPr lang="fr-FR" sz="2000" cap="none" dirty="0" smtClean="0">
                <a:solidFill>
                  <a:srgbClr val="595959"/>
                </a:solidFill>
              </a:rPr>
              <a:t>les </a:t>
            </a:r>
            <a:r>
              <a:rPr lang="fr-FR" sz="2000" cap="none" dirty="0">
                <a:solidFill>
                  <a:srgbClr val="595959"/>
                </a:solidFill>
              </a:rPr>
              <a:t>sociétés savantes partenaires </a:t>
            </a:r>
            <a:endParaRPr lang="fr-FR" sz="2000" cap="none" dirty="0" smtClean="0">
              <a:solidFill>
                <a:srgbClr val="595959"/>
              </a:solidFill>
            </a:endParaRPr>
          </a:p>
          <a:p>
            <a:pPr marL="342900" indent="-342900" algn="just">
              <a:buFont typeface="Arial" panose="020B0604020202020204" pitchFamily="34" charset="0"/>
              <a:buChar char="•"/>
            </a:pPr>
            <a:r>
              <a:rPr lang="fr-FR" sz="2000" cap="none" dirty="0" smtClean="0">
                <a:solidFill>
                  <a:srgbClr val="595959"/>
                </a:solidFill>
              </a:rPr>
              <a:t>les </a:t>
            </a:r>
            <a:r>
              <a:rPr lang="fr-FR" sz="2000" cap="none" dirty="0">
                <a:solidFill>
                  <a:srgbClr val="595959"/>
                </a:solidFill>
              </a:rPr>
              <a:t>membres du groupe de </a:t>
            </a:r>
            <a:r>
              <a:rPr lang="fr-FR" sz="2000" cap="none" dirty="0" smtClean="0">
                <a:solidFill>
                  <a:srgbClr val="595959"/>
                </a:solidFill>
              </a:rPr>
              <a:t>travail</a:t>
            </a:r>
          </a:p>
          <a:p>
            <a:pPr marL="342900" indent="-342900" algn="just">
              <a:buFont typeface="Wingdings" panose="05000000000000000000" pitchFamily="2" charset="2"/>
              <a:buChar char="à"/>
            </a:pPr>
            <a:r>
              <a:rPr lang="fr-FR" sz="2000" b="1" cap="none" dirty="0" smtClean="0">
                <a:solidFill>
                  <a:srgbClr val="FF0000"/>
                </a:solidFill>
              </a:rPr>
              <a:t>37 </a:t>
            </a:r>
            <a:r>
              <a:rPr lang="fr-FR" sz="2000" b="1" cap="none" dirty="0">
                <a:solidFill>
                  <a:srgbClr val="FF0000"/>
                </a:solidFill>
              </a:rPr>
              <a:t>personnes </a:t>
            </a:r>
            <a:r>
              <a:rPr lang="fr-FR" sz="2000" cap="none" dirty="0">
                <a:solidFill>
                  <a:srgbClr val="595959"/>
                </a:solidFill>
              </a:rPr>
              <a:t>ont </a:t>
            </a:r>
            <a:r>
              <a:rPr lang="fr-FR" sz="2000" cap="none" dirty="0" smtClean="0">
                <a:solidFill>
                  <a:srgbClr val="595959"/>
                </a:solidFill>
              </a:rPr>
              <a:t>répondu</a:t>
            </a:r>
          </a:p>
          <a:p>
            <a:pPr marL="342900" indent="-342900" algn="just">
              <a:buFont typeface="Wingdings" panose="05000000000000000000" pitchFamily="2" charset="2"/>
              <a:buChar char="à"/>
            </a:pPr>
            <a:r>
              <a:rPr lang="fr-FR" sz="2000" cap="none" dirty="0" smtClean="0">
                <a:solidFill>
                  <a:srgbClr val="595959"/>
                </a:solidFill>
              </a:rPr>
              <a:t>Avis </a:t>
            </a:r>
            <a:r>
              <a:rPr lang="fr-FR" sz="2000" cap="none" dirty="0">
                <a:solidFill>
                  <a:srgbClr val="595959"/>
                </a:solidFill>
              </a:rPr>
              <a:t>formalisé sur le fond et la forme, notamment sur l’applicabilité, l’acceptabilité et la lisibilité des recommandations</a:t>
            </a:r>
            <a:r>
              <a:rPr lang="fr-FR" sz="2000" cap="none" dirty="0" smtClean="0">
                <a:solidFill>
                  <a:srgbClr val="595959"/>
                </a:solidFill>
              </a:rPr>
              <a:t>.</a:t>
            </a:r>
          </a:p>
          <a:p>
            <a:pPr marL="342900" indent="-342900" algn="just">
              <a:buFont typeface="Wingdings" panose="05000000000000000000" pitchFamily="2" charset="2"/>
              <a:buChar char="à"/>
            </a:pPr>
            <a:endParaRPr lang="fr-FR" sz="2000" cap="none" dirty="0">
              <a:solidFill>
                <a:srgbClr val="595959"/>
              </a:solidFill>
            </a:endParaRPr>
          </a:p>
          <a:p>
            <a:pPr algn="just"/>
            <a:endParaRPr lang="fr-FR" sz="2000" i="1" cap="none" dirty="0">
              <a:solidFill>
                <a:srgbClr val="595959"/>
              </a:solidFill>
            </a:endParaRPr>
          </a:p>
          <a:p>
            <a:pPr lvl="0"/>
            <a:endParaRPr lang="fr-FR" sz="2000" cap="none" dirty="0" smtClean="0">
              <a:solidFill>
                <a:srgbClr val="005FB0"/>
              </a:solidFill>
            </a:endParaRPr>
          </a:p>
          <a:p>
            <a:pPr marL="1385774" lvl="2" indent="-342900" algn="just">
              <a:buFont typeface="Wingdings" charset="2"/>
              <a:buChar char="ü"/>
            </a:pPr>
            <a:endParaRPr lang="fr-FR" sz="2000" cap="none" dirty="0" smtClean="0">
              <a:solidFill>
                <a:srgbClr val="595959"/>
              </a:solidFill>
            </a:endParaRPr>
          </a:p>
          <a:p>
            <a:pPr lvl="1" algn="just">
              <a:buFont typeface="Wingdings" pitchFamily="2" charset="2"/>
              <a:buChar char="§"/>
            </a:pPr>
            <a:endParaRPr lang="fr-FR" sz="2000" cap="none" dirty="0">
              <a:solidFill>
                <a:srgbClr val="595959"/>
              </a:solidFill>
            </a:endParaRPr>
          </a:p>
        </p:txBody>
      </p:sp>
      <p:sp>
        <p:nvSpPr>
          <p:cNvPr id="3" name="Titre 3"/>
          <p:cNvSpPr txBox="1">
            <a:spLocks/>
          </p:cNvSpPr>
          <p:nvPr/>
        </p:nvSpPr>
        <p:spPr>
          <a:xfrm>
            <a:off x="1240547" y="169617"/>
            <a:ext cx="8560151"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Résultats de la relecture nationale</a:t>
            </a:r>
            <a:endParaRPr lang="fr-FR" sz="2800" b="1" cap="all" dirty="0">
              <a:solidFill>
                <a:srgbClr val="005FB0"/>
              </a:solidFill>
              <a:latin typeface="Arial"/>
              <a:ea typeface="+mn-ea"/>
              <a:cs typeface="Arial"/>
            </a:endParaRPr>
          </a:p>
        </p:txBody>
      </p:sp>
      <p:pic>
        <p:nvPicPr>
          <p:cNvPr id="2" name="Image 1"/>
          <p:cNvPicPr>
            <a:picLocks noChangeAspect="1"/>
          </p:cNvPicPr>
          <p:nvPr/>
        </p:nvPicPr>
        <p:blipFill>
          <a:blip r:embed="rId2"/>
          <a:stretch>
            <a:fillRect/>
          </a:stretch>
        </p:blipFill>
        <p:spPr>
          <a:xfrm>
            <a:off x="2954091" y="3410520"/>
            <a:ext cx="6273992" cy="4097107"/>
          </a:xfrm>
          <a:prstGeom prst="rect">
            <a:avLst/>
          </a:prstGeom>
        </p:spPr>
      </p:pic>
    </p:spTree>
    <p:extLst>
      <p:ext uri="{BB962C8B-B14F-4D97-AF65-F5344CB8AC3E}">
        <p14:creationId xmlns:p14="http://schemas.microsoft.com/office/powerpoint/2010/main" val="3304059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1240547" y="169617"/>
            <a:ext cx="8560151"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Avis des relecteurs</a:t>
            </a:r>
            <a:endParaRPr lang="fr-FR" sz="2800" b="1" cap="all" dirty="0">
              <a:solidFill>
                <a:srgbClr val="005FB0"/>
              </a:solidFill>
              <a:latin typeface="Arial"/>
              <a:ea typeface="+mn-ea"/>
              <a:cs typeface="Arial"/>
            </a:endParaRPr>
          </a:p>
        </p:txBody>
      </p:sp>
      <p:pic>
        <p:nvPicPr>
          <p:cNvPr id="2" name="Image 1"/>
          <p:cNvPicPr>
            <a:picLocks noChangeAspect="1"/>
          </p:cNvPicPr>
          <p:nvPr/>
        </p:nvPicPr>
        <p:blipFill>
          <a:blip r:embed="rId2"/>
          <a:stretch>
            <a:fillRect/>
          </a:stretch>
        </p:blipFill>
        <p:spPr>
          <a:xfrm>
            <a:off x="202976" y="2028497"/>
            <a:ext cx="7396003" cy="5740189"/>
          </a:xfrm>
          <a:prstGeom prst="rect">
            <a:avLst/>
          </a:prstGeom>
        </p:spPr>
      </p:pic>
      <p:sp>
        <p:nvSpPr>
          <p:cNvPr id="6" name="Espace réservé du texte 4"/>
          <p:cNvSpPr>
            <a:spLocks noGrp="1"/>
          </p:cNvSpPr>
          <p:nvPr>
            <p:ph type="body" sz="quarter" idx="11"/>
          </p:nvPr>
        </p:nvSpPr>
        <p:spPr>
          <a:xfrm>
            <a:off x="287059" y="1148498"/>
            <a:ext cx="10044609" cy="1276240"/>
          </a:xfrm>
        </p:spPr>
        <p:txBody>
          <a:bodyPr/>
          <a:lstStyle/>
          <a:p>
            <a:pPr algn="just"/>
            <a:r>
              <a:rPr lang="fr-FR" sz="1600" cap="none" dirty="0" smtClean="0">
                <a:solidFill>
                  <a:srgbClr val="595959"/>
                </a:solidFill>
              </a:rPr>
              <a:t>En </a:t>
            </a:r>
            <a:r>
              <a:rPr lang="fr-FR" sz="1600" cap="none" dirty="0">
                <a:solidFill>
                  <a:srgbClr val="595959"/>
                </a:solidFill>
              </a:rPr>
              <a:t>réponse à la grille de lecture, la majorité des relecteurs ont déclaré </a:t>
            </a:r>
            <a:r>
              <a:rPr lang="fr-FR" sz="1600" cap="none" dirty="0" smtClean="0">
                <a:solidFill>
                  <a:srgbClr val="595959"/>
                </a:solidFill>
              </a:rPr>
              <a:t>:</a:t>
            </a:r>
          </a:p>
          <a:p>
            <a:pPr marL="285750" indent="-285750" algn="just">
              <a:buFont typeface="Arial" panose="020B0604020202020204" pitchFamily="34" charset="0"/>
              <a:buChar char="•"/>
            </a:pPr>
            <a:r>
              <a:rPr lang="fr-FR" sz="1600" cap="none" dirty="0" smtClean="0">
                <a:solidFill>
                  <a:srgbClr val="595959"/>
                </a:solidFill>
              </a:rPr>
              <a:t>approuver </a:t>
            </a:r>
            <a:r>
              <a:rPr lang="fr-FR" sz="1600" cap="none" dirty="0">
                <a:solidFill>
                  <a:srgbClr val="595959"/>
                </a:solidFill>
              </a:rPr>
              <a:t>ces recommandations </a:t>
            </a:r>
            <a:r>
              <a:rPr lang="fr-FR" sz="1600" cap="none" dirty="0">
                <a:solidFill>
                  <a:srgbClr val="FF0000"/>
                </a:solidFill>
              </a:rPr>
              <a:t>(</a:t>
            </a:r>
            <a:r>
              <a:rPr lang="fr-FR" sz="1600" cap="none" dirty="0" smtClean="0">
                <a:solidFill>
                  <a:srgbClr val="FF0000"/>
                </a:solidFill>
              </a:rPr>
              <a:t>médiane≥8</a:t>
            </a:r>
            <a:r>
              <a:rPr lang="fr-FR" sz="1600" cap="none" dirty="0" smtClean="0">
                <a:solidFill>
                  <a:srgbClr val="595959"/>
                </a:solidFill>
              </a:rPr>
              <a:t>) </a:t>
            </a:r>
            <a:r>
              <a:rPr lang="fr-FR" sz="1600" cap="none" dirty="0">
                <a:solidFill>
                  <a:srgbClr val="595959"/>
                </a:solidFill>
              </a:rPr>
              <a:t>pour toutes </a:t>
            </a:r>
            <a:r>
              <a:rPr lang="fr-FR" sz="1600" cap="none" dirty="0" smtClean="0">
                <a:solidFill>
                  <a:srgbClr val="595959"/>
                </a:solidFill>
              </a:rPr>
              <a:t>; 1 </a:t>
            </a:r>
            <a:r>
              <a:rPr lang="fr-FR" sz="1600" cap="none" dirty="0">
                <a:solidFill>
                  <a:srgbClr val="595959"/>
                </a:solidFill>
              </a:rPr>
              <a:t>donnée extrême &lt;5 par recommandation </a:t>
            </a:r>
          </a:p>
          <a:p>
            <a:pPr marL="285750" indent="-285750" algn="just">
              <a:buFont typeface="Arial" panose="020B0604020202020204" pitchFamily="34" charset="0"/>
              <a:buChar char="•"/>
            </a:pPr>
            <a:r>
              <a:rPr lang="fr-FR" sz="1600" cap="none" dirty="0" smtClean="0">
                <a:solidFill>
                  <a:srgbClr val="595959"/>
                </a:solidFill>
              </a:rPr>
              <a:t>que l’argumentaire </a:t>
            </a:r>
            <a:r>
              <a:rPr lang="fr-FR" sz="1600" cap="none" dirty="0">
                <a:solidFill>
                  <a:srgbClr val="595959"/>
                </a:solidFill>
              </a:rPr>
              <a:t>répond aux critères de la </a:t>
            </a:r>
            <a:r>
              <a:rPr lang="fr-FR" sz="1600" cap="none" dirty="0">
                <a:solidFill>
                  <a:srgbClr val="FF0000"/>
                </a:solidFill>
              </a:rPr>
              <a:t>grille AGREE-II </a:t>
            </a:r>
            <a:r>
              <a:rPr lang="fr-FR" sz="1600" cap="none" dirty="0">
                <a:solidFill>
                  <a:srgbClr val="595959"/>
                </a:solidFill>
              </a:rPr>
              <a:t>(clarté, applicabilité, </a:t>
            </a:r>
            <a:r>
              <a:rPr lang="fr-FR" sz="1600" cap="none" dirty="0" smtClean="0">
                <a:solidFill>
                  <a:srgbClr val="595959"/>
                </a:solidFill>
              </a:rPr>
              <a:t>…)</a:t>
            </a:r>
            <a:endParaRPr lang="fr-FR" sz="1600" cap="none" dirty="0">
              <a:solidFill>
                <a:srgbClr val="595959"/>
              </a:solidFill>
            </a:endParaRPr>
          </a:p>
        </p:txBody>
      </p:sp>
    </p:spTree>
    <p:extLst>
      <p:ext uri="{BB962C8B-B14F-4D97-AF65-F5344CB8AC3E}">
        <p14:creationId xmlns:p14="http://schemas.microsoft.com/office/powerpoint/2010/main" val="1342764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0064" y="2256297"/>
            <a:ext cx="9248994" cy="1200329"/>
          </a:xfrm>
          <a:prstGeom prst="rect">
            <a:avLst/>
          </a:prstGeom>
        </p:spPr>
        <p:txBody>
          <a:bodyPr wrap="square">
            <a:spAutoFit/>
          </a:bodyPr>
          <a:lstStyle/>
          <a:p>
            <a:pPr algn="r"/>
            <a:endParaRPr lang="fr-FR" sz="3600" b="1" cap="all" dirty="0">
              <a:solidFill>
                <a:schemeClr val="accent1"/>
              </a:solidFill>
              <a:latin typeface="Arial"/>
              <a:ea typeface="+mj-ea"/>
              <a:cs typeface="Arial"/>
            </a:endParaRPr>
          </a:p>
          <a:p>
            <a:pPr algn="r"/>
            <a:r>
              <a:rPr lang="fr-FR" sz="3600" b="1" cap="all" dirty="0" smtClean="0">
                <a:solidFill>
                  <a:schemeClr val="accent1"/>
                </a:solidFill>
                <a:latin typeface="Arial"/>
                <a:ea typeface="+mj-ea"/>
                <a:cs typeface="Arial"/>
              </a:rPr>
              <a:t>Les principales recommandations</a:t>
            </a:r>
          </a:p>
        </p:txBody>
      </p:sp>
    </p:spTree>
    <p:extLst>
      <p:ext uri="{BB962C8B-B14F-4D97-AF65-F5344CB8AC3E}">
        <p14:creationId xmlns:p14="http://schemas.microsoft.com/office/powerpoint/2010/main" val="128631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9268" y="1101679"/>
            <a:ext cx="10305670" cy="5614432"/>
          </a:xfrm>
        </p:spPr>
        <p:txBody>
          <a:bodyPr/>
          <a:lstStyle/>
          <a:p>
            <a:pPr algn="just">
              <a:spcBef>
                <a:spcPts val="0"/>
              </a:spcBef>
            </a:pPr>
            <a:r>
              <a:rPr lang="fr-FR" sz="1400" cap="none" dirty="0">
                <a:solidFill>
                  <a:schemeClr val="tx1"/>
                </a:solidFill>
              </a:rPr>
              <a:t>R1-1</a:t>
            </a:r>
            <a:r>
              <a:rPr lang="fr-FR" sz="1400" b="0" cap="none" dirty="0">
                <a:solidFill>
                  <a:schemeClr val="tx1"/>
                </a:solidFill>
              </a:rPr>
              <a:t> : Il est recommandé de faire un ECBU dans les 10 jours précédant la pose ou le changement de matériel </a:t>
            </a:r>
            <a:r>
              <a:rPr lang="fr-FR" sz="1400" b="0" cap="none" dirty="0" err="1">
                <a:solidFill>
                  <a:schemeClr val="tx1"/>
                </a:solidFill>
              </a:rPr>
              <a:t>endo</a:t>
            </a:r>
            <a:r>
              <a:rPr lang="fr-FR" sz="1400" b="0" cap="none" dirty="0">
                <a:solidFill>
                  <a:schemeClr val="tx1"/>
                </a:solidFill>
              </a:rPr>
              <a:t>-urétéral, en précisant que l’antibiogramme doit être réalisé sur l’ensemble des bactéries isolées y compris en cas d’ECBU </a:t>
            </a:r>
            <a:r>
              <a:rPr lang="fr-FR" sz="1400" b="0" cap="none" dirty="0" err="1">
                <a:solidFill>
                  <a:schemeClr val="tx1"/>
                </a:solidFill>
              </a:rPr>
              <a:t>polymicrobien</a:t>
            </a:r>
            <a:r>
              <a:rPr lang="fr-FR" sz="1400" b="0" cap="none" dirty="0">
                <a:solidFill>
                  <a:schemeClr val="tx1"/>
                </a:solidFill>
              </a:rPr>
              <a:t>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R1-2</a:t>
            </a:r>
            <a:r>
              <a:rPr lang="fr-FR" sz="1400" b="0" cap="none" dirty="0">
                <a:solidFill>
                  <a:schemeClr val="tx1"/>
                </a:solidFill>
              </a:rPr>
              <a:t> : La présence d’un matériel </a:t>
            </a:r>
            <a:r>
              <a:rPr lang="fr-FR" sz="1400" b="0" cap="none" dirty="0" err="1">
                <a:solidFill>
                  <a:schemeClr val="tx1"/>
                </a:solidFill>
              </a:rPr>
              <a:t>endo</a:t>
            </a:r>
            <a:r>
              <a:rPr lang="fr-FR" sz="1400" b="0" cap="none" dirty="0">
                <a:solidFill>
                  <a:schemeClr val="tx1"/>
                </a:solidFill>
              </a:rPr>
              <a:t>-urétéral n’indique pas de rechercher une colonisation en dehors de situations pour lesquelles cette attitude est recommandée (grossesse et en préopératoire de certaines interventions de l’appareil génito-urinaire)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R1-3</a:t>
            </a:r>
            <a:r>
              <a:rPr lang="fr-FR" sz="1400" b="0" cap="none" dirty="0">
                <a:solidFill>
                  <a:schemeClr val="tx1"/>
                </a:solidFill>
              </a:rPr>
              <a:t> : Il est recommandé de traiter une colonisation urinaire avant pose ou changement de matériel </a:t>
            </a:r>
            <a:r>
              <a:rPr lang="fr-FR" sz="1400" b="0" cap="none" dirty="0" err="1">
                <a:solidFill>
                  <a:schemeClr val="tx1"/>
                </a:solidFill>
              </a:rPr>
              <a:t>endo</a:t>
            </a:r>
            <a:r>
              <a:rPr lang="fr-FR" sz="1400" b="0" cap="none" dirty="0">
                <a:solidFill>
                  <a:schemeClr val="tx1"/>
                </a:solidFill>
              </a:rPr>
              <a:t>-urétéral, classiquement avec une molécule efficace sur le ou les micro-organisme(s) retrouvé(s) 48 heures avant et jusqu’à 24 heures en postopératoire (accord d’experts). En cas d’ECBU </a:t>
            </a:r>
            <a:r>
              <a:rPr lang="fr-FR" sz="1400" b="0" cap="none" dirty="0" err="1">
                <a:solidFill>
                  <a:schemeClr val="tx1"/>
                </a:solidFill>
              </a:rPr>
              <a:t>polymicrobien</a:t>
            </a:r>
            <a:r>
              <a:rPr lang="fr-FR" sz="1400" b="0" cap="none" dirty="0">
                <a:solidFill>
                  <a:schemeClr val="tx1"/>
                </a:solidFill>
              </a:rPr>
              <a:t>, il est recommandé de réaliser un antibiogramme sur l’ensemble des microorganismes ou de recontrôler l’ECBU (accord d’experts).</a:t>
            </a:r>
          </a:p>
          <a:p>
            <a:pPr algn="just">
              <a:spcBef>
                <a:spcPts val="0"/>
              </a:spcBef>
            </a:pPr>
            <a:endParaRPr lang="fr-FR" sz="1400" cap="none" dirty="0">
              <a:solidFill>
                <a:schemeClr val="tx1"/>
              </a:solidFill>
            </a:endParaRPr>
          </a:p>
          <a:p>
            <a:pPr algn="just">
              <a:spcBef>
                <a:spcPts val="0"/>
              </a:spcBef>
            </a:pPr>
            <a:r>
              <a:rPr lang="fr-FR" sz="1400" cap="none" dirty="0">
                <a:solidFill>
                  <a:schemeClr val="tx1"/>
                </a:solidFill>
              </a:rPr>
              <a:t>R1-4 </a:t>
            </a:r>
            <a:r>
              <a:rPr lang="fr-FR" sz="1400" b="0" cap="none" dirty="0">
                <a:solidFill>
                  <a:schemeClr val="tx1"/>
                </a:solidFill>
              </a:rPr>
              <a:t>: En l’absence de signes évocateurs d’infection urinaire, il n’y a pas suffisamment d’arguments à ce jour pour recommander un ECBU avant ablation d’une sonde de </a:t>
            </a:r>
            <a:r>
              <a:rPr lang="fr-FR" sz="1400" b="0" cap="none" dirty="0" err="1">
                <a:solidFill>
                  <a:schemeClr val="tx1"/>
                </a:solidFill>
              </a:rPr>
              <a:t>néphrostomie</a:t>
            </a:r>
            <a:r>
              <a:rPr lang="fr-FR" sz="1400" b="0" cap="none" dirty="0">
                <a:solidFill>
                  <a:schemeClr val="tx1"/>
                </a:solidFill>
              </a:rPr>
              <a:t> ou d’un matériel urétéral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R1-5</a:t>
            </a:r>
            <a:r>
              <a:rPr lang="fr-FR" sz="1400" b="0" cap="none" dirty="0">
                <a:solidFill>
                  <a:schemeClr val="tx1"/>
                </a:solidFill>
              </a:rPr>
              <a:t> : Il est recommandé de laisser le matériel </a:t>
            </a:r>
            <a:r>
              <a:rPr lang="fr-FR" sz="1400" b="0" cap="none" dirty="0" err="1">
                <a:solidFill>
                  <a:schemeClr val="tx1"/>
                </a:solidFill>
              </a:rPr>
              <a:t>endo</a:t>
            </a:r>
            <a:r>
              <a:rPr lang="fr-FR" sz="1400" b="0" cap="none" dirty="0">
                <a:solidFill>
                  <a:schemeClr val="tx1"/>
                </a:solidFill>
              </a:rPr>
              <a:t>-urinaire le moins longtemps possible (grade A).</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R1-6</a:t>
            </a:r>
            <a:r>
              <a:rPr lang="fr-FR" sz="1400" b="0" cap="none" dirty="0">
                <a:solidFill>
                  <a:schemeClr val="tx1"/>
                </a:solidFill>
              </a:rPr>
              <a:t> : La colonisation urinaire sur matériel </a:t>
            </a:r>
            <a:r>
              <a:rPr lang="fr-FR" sz="1400" b="0" cap="none" dirty="0" err="1">
                <a:solidFill>
                  <a:schemeClr val="tx1"/>
                </a:solidFill>
              </a:rPr>
              <a:t>endo</a:t>
            </a:r>
            <a:r>
              <a:rPr lang="fr-FR" sz="1400" b="0" cap="none" dirty="0">
                <a:solidFill>
                  <a:schemeClr val="tx1"/>
                </a:solidFill>
              </a:rPr>
              <a:t>-urétéral ne se traite pas. En l’absence de situations pour lesquelles un traitement est recommandé (grossesse et en préopératoire de certaines interventions de l’appareil génito-urinaire), la présence d’un matériel </a:t>
            </a:r>
            <a:r>
              <a:rPr lang="fr-FR" sz="1400" b="0" cap="none" dirty="0" err="1">
                <a:solidFill>
                  <a:schemeClr val="tx1"/>
                </a:solidFill>
              </a:rPr>
              <a:t>endo</a:t>
            </a:r>
            <a:r>
              <a:rPr lang="fr-FR" sz="1400" b="0" cap="none" dirty="0">
                <a:solidFill>
                  <a:schemeClr val="tx1"/>
                </a:solidFill>
              </a:rPr>
              <a:t>-urétéral n’indique pas de traitement anti-infectieux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R1-7</a:t>
            </a:r>
            <a:r>
              <a:rPr lang="fr-FR" sz="1400" b="0" cap="none" dirty="0">
                <a:solidFill>
                  <a:schemeClr val="tx1"/>
                </a:solidFill>
              </a:rPr>
              <a:t> : Aucune recommandation ne peut être émise sur le type de matériau à utiliser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R1-8</a:t>
            </a:r>
            <a:r>
              <a:rPr lang="fr-FR" sz="1400" b="0" cap="none" dirty="0">
                <a:solidFill>
                  <a:schemeClr val="tx1"/>
                </a:solidFill>
              </a:rPr>
              <a:t> : Afin de limiter l’émergence de la résistance aux antibiotiques, il est recommandé de ne pas prolonger un traitement antibiotique, et ce quelle que soit l’indication (accord d’experts).</a:t>
            </a:r>
          </a:p>
          <a:p>
            <a:pPr algn="just">
              <a:spcBef>
                <a:spcPts val="0"/>
              </a:spcBef>
            </a:pPr>
            <a:endParaRPr lang="fr-FR" sz="1400" b="0" cap="none" dirty="0" smtClean="0">
              <a:solidFill>
                <a:schemeClr val="tx1"/>
              </a:solidFill>
            </a:endParaRPr>
          </a:p>
          <a:p>
            <a:pPr algn="just">
              <a:spcBef>
                <a:spcPts val="0"/>
              </a:spcBef>
            </a:pPr>
            <a:endParaRPr lang="fr-FR" sz="1400" b="0" cap="none" dirty="0" smtClean="0">
              <a:solidFill>
                <a:schemeClr val="tx1"/>
              </a:solidFill>
            </a:endParaRPr>
          </a:p>
          <a:p>
            <a:pPr algn="just">
              <a:spcBef>
                <a:spcPts val="0"/>
              </a:spcBef>
            </a:pPr>
            <a:endParaRPr lang="fr-FR" sz="1400" b="0" cap="none" dirty="0" smtClean="0">
              <a:solidFill>
                <a:schemeClr val="tx1"/>
              </a:solidFill>
            </a:endParaRPr>
          </a:p>
          <a:p>
            <a:pPr algn="just">
              <a:spcBef>
                <a:spcPts val="0"/>
              </a:spcBef>
            </a:pPr>
            <a:endParaRPr lang="fr-FR" sz="1400" b="0" cap="none" dirty="0" smtClean="0">
              <a:solidFill>
                <a:schemeClr val="tx1"/>
              </a:solidFill>
            </a:endParaRPr>
          </a:p>
        </p:txBody>
      </p:sp>
      <p:sp>
        <p:nvSpPr>
          <p:cNvPr id="3" name="Titre 3"/>
          <p:cNvSpPr txBox="1">
            <a:spLocks/>
          </p:cNvSpPr>
          <p:nvPr/>
        </p:nvSpPr>
        <p:spPr>
          <a:xfrm>
            <a:off x="1240547" y="169617"/>
            <a:ext cx="9091122"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000" b="1" cap="all" dirty="0">
                <a:solidFill>
                  <a:srgbClr val="005FB0"/>
                </a:solidFill>
                <a:latin typeface="Arial"/>
                <a:ea typeface="+mn-ea"/>
                <a:cs typeface="Arial"/>
              </a:rPr>
              <a:t>Q1 : Indications et modalités de prévention des infections sur matériel </a:t>
            </a:r>
            <a:r>
              <a:rPr lang="fr-FR" sz="2000" b="1" cap="all" dirty="0" err="1">
                <a:solidFill>
                  <a:srgbClr val="005FB0"/>
                </a:solidFill>
                <a:latin typeface="Arial"/>
                <a:ea typeface="+mn-ea"/>
                <a:cs typeface="Arial"/>
              </a:rPr>
              <a:t>endo</a:t>
            </a:r>
            <a:r>
              <a:rPr lang="fr-FR" sz="2000" b="1" cap="all" dirty="0">
                <a:solidFill>
                  <a:srgbClr val="005FB0"/>
                </a:solidFill>
                <a:latin typeface="Arial"/>
                <a:ea typeface="+mn-ea"/>
                <a:cs typeface="Arial"/>
              </a:rPr>
              <a:t>-urinaire (sonde JJ, sonde urétérale)</a:t>
            </a:r>
          </a:p>
        </p:txBody>
      </p:sp>
    </p:spTree>
    <p:extLst>
      <p:ext uri="{BB962C8B-B14F-4D97-AF65-F5344CB8AC3E}">
        <p14:creationId xmlns:p14="http://schemas.microsoft.com/office/powerpoint/2010/main" val="4214343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17911" y="1101679"/>
            <a:ext cx="10305670" cy="6461171"/>
          </a:xfrm>
        </p:spPr>
        <p:txBody>
          <a:bodyPr/>
          <a:lstStyle/>
          <a:p>
            <a:pPr algn="just">
              <a:spcBef>
                <a:spcPts val="0"/>
              </a:spcBef>
            </a:pPr>
            <a:r>
              <a:rPr lang="fr-FR" sz="1400" cap="none" dirty="0" smtClean="0">
                <a:solidFill>
                  <a:schemeClr val="tx1"/>
                </a:solidFill>
              </a:rPr>
              <a:t>R2-1</a:t>
            </a:r>
            <a:r>
              <a:rPr lang="fr-FR" sz="1400" b="0" cap="none" dirty="0" smtClean="0">
                <a:solidFill>
                  <a:schemeClr val="tx1"/>
                </a:solidFill>
              </a:rPr>
              <a:t> </a:t>
            </a:r>
            <a:r>
              <a:rPr lang="fr-FR" sz="1400" b="0" cap="none" dirty="0">
                <a:solidFill>
                  <a:schemeClr val="tx1"/>
                </a:solidFill>
              </a:rPr>
              <a:t>: Il est recommandé d’évoquer une infection urinaire sur matériel </a:t>
            </a:r>
            <a:r>
              <a:rPr lang="fr-FR" sz="1400" b="0" cap="none" dirty="0" err="1">
                <a:solidFill>
                  <a:schemeClr val="tx1"/>
                </a:solidFill>
              </a:rPr>
              <a:t>endo</a:t>
            </a:r>
            <a:r>
              <a:rPr lang="fr-FR" sz="1400" b="0" cap="none" dirty="0">
                <a:solidFill>
                  <a:schemeClr val="tx1"/>
                </a:solidFill>
              </a:rPr>
              <a:t>-urétéral devant l’apparition ou l’aggravation de (accord d’experts) :</a:t>
            </a:r>
          </a:p>
          <a:p>
            <a:pPr algn="just">
              <a:spcBef>
                <a:spcPts val="0"/>
              </a:spcBef>
            </a:pPr>
            <a:r>
              <a:rPr lang="fr-FR" sz="1400" b="0" cap="none" dirty="0">
                <a:solidFill>
                  <a:schemeClr val="tx1"/>
                </a:solidFill>
              </a:rPr>
              <a:t>✔	symptômes du bas appareil urinaire notamment de la phase de remplissage (pollakiurie, brûlures mictionnelles, douleur hypogastrique) ; ces symptômes étant fréquents en dehors de toute infection urinaire.</a:t>
            </a:r>
          </a:p>
          <a:p>
            <a:pPr algn="just">
              <a:spcBef>
                <a:spcPts val="0"/>
              </a:spcBef>
            </a:pPr>
            <a:r>
              <a:rPr lang="fr-FR" sz="1400" b="0" cap="none" dirty="0">
                <a:solidFill>
                  <a:schemeClr val="tx1"/>
                </a:solidFill>
              </a:rPr>
              <a:t>✔	douleur ou gêne de la fosse lombaire</a:t>
            </a:r>
          </a:p>
          <a:p>
            <a:pPr algn="just">
              <a:spcBef>
                <a:spcPts val="0"/>
              </a:spcBef>
            </a:pPr>
            <a:r>
              <a:rPr lang="fr-FR" sz="1400" b="0" cap="none" dirty="0">
                <a:solidFill>
                  <a:schemeClr val="tx1"/>
                </a:solidFill>
              </a:rPr>
              <a:t>✔	signes généraux : fièvre, hypothermie, hypotension et/ou altération de l’état général.</a:t>
            </a:r>
          </a:p>
          <a:p>
            <a:pPr algn="just">
              <a:spcBef>
                <a:spcPts val="0"/>
              </a:spcBef>
            </a:pPr>
            <a:r>
              <a:rPr lang="fr-FR" sz="1400" b="0" cap="none" dirty="0" smtClean="0">
                <a:solidFill>
                  <a:schemeClr val="tx1"/>
                </a:solidFill>
              </a:rPr>
              <a:t>Chez </a:t>
            </a:r>
            <a:r>
              <a:rPr lang="fr-FR" sz="1400" b="0" cap="none" dirty="0">
                <a:solidFill>
                  <a:schemeClr val="tx1"/>
                </a:solidFill>
              </a:rPr>
              <a:t>la personne âgée, chutes, dépendance aiguë, altération de l’état général, décompensation d’organes, aggravation d’une incontinence urinaire peuvent être attribués à une infection urinaire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R2-2</a:t>
            </a:r>
            <a:r>
              <a:rPr lang="fr-FR" sz="1400" b="0" cap="none" dirty="0">
                <a:solidFill>
                  <a:schemeClr val="tx1"/>
                </a:solidFill>
              </a:rPr>
              <a:t> : Devant une suspicion d’infection urinaire chez un malade porteur d’un matériel </a:t>
            </a:r>
            <a:r>
              <a:rPr lang="fr-FR" sz="1400" b="0" cap="none" dirty="0" err="1">
                <a:solidFill>
                  <a:schemeClr val="tx1"/>
                </a:solidFill>
              </a:rPr>
              <a:t>endo</a:t>
            </a:r>
            <a:r>
              <a:rPr lang="fr-FR" sz="1400" b="0" cap="none" dirty="0">
                <a:solidFill>
                  <a:schemeClr val="tx1"/>
                </a:solidFill>
              </a:rPr>
              <a:t>-urétéral, on doit éliminer une autre cause qu’une infection urinaire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R2-3</a:t>
            </a:r>
            <a:r>
              <a:rPr lang="fr-FR" sz="1400" b="0" cap="none" dirty="0">
                <a:solidFill>
                  <a:schemeClr val="tx1"/>
                </a:solidFill>
              </a:rPr>
              <a:t> : Il est recommandé de ne pas utiliser la bandelette urinaire pour le diagnostic d’infection urinaire chez un patient porteur d’un matériel </a:t>
            </a:r>
            <a:r>
              <a:rPr lang="fr-FR" sz="1400" b="0" cap="none" dirty="0" err="1">
                <a:solidFill>
                  <a:schemeClr val="tx1"/>
                </a:solidFill>
              </a:rPr>
              <a:t>endo</a:t>
            </a:r>
            <a:r>
              <a:rPr lang="fr-FR" sz="1400" b="0" cap="none" dirty="0">
                <a:solidFill>
                  <a:schemeClr val="tx1"/>
                </a:solidFill>
              </a:rPr>
              <a:t>-urinaire (grade B).</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R2-4</a:t>
            </a:r>
            <a:r>
              <a:rPr lang="fr-FR" sz="1400" b="0" cap="none" dirty="0">
                <a:solidFill>
                  <a:schemeClr val="tx1"/>
                </a:solidFill>
              </a:rPr>
              <a:t> : Il est recommandé de ne pas tenir compte de la </a:t>
            </a:r>
            <a:r>
              <a:rPr lang="fr-FR" sz="1400" b="0" cap="none" dirty="0" err="1">
                <a:solidFill>
                  <a:schemeClr val="tx1"/>
                </a:solidFill>
              </a:rPr>
              <a:t>leucocyturie</a:t>
            </a:r>
            <a:r>
              <a:rPr lang="fr-FR" sz="1400" b="0" cap="none" dirty="0">
                <a:solidFill>
                  <a:schemeClr val="tx1"/>
                </a:solidFill>
              </a:rPr>
              <a:t> pour le diagnostic d’infection en présence d’un matériel </a:t>
            </a:r>
            <a:r>
              <a:rPr lang="fr-FR" sz="1400" b="0" cap="none" dirty="0" err="1">
                <a:solidFill>
                  <a:schemeClr val="tx1"/>
                </a:solidFill>
              </a:rPr>
              <a:t>endo</a:t>
            </a:r>
            <a:r>
              <a:rPr lang="fr-FR" sz="1400" b="0" cap="none" dirty="0">
                <a:solidFill>
                  <a:schemeClr val="tx1"/>
                </a:solidFill>
              </a:rPr>
              <a:t>-urétéral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R2-5 </a:t>
            </a:r>
            <a:r>
              <a:rPr lang="fr-FR" sz="1400" b="0" cap="none" dirty="0">
                <a:solidFill>
                  <a:schemeClr val="tx1"/>
                </a:solidFill>
              </a:rPr>
              <a:t>: Les signes cliniques décrits dans R2-1 priment sur les seuils de bactériurie pour la décision thérapeutique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R2-6</a:t>
            </a:r>
            <a:r>
              <a:rPr lang="fr-FR" sz="1400" b="0" cap="none" dirty="0">
                <a:solidFill>
                  <a:schemeClr val="tx1"/>
                </a:solidFill>
              </a:rPr>
              <a:t> : Il est recommandé de réaliser un ECBU devant une suspicion d’infection sur matériel </a:t>
            </a:r>
            <a:r>
              <a:rPr lang="fr-FR" sz="1400" b="0" cap="none" dirty="0" err="1">
                <a:solidFill>
                  <a:schemeClr val="tx1"/>
                </a:solidFill>
              </a:rPr>
              <a:t>endo</a:t>
            </a:r>
            <a:r>
              <a:rPr lang="fr-FR" sz="1400" b="0" cap="none" dirty="0">
                <a:solidFill>
                  <a:schemeClr val="tx1"/>
                </a:solidFill>
              </a:rPr>
              <a:t>-urétéral (grade B).</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R2-7</a:t>
            </a:r>
            <a:r>
              <a:rPr lang="fr-FR" sz="1400" b="0" cap="none" dirty="0">
                <a:solidFill>
                  <a:schemeClr val="tx1"/>
                </a:solidFill>
              </a:rPr>
              <a:t> : Aucune recommandation ne peut être émise sur l’utilisation de la CRP et de la </a:t>
            </a:r>
            <a:r>
              <a:rPr lang="fr-FR" sz="1400" b="0" cap="none" dirty="0" err="1">
                <a:solidFill>
                  <a:schemeClr val="tx1"/>
                </a:solidFill>
              </a:rPr>
              <a:t>procalcitonine</a:t>
            </a:r>
            <a:r>
              <a:rPr lang="fr-FR" sz="1400" b="0" cap="none" dirty="0">
                <a:solidFill>
                  <a:schemeClr val="tx1"/>
                </a:solidFill>
              </a:rPr>
              <a:t> dans le diagnostic d’une infection sur matériel </a:t>
            </a:r>
            <a:r>
              <a:rPr lang="fr-FR" sz="1400" b="0" cap="none" dirty="0" err="1">
                <a:solidFill>
                  <a:schemeClr val="tx1"/>
                </a:solidFill>
              </a:rPr>
              <a:t>endo</a:t>
            </a:r>
            <a:r>
              <a:rPr lang="fr-FR" sz="1400" b="0" cap="none" dirty="0">
                <a:solidFill>
                  <a:schemeClr val="tx1"/>
                </a:solidFill>
              </a:rPr>
              <a:t>-urétéral (accord d’experts).</a:t>
            </a:r>
          </a:p>
          <a:p>
            <a:pPr algn="just">
              <a:spcBef>
                <a:spcPts val="0"/>
              </a:spcBef>
            </a:pPr>
            <a:endParaRPr lang="fr-FR" sz="1400" b="0" cap="none" dirty="0">
              <a:solidFill>
                <a:schemeClr val="tx1"/>
              </a:solidFill>
            </a:endParaRPr>
          </a:p>
          <a:p>
            <a:pPr algn="just">
              <a:spcBef>
                <a:spcPts val="0"/>
              </a:spcBef>
            </a:pPr>
            <a:r>
              <a:rPr lang="fr-FR" sz="1400" cap="none" dirty="0">
                <a:solidFill>
                  <a:schemeClr val="tx1"/>
                </a:solidFill>
              </a:rPr>
              <a:t>R2-8</a:t>
            </a:r>
            <a:r>
              <a:rPr lang="fr-FR" sz="1400" b="0" cap="none" dirty="0">
                <a:solidFill>
                  <a:schemeClr val="tx1"/>
                </a:solidFill>
              </a:rPr>
              <a:t> : Il est recommandé de ne pas faire d’analyses microbiologiques des matériels </a:t>
            </a:r>
            <a:r>
              <a:rPr lang="fr-FR" sz="1400" b="0" cap="none" dirty="0" err="1">
                <a:solidFill>
                  <a:schemeClr val="tx1"/>
                </a:solidFill>
              </a:rPr>
              <a:t>endo</a:t>
            </a:r>
            <a:r>
              <a:rPr lang="fr-FR" sz="1400" b="0" cap="none" dirty="0">
                <a:solidFill>
                  <a:schemeClr val="tx1"/>
                </a:solidFill>
              </a:rPr>
              <a:t>-urétéraux même en cas d’infection (accord d’experts</a:t>
            </a:r>
            <a:r>
              <a:rPr lang="fr-FR" sz="1400" b="0" cap="none" dirty="0" smtClean="0">
                <a:solidFill>
                  <a:schemeClr val="tx1"/>
                </a:solidFill>
              </a:rPr>
              <a:t>).</a:t>
            </a:r>
            <a:endParaRPr lang="fr-FR" sz="1400" b="0" cap="none" dirty="0" smtClean="0">
              <a:solidFill>
                <a:schemeClr val="tx1"/>
              </a:solidFill>
            </a:endParaRPr>
          </a:p>
          <a:p>
            <a:pPr algn="just">
              <a:spcBef>
                <a:spcPts val="0"/>
              </a:spcBef>
            </a:pPr>
            <a:endParaRPr lang="fr-FR" sz="1400" b="0" cap="none" dirty="0" smtClean="0">
              <a:solidFill>
                <a:schemeClr val="tx1"/>
              </a:solidFill>
            </a:endParaRPr>
          </a:p>
        </p:txBody>
      </p:sp>
      <p:sp>
        <p:nvSpPr>
          <p:cNvPr id="3" name="Titre 3"/>
          <p:cNvSpPr txBox="1">
            <a:spLocks/>
          </p:cNvSpPr>
          <p:nvPr/>
        </p:nvSpPr>
        <p:spPr>
          <a:xfrm>
            <a:off x="-147145" y="285230"/>
            <a:ext cx="10835783"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000" b="1" cap="all" dirty="0">
                <a:solidFill>
                  <a:srgbClr val="005FB0"/>
                </a:solidFill>
                <a:latin typeface="Arial"/>
                <a:ea typeface="+mn-ea"/>
                <a:cs typeface="Arial"/>
              </a:rPr>
              <a:t>Q2. Comment diagnostiquer une infection sur matériel </a:t>
            </a:r>
            <a:r>
              <a:rPr lang="fr-FR" sz="2000" b="1" cap="all" dirty="0" err="1">
                <a:solidFill>
                  <a:srgbClr val="005FB0"/>
                </a:solidFill>
                <a:latin typeface="Arial"/>
                <a:ea typeface="+mn-ea"/>
                <a:cs typeface="Arial"/>
              </a:rPr>
              <a:t>endo</a:t>
            </a:r>
            <a:r>
              <a:rPr lang="fr-FR" sz="2000" b="1" cap="all" dirty="0">
                <a:solidFill>
                  <a:srgbClr val="005FB0"/>
                </a:solidFill>
                <a:latin typeface="Arial"/>
                <a:ea typeface="+mn-ea"/>
                <a:cs typeface="Arial"/>
              </a:rPr>
              <a:t>-urétéral ?</a:t>
            </a:r>
          </a:p>
        </p:txBody>
      </p:sp>
    </p:spTree>
    <p:extLst>
      <p:ext uri="{BB962C8B-B14F-4D97-AF65-F5344CB8AC3E}">
        <p14:creationId xmlns:p14="http://schemas.microsoft.com/office/powerpoint/2010/main" val="21398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25694" y="1263725"/>
            <a:ext cx="10098923" cy="5507465"/>
          </a:xfrm>
        </p:spPr>
        <p:txBody>
          <a:bodyPr/>
          <a:lstStyle/>
          <a:p>
            <a:pPr algn="just">
              <a:spcBef>
                <a:spcPts val="0"/>
              </a:spcBef>
            </a:pPr>
            <a:r>
              <a:rPr lang="fr-FR" sz="1300" cap="none" dirty="0" smtClean="0">
                <a:solidFill>
                  <a:schemeClr val="tx1"/>
                </a:solidFill>
              </a:rPr>
              <a:t>R3-1</a:t>
            </a:r>
            <a:r>
              <a:rPr lang="fr-FR" sz="1300" b="0" cap="none" dirty="0" smtClean="0">
                <a:solidFill>
                  <a:schemeClr val="tx1"/>
                </a:solidFill>
              </a:rPr>
              <a:t> </a:t>
            </a:r>
            <a:r>
              <a:rPr lang="fr-FR" sz="1300" b="0" cap="none" dirty="0">
                <a:solidFill>
                  <a:schemeClr val="tx1"/>
                </a:solidFill>
              </a:rPr>
              <a:t>: On ne peut pas recommander le changement systématique d’un matériel </a:t>
            </a:r>
            <a:r>
              <a:rPr lang="fr-FR" sz="1300" b="0" cap="none" dirty="0" err="1">
                <a:solidFill>
                  <a:schemeClr val="tx1"/>
                </a:solidFill>
              </a:rPr>
              <a:t>endo</a:t>
            </a:r>
            <a:r>
              <a:rPr lang="fr-FR" sz="1300" b="0" cap="none" dirty="0">
                <a:solidFill>
                  <a:schemeClr val="tx1"/>
                </a:solidFill>
              </a:rPr>
              <a:t>-urétéral en présence d’une infection. Néanmoins, les situations suivantes peuvent conduire à un changement du matériel (accord d’experts) :</a:t>
            </a:r>
          </a:p>
          <a:p>
            <a:pPr algn="just">
              <a:spcBef>
                <a:spcPts val="0"/>
              </a:spcBef>
            </a:pPr>
            <a:r>
              <a:rPr lang="fr-FR" sz="1300" b="0" cap="none" dirty="0">
                <a:solidFill>
                  <a:schemeClr val="tx1"/>
                </a:solidFill>
              </a:rPr>
              <a:t>- dilatation du haut appareil urinaire ou majoration d’une dilatation connue découverte lors d’un examen d’imagerie à vessie vide laissant penser que le matériel n’est plus perméable,</a:t>
            </a:r>
          </a:p>
          <a:p>
            <a:pPr algn="just">
              <a:spcBef>
                <a:spcPts val="0"/>
              </a:spcBef>
            </a:pPr>
            <a:r>
              <a:rPr lang="fr-FR" sz="1300" b="0" cap="none" dirty="0">
                <a:solidFill>
                  <a:schemeClr val="tx1"/>
                </a:solidFill>
              </a:rPr>
              <a:t>- non amélioration clinique après 72 heures d’antibiothérapie bien conduite,</a:t>
            </a:r>
          </a:p>
          <a:p>
            <a:pPr algn="just">
              <a:spcBef>
                <a:spcPts val="0"/>
              </a:spcBef>
            </a:pPr>
            <a:r>
              <a:rPr lang="fr-FR" sz="1300" b="0" cap="none" dirty="0">
                <a:solidFill>
                  <a:schemeClr val="tx1"/>
                </a:solidFill>
              </a:rPr>
              <a:t>- rechute ou récidive de l’infection sur matériel</a:t>
            </a:r>
          </a:p>
          <a:p>
            <a:pPr algn="just">
              <a:spcBef>
                <a:spcPts val="0"/>
              </a:spcBef>
            </a:pPr>
            <a:endParaRPr lang="fr-FR" sz="1300" b="0" cap="none" dirty="0">
              <a:solidFill>
                <a:schemeClr val="tx1"/>
              </a:solidFill>
            </a:endParaRPr>
          </a:p>
          <a:p>
            <a:pPr algn="just">
              <a:spcBef>
                <a:spcPts val="0"/>
              </a:spcBef>
            </a:pPr>
            <a:r>
              <a:rPr lang="fr-FR" sz="1300" cap="none" dirty="0">
                <a:solidFill>
                  <a:schemeClr val="tx1"/>
                </a:solidFill>
              </a:rPr>
              <a:t>R3-2</a:t>
            </a:r>
            <a:r>
              <a:rPr lang="fr-FR" sz="1300" b="0" cap="none" dirty="0">
                <a:solidFill>
                  <a:schemeClr val="tx1"/>
                </a:solidFill>
              </a:rPr>
              <a:t> : En cas de changement de matériel </a:t>
            </a:r>
            <a:r>
              <a:rPr lang="fr-FR" sz="1300" b="0" cap="none" dirty="0" err="1">
                <a:solidFill>
                  <a:schemeClr val="tx1"/>
                </a:solidFill>
              </a:rPr>
              <a:t>endo</a:t>
            </a:r>
            <a:r>
              <a:rPr lang="fr-FR" sz="1300" b="0" cap="none" dirty="0">
                <a:solidFill>
                  <a:schemeClr val="tx1"/>
                </a:solidFill>
              </a:rPr>
              <a:t>-urétéral lié à une infection, aucune recommandation ne peut être émise sur le délai optimal. En cas de dilatation du haut appareil urinaire et de sepsis (critères « sepsis III » de 2016 de l’IDSA ) ou de choc septique, ce changement doit être réalisé en urgence (accord d’experts).</a:t>
            </a:r>
          </a:p>
          <a:p>
            <a:pPr algn="just">
              <a:spcBef>
                <a:spcPts val="0"/>
              </a:spcBef>
            </a:pPr>
            <a:endParaRPr lang="fr-FR" sz="1300" b="0" cap="none" dirty="0">
              <a:solidFill>
                <a:schemeClr val="tx1"/>
              </a:solidFill>
            </a:endParaRPr>
          </a:p>
          <a:p>
            <a:pPr algn="just">
              <a:spcBef>
                <a:spcPts val="0"/>
              </a:spcBef>
            </a:pPr>
            <a:r>
              <a:rPr lang="fr-FR" sz="1300" cap="none" dirty="0">
                <a:solidFill>
                  <a:schemeClr val="tx1"/>
                </a:solidFill>
              </a:rPr>
              <a:t>R3-3 </a:t>
            </a:r>
            <a:r>
              <a:rPr lang="fr-FR" sz="1300" b="0" cap="none" dirty="0">
                <a:solidFill>
                  <a:schemeClr val="tx1"/>
                </a:solidFill>
              </a:rPr>
              <a:t>: En présence d’infection sur matériel </a:t>
            </a:r>
            <a:r>
              <a:rPr lang="fr-FR" sz="1300" b="0" cap="none" dirty="0" err="1">
                <a:solidFill>
                  <a:schemeClr val="tx1"/>
                </a:solidFill>
              </a:rPr>
              <a:t>endo</a:t>
            </a:r>
            <a:r>
              <a:rPr lang="fr-FR" sz="1300" b="0" cap="none" dirty="0">
                <a:solidFill>
                  <a:schemeClr val="tx1"/>
                </a:solidFill>
              </a:rPr>
              <a:t>-urétéral, il est recommandé, en probabiliste, d’utiliser l’association </a:t>
            </a:r>
            <a:r>
              <a:rPr lang="fr-FR" sz="1300" b="0" cap="none" dirty="0" err="1">
                <a:solidFill>
                  <a:schemeClr val="tx1"/>
                </a:solidFill>
              </a:rPr>
              <a:t>pipéracilline-tazobactam</a:t>
            </a:r>
            <a:r>
              <a:rPr lang="fr-FR" sz="1300" b="0" cap="none" dirty="0">
                <a:solidFill>
                  <a:schemeClr val="tx1"/>
                </a:solidFill>
              </a:rPr>
              <a:t> (accord d’experts) :</a:t>
            </a:r>
          </a:p>
          <a:p>
            <a:pPr algn="just">
              <a:spcBef>
                <a:spcPts val="0"/>
              </a:spcBef>
            </a:pPr>
            <a:r>
              <a:rPr lang="fr-FR" sz="1300" b="0" cap="none" dirty="0" smtClean="0">
                <a:solidFill>
                  <a:schemeClr val="tx1"/>
                </a:solidFill>
              </a:rPr>
              <a:t>- En </a:t>
            </a:r>
            <a:r>
              <a:rPr lang="fr-FR" sz="1300" b="0" cap="none" dirty="0">
                <a:solidFill>
                  <a:schemeClr val="tx1"/>
                </a:solidFill>
              </a:rPr>
              <a:t>cas de signes de gravité (sepsis, choc septique ou dilatation du haut appareil urinaire), il est recommandé d’y associer l’</a:t>
            </a:r>
            <a:r>
              <a:rPr lang="fr-FR" sz="1300" b="0" cap="none" dirty="0" err="1">
                <a:solidFill>
                  <a:schemeClr val="tx1"/>
                </a:solidFill>
              </a:rPr>
              <a:t>amikacine</a:t>
            </a:r>
            <a:endParaRPr lang="fr-FR" sz="1300" b="0" cap="none" dirty="0">
              <a:solidFill>
                <a:schemeClr val="tx1"/>
              </a:solidFill>
            </a:endParaRPr>
          </a:p>
          <a:p>
            <a:pPr algn="just">
              <a:spcBef>
                <a:spcPts val="0"/>
              </a:spcBef>
            </a:pPr>
            <a:r>
              <a:rPr lang="fr-FR" sz="1300" b="0" cap="none" dirty="0" smtClean="0">
                <a:solidFill>
                  <a:schemeClr val="tx1"/>
                </a:solidFill>
              </a:rPr>
              <a:t>- En </a:t>
            </a:r>
            <a:r>
              <a:rPr lang="fr-FR" sz="1300" b="0" cap="none" dirty="0">
                <a:solidFill>
                  <a:schemeClr val="tx1"/>
                </a:solidFill>
              </a:rPr>
              <a:t>cas de signes de gravité (sepsis, choc septique ou dilatation du haut appareil urinaire) et de facteurs de risque d’EBLSE, il est recommandé d’utiliser l’association </a:t>
            </a:r>
            <a:r>
              <a:rPr lang="fr-FR" sz="1300" b="0" cap="none" dirty="0" err="1">
                <a:solidFill>
                  <a:schemeClr val="tx1"/>
                </a:solidFill>
              </a:rPr>
              <a:t>carbapénème</a:t>
            </a:r>
            <a:r>
              <a:rPr lang="fr-FR" sz="1300" b="0" cap="none" dirty="0">
                <a:solidFill>
                  <a:schemeClr val="tx1"/>
                </a:solidFill>
              </a:rPr>
              <a:t> et </a:t>
            </a:r>
            <a:r>
              <a:rPr lang="fr-FR" sz="1300" b="0" cap="none" dirty="0" err="1">
                <a:solidFill>
                  <a:schemeClr val="tx1"/>
                </a:solidFill>
              </a:rPr>
              <a:t>amikacine</a:t>
            </a:r>
            <a:r>
              <a:rPr lang="fr-FR" sz="1300" b="0" cap="none" dirty="0">
                <a:solidFill>
                  <a:schemeClr val="tx1"/>
                </a:solidFill>
              </a:rPr>
              <a:t>.</a:t>
            </a:r>
          </a:p>
          <a:p>
            <a:pPr algn="just">
              <a:spcBef>
                <a:spcPts val="0"/>
              </a:spcBef>
            </a:pPr>
            <a:r>
              <a:rPr lang="fr-FR" sz="1300" b="0" cap="none" dirty="0" smtClean="0">
                <a:solidFill>
                  <a:schemeClr val="tx1"/>
                </a:solidFill>
              </a:rPr>
              <a:t>- En </a:t>
            </a:r>
            <a:r>
              <a:rPr lang="fr-FR" sz="1300" b="0" cap="none" dirty="0">
                <a:solidFill>
                  <a:schemeClr val="tx1"/>
                </a:solidFill>
              </a:rPr>
              <a:t>cas de documentation bactériologique antérieure (moins de 3 mois), l’antibiothérapie probabiliste doit prendre en compte ce résultat.</a:t>
            </a:r>
          </a:p>
          <a:p>
            <a:pPr algn="just">
              <a:spcBef>
                <a:spcPts val="0"/>
              </a:spcBef>
            </a:pPr>
            <a:r>
              <a:rPr lang="fr-FR" sz="1300" b="0" cap="none" dirty="0" smtClean="0">
                <a:solidFill>
                  <a:schemeClr val="tx1"/>
                </a:solidFill>
              </a:rPr>
              <a:t>En </a:t>
            </a:r>
            <a:r>
              <a:rPr lang="fr-FR" sz="1300" b="0" cap="none" dirty="0">
                <a:solidFill>
                  <a:schemeClr val="tx1"/>
                </a:solidFill>
              </a:rPr>
              <a:t>cas d’allergie à la pénicilline, il est recommandé en probabiliste d’utiliser l’association vancomycine-</a:t>
            </a:r>
            <a:r>
              <a:rPr lang="fr-FR" sz="1300" b="0" cap="none" dirty="0" err="1">
                <a:solidFill>
                  <a:schemeClr val="tx1"/>
                </a:solidFill>
              </a:rPr>
              <a:t>aztréonam</a:t>
            </a:r>
            <a:r>
              <a:rPr lang="fr-FR" sz="1300" b="0" cap="none" dirty="0">
                <a:solidFill>
                  <a:schemeClr val="tx1"/>
                </a:solidFill>
              </a:rPr>
              <a:t> (accord d’experts) :</a:t>
            </a:r>
          </a:p>
          <a:p>
            <a:pPr algn="just">
              <a:spcBef>
                <a:spcPts val="0"/>
              </a:spcBef>
            </a:pPr>
            <a:r>
              <a:rPr lang="fr-FR" sz="1300" b="0" cap="none" dirty="0" smtClean="0">
                <a:solidFill>
                  <a:schemeClr val="tx1"/>
                </a:solidFill>
              </a:rPr>
              <a:t>- En </a:t>
            </a:r>
            <a:r>
              <a:rPr lang="fr-FR" sz="1300" b="0" cap="none" dirty="0">
                <a:solidFill>
                  <a:schemeClr val="tx1"/>
                </a:solidFill>
              </a:rPr>
              <a:t>cas de signes de gravité (sepsis, choc septique ou dilatation du haut appareil urinaire), il est recommandé d’y associer l’</a:t>
            </a:r>
            <a:r>
              <a:rPr lang="fr-FR" sz="1300" b="0" cap="none" dirty="0" err="1">
                <a:solidFill>
                  <a:schemeClr val="tx1"/>
                </a:solidFill>
              </a:rPr>
              <a:t>amikacine</a:t>
            </a:r>
            <a:endParaRPr lang="fr-FR" sz="1300" b="0" cap="none" dirty="0">
              <a:solidFill>
                <a:schemeClr val="tx1"/>
              </a:solidFill>
            </a:endParaRPr>
          </a:p>
          <a:p>
            <a:pPr algn="just">
              <a:spcBef>
                <a:spcPts val="0"/>
              </a:spcBef>
            </a:pPr>
            <a:r>
              <a:rPr lang="fr-FR" sz="1300" b="0" cap="none" dirty="0" smtClean="0">
                <a:solidFill>
                  <a:schemeClr val="tx1"/>
                </a:solidFill>
              </a:rPr>
              <a:t>- En </a:t>
            </a:r>
            <a:r>
              <a:rPr lang="fr-FR" sz="1300" b="0" cap="none" dirty="0">
                <a:solidFill>
                  <a:schemeClr val="tx1"/>
                </a:solidFill>
              </a:rPr>
              <a:t>cas de signes de gravité (sepsis, choc septique ou dilatation du haut appareil urinaire) et de facteurs de risque </a:t>
            </a:r>
            <a:r>
              <a:rPr lang="fr-FR" sz="1300" b="0" cap="none" dirty="0" smtClean="0">
                <a:solidFill>
                  <a:schemeClr val="tx1"/>
                </a:solidFill>
              </a:rPr>
              <a:t>d’EBLSE, </a:t>
            </a:r>
            <a:r>
              <a:rPr lang="fr-FR" sz="1300" b="0" cap="none" dirty="0">
                <a:solidFill>
                  <a:schemeClr val="tx1"/>
                </a:solidFill>
              </a:rPr>
              <a:t>il est recommandé d’utiliser l’association </a:t>
            </a:r>
            <a:r>
              <a:rPr lang="fr-FR" sz="1300" b="0" cap="none" dirty="0" err="1">
                <a:solidFill>
                  <a:schemeClr val="tx1"/>
                </a:solidFill>
              </a:rPr>
              <a:t>carbapénème</a:t>
            </a:r>
            <a:r>
              <a:rPr lang="fr-FR" sz="1300" b="0" cap="none" dirty="0">
                <a:solidFill>
                  <a:schemeClr val="tx1"/>
                </a:solidFill>
              </a:rPr>
              <a:t> et </a:t>
            </a:r>
            <a:r>
              <a:rPr lang="fr-FR" sz="1300" b="0" cap="none" dirty="0" err="1">
                <a:solidFill>
                  <a:schemeClr val="tx1"/>
                </a:solidFill>
              </a:rPr>
              <a:t>amikacine</a:t>
            </a:r>
            <a:r>
              <a:rPr lang="fr-FR" sz="1300" b="0" cap="none" dirty="0">
                <a:solidFill>
                  <a:schemeClr val="tx1"/>
                </a:solidFill>
              </a:rPr>
              <a:t>.</a:t>
            </a:r>
          </a:p>
          <a:p>
            <a:pPr algn="just">
              <a:spcBef>
                <a:spcPts val="0"/>
              </a:spcBef>
            </a:pPr>
            <a:r>
              <a:rPr lang="fr-FR" sz="1300" b="0" cap="none" dirty="0" smtClean="0">
                <a:solidFill>
                  <a:schemeClr val="tx1"/>
                </a:solidFill>
              </a:rPr>
              <a:t>- En </a:t>
            </a:r>
            <a:r>
              <a:rPr lang="fr-FR" sz="1300" b="0" cap="none" dirty="0">
                <a:solidFill>
                  <a:schemeClr val="tx1"/>
                </a:solidFill>
              </a:rPr>
              <a:t>cas de documentation bactériologique antérieure (moins de 3 mois), l’antibiothérapie probabiliste doit prendre en compte ce résultat.</a:t>
            </a:r>
          </a:p>
          <a:p>
            <a:pPr algn="just">
              <a:spcBef>
                <a:spcPts val="0"/>
              </a:spcBef>
            </a:pPr>
            <a:endParaRPr lang="fr-FR" sz="1300" b="0" cap="none" dirty="0">
              <a:solidFill>
                <a:schemeClr val="tx1"/>
              </a:solidFill>
            </a:endParaRPr>
          </a:p>
          <a:p>
            <a:pPr algn="just">
              <a:spcBef>
                <a:spcPts val="0"/>
              </a:spcBef>
            </a:pPr>
            <a:r>
              <a:rPr lang="fr-FR" sz="1300" cap="none" dirty="0" smtClean="0">
                <a:solidFill>
                  <a:schemeClr val="tx1"/>
                </a:solidFill>
              </a:rPr>
              <a:t>R3-4:</a:t>
            </a:r>
            <a:r>
              <a:rPr lang="fr-FR" sz="1300" b="0" cap="none" dirty="0" smtClean="0">
                <a:solidFill>
                  <a:schemeClr val="tx1"/>
                </a:solidFill>
              </a:rPr>
              <a:t> </a:t>
            </a:r>
            <a:r>
              <a:rPr lang="fr-FR" sz="1300" b="0" cap="none" dirty="0">
                <a:solidFill>
                  <a:schemeClr val="tx1"/>
                </a:solidFill>
              </a:rPr>
              <a:t>Il est recommandé de traiter au moins 5 jours et au plus 10 jours une infection sur matériel </a:t>
            </a:r>
            <a:r>
              <a:rPr lang="fr-FR" sz="1300" b="0" cap="none" dirty="0" err="1">
                <a:solidFill>
                  <a:schemeClr val="tx1"/>
                </a:solidFill>
              </a:rPr>
              <a:t>endo</a:t>
            </a:r>
            <a:r>
              <a:rPr lang="fr-FR" sz="1300" b="0" cap="none" dirty="0">
                <a:solidFill>
                  <a:schemeClr val="tx1"/>
                </a:solidFill>
              </a:rPr>
              <a:t>-urétéral selon le type d’infection urinaire (accord d’experts</a:t>
            </a:r>
            <a:r>
              <a:rPr lang="fr-FR" sz="1300" b="0" cap="none" dirty="0" smtClean="0">
                <a:solidFill>
                  <a:schemeClr val="tx1"/>
                </a:solidFill>
              </a:rPr>
              <a:t>).</a:t>
            </a:r>
            <a:endParaRPr lang="fr-FR" sz="1300" b="0" cap="none" dirty="0" smtClean="0">
              <a:solidFill>
                <a:schemeClr val="tx1"/>
              </a:solidFill>
            </a:endParaRPr>
          </a:p>
        </p:txBody>
      </p:sp>
      <p:sp>
        <p:nvSpPr>
          <p:cNvPr id="3" name="Titre 3"/>
          <p:cNvSpPr txBox="1">
            <a:spLocks/>
          </p:cNvSpPr>
          <p:nvPr/>
        </p:nvSpPr>
        <p:spPr>
          <a:xfrm>
            <a:off x="-1240221" y="285230"/>
            <a:ext cx="11928859"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1600" b="1" cap="all" dirty="0">
                <a:solidFill>
                  <a:srgbClr val="005FB0"/>
                </a:solidFill>
                <a:latin typeface="Arial"/>
                <a:ea typeface="+mn-ea"/>
                <a:cs typeface="Arial"/>
              </a:rPr>
              <a:t>Q3 : Indications et modalités de traitement des infections sur matériel </a:t>
            </a:r>
            <a:r>
              <a:rPr lang="fr-FR" sz="1600" b="1" cap="all" dirty="0" err="1">
                <a:solidFill>
                  <a:srgbClr val="005FB0"/>
                </a:solidFill>
                <a:latin typeface="Arial"/>
                <a:ea typeface="+mn-ea"/>
                <a:cs typeface="Arial"/>
              </a:rPr>
              <a:t>endo</a:t>
            </a:r>
            <a:r>
              <a:rPr lang="fr-FR" sz="1600" b="1" cap="all" dirty="0">
                <a:solidFill>
                  <a:srgbClr val="005FB0"/>
                </a:solidFill>
                <a:latin typeface="Arial"/>
                <a:ea typeface="+mn-ea"/>
                <a:cs typeface="Arial"/>
              </a:rPr>
              <a:t>-urétéral</a:t>
            </a:r>
          </a:p>
        </p:txBody>
      </p:sp>
    </p:spTree>
    <p:extLst>
      <p:ext uri="{BB962C8B-B14F-4D97-AF65-F5344CB8AC3E}">
        <p14:creationId xmlns:p14="http://schemas.microsoft.com/office/powerpoint/2010/main" val="29488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828" y="1641429"/>
            <a:ext cx="9091449" cy="3576364"/>
          </a:xfrm>
          <a:prstGeom prst="rect">
            <a:avLst/>
          </a:prstGeom>
          <a:noFill/>
        </p:spPr>
        <p:txBody>
          <a:bodyPr wrap="square" rtlCol="0">
            <a:spAutoFit/>
          </a:bodyPr>
          <a:lstStyle/>
          <a:p>
            <a:pPr algn="ctr"/>
            <a:r>
              <a:rPr lang="en-US" sz="2000" b="1" dirty="0" smtClean="0">
                <a:solidFill>
                  <a:srgbClr val="FFFFFF"/>
                </a:solidFill>
                <a:latin typeface="Arial" panose="020B0604020202020204" pitchFamily="34" charset="0"/>
                <a:cs typeface="Arial" panose="020B0604020202020204" pitchFamily="34" charset="0"/>
              </a:rPr>
              <a:t>MERCI</a:t>
            </a:r>
          </a:p>
          <a:p>
            <a:pPr algn="ctr"/>
            <a:endParaRPr lang="en-US" sz="1600" b="1" dirty="0">
              <a:solidFill>
                <a:srgbClr val="FFFFFF"/>
              </a:solidFill>
              <a:latin typeface="Arial" panose="020B0604020202020204" pitchFamily="34" charset="0"/>
              <a:cs typeface="Arial" panose="020B0604020202020204" pitchFamily="34" charset="0"/>
            </a:endParaRPr>
          </a:p>
          <a:p>
            <a:pPr algn="ctr"/>
            <a:endParaRPr lang="en-US" sz="1600" b="1" dirty="0" smtClean="0">
              <a:solidFill>
                <a:srgbClr val="FFFFFF"/>
              </a:solidFill>
              <a:latin typeface="Arial" panose="020B0604020202020204" pitchFamily="34" charset="0"/>
              <a:cs typeface="Arial" panose="020B0604020202020204" pitchFamily="34" charset="0"/>
            </a:endParaRPr>
          </a:p>
          <a:p>
            <a:pPr algn="ctr"/>
            <a:endParaRPr lang="en-US" sz="1600" b="1" dirty="0" smtClean="0">
              <a:solidFill>
                <a:srgbClr val="FFFFFF"/>
              </a:solidFill>
              <a:latin typeface="Arial" panose="020B0604020202020204" pitchFamily="34" charset="0"/>
              <a:cs typeface="Arial" panose="020B0604020202020204" pitchFamily="34" charset="0"/>
            </a:endParaRPr>
          </a:p>
          <a:p>
            <a:pPr algn="ctr"/>
            <a:endParaRPr lang="en-US" sz="1600" b="1" dirty="0" smtClean="0">
              <a:solidFill>
                <a:srgbClr val="FFFFFF"/>
              </a:solidFill>
              <a:latin typeface="Arial" panose="020B0604020202020204" pitchFamily="34" charset="0"/>
              <a:cs typeface="Arial" panose="020B0604020202020204" pitchFamily="34" charset="0"/>
            </a:endParaRPr>
          </a:p>
          <a:p>
            <a:pPr algn="just"/>
            <a:r>
              <a:rPr lang="en-US" sz="1600" b="1" dirty="0" err="1" smtClean="0">
                <a:solidFill>
                  <a:srgbClr val="C00000"/>
                </a:solidFill>
                <a:latin typeface="Arial" panose="020B0604020202020204" pitchFamily="34" charset="0"/>
                <a:cs typeface="Arial" panose="020B0604020202020204" pitchFamily="34" charset="0"/>
              </a:rPr>
              <a:t>Tous</a:t>
            </a:r>
            <a:r>
              <a:rPr lang="en-US" sz="1600" b="1" dirty="0" smtClean="0">
                <a:solidFill>
                  <a:srgbClr val="C00000"/>
                </a:solidFill>
                <a:latin typeface="Arial" panose="020B0604020202020204" pitchFamily="34" charset="0"/>
                <a:cs typeface="Arial" panose="020B0604020202020204" pitchFamily="34" charset="0"/>
              </a:rPr>
              <a:t> les documents de travail </a:t>
            </a:r>
            <a:r>
              <a:rPr lang="en-US" sz="1600" b="1" dirty="0" err="1" smtClean="0">
                <a:solidFill>
                  <a:srgbClr val="C00000"/>
                </a:solidFill>
                <a:latin typeface="Arial" panose="020B0604020202020204" pitchFamily="34" charset="0"/>
                <a:cs typeface="Arial" panose="020B0604020202020204" pitchFamily="34" charset="0"/>
              </a:rPr>
              <a:t>sont</a:t>
            </a:r>
            <a:r>
              <a:rPr lang="en-US" sz="1600" b="1" dirty="0" smtClean="0">
                <a:solidFill>
                  <a:srgbClr val="C00000"/>
                </a:solidFill>
                <a:latin typeface="Arial" panose="020B0604020202020204" pitchFamily="34" charset="0"/>
                <a:cs typeface="Arial" panose="020B0604020202020204" pitchFamily="34" charset="0"/>
              </a:rPr>
              <a:t> </a:t>
            </a:r>
            <a:r>
              <a:rPr lang="en-US" sz="1600" b="1" dirty="0" err="1" smtClean="0">
                <a:solidFill>
                  <a:srgbClr val="C00000"/>
                </a:solidFill>
                <a:latin typeface="Arial" panose="020B0604020202020204" pitchFamily="34" charset="0"/>
                <a:cs typeface="Arial" panose="020B0604020202020204" pitchFamily="34" charset="0"/>
              </a:rPr>
              <a:t>accessibles</a:t>
            </a:r>
            <a:r>
              <a:rPr lang="en-US" sz="1600" b="1" dirty="0" smtClean="0">
                <a:solidFill>
                  <a:srgbClr val="C00000"/>
                </a:solidFill>
                <a:latin typeface="Arial" panose="020B0604020202020204" pitchFamily="34" charset="0"/>
                <a:cs typeface="Arial" panose="020B0604020202020204" pitchFamily="34" charset="0"/>
              </a:rPr>
              <a:t> sur le site </a:t>
            </a:r>
            <a:r>
              <a:rPr lang="en-US" sz="1600" b="1" dirty="0" err="1" smtClean="0">
                <a:solidFill>
                  <a:srgbClr val="C00000"/>
                </a:solidFill>
                <a:latin typeface="Arial" panose="020B0604020202020204" pitchFamily="34" charset="0"/>
                <a:cs typeface="Arial" panose="020B0604020202020204" pitchFamily="34" charset="0"/>
              </a:rPr>
              <a:t>urofrance</a:t>
            </a:r>
            <a:r>
              <a:rPr lang="en-US" sz="1600" b="1" dirty="0" smtClean="0">
                <a:solidFill>
                  <a:srgbClr val="C00000"/>
                </a:solidFill>
                <a:latin typeface="Arial" panose="020B0604020202020204" pitchFamily="34" charset="0"/>
                <a:cs typeface="Arial" panose="020B0604020202020204" pitchFamily="34" charset="0"/>
              </a:rPr>
              <a:t> (lien à </a:t>
            </a:r>
            <a:r>
              <a:rPr lang="en-US" sz="1600" b="1" dirty="0" err="1" smtClean="0">
                <a:solidFill>
                  <a:srgbClr val="C00000"/>
                </a:solidFill>
                <a:latin typeface="Arial" panose="020B0604020202020204" pitchFamily="34" charset="0"/>
                <a:cs typeface="Arial" panose="020B0604020202020204" pitchFamily="34" charset="0"/>
              </a:rPr>
              <a:t>compléter</a:t>
            </a:r>
            <a:r>
              <a:rPr lang="en-US" sz="1600" b="1" dirty="0" smtClean="0">
                <a:solidFill>
                  <a:srgbClr val="C00000"/>
                </a:solidFill>
                <a:latin typeface="Arial" panose="020B0604020202020204" pitchFamily="34" charset="0"/>
                <a:cs typeface="Arial" panose="020B0604020202020204" pitchFamily="34" charset="0"/>
              </a:rPr>
              <a:t>)</a:t>
            </a:r>
          </a:p>
          <a:p>
            <a:pPr algn="ctr"/>
            <a:endParaRPr lang="en-US" sz="1600" b="1" dirty="0" smtClean="0">
              <a:solidFill>
                <a:srgbClr val="C00000"/>
              </a:solidFill>
              <a:latin typeface="Arial" panose="020B060402020202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6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Note de </a:t>
            </a: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cadrage</a:t>
            </a:r>
            <a:endParaRPr lang="fr-FR" sz="16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6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Argumentaire – texte </a:t>
            </a: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intégral</a:t>
            </a:r>
          </a:p>
          <a:p>
            <a:pPr marL="342900" lvl="0" indent="-342900" algn="just">
              <a:lnSpc>
                <a:spcPct val="115000"/>
              </a:lnSpc>
              <a:spcAft>
                <a:spcPts val="0"/>
              </a:spcAft>
              <a:buFont typeface="Symbol" panose="05050102010706020507" pitchFamily="18" charset="2"/>
              <a:buChar char=""/>
            </a:pP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Synthèse</a:t>
            </a:r>
          </a:p>
          <a:p>
            <a:pPr marL="342900" lvl="0" indent="-342900" algn="just">
              <a:lnSpc>
                <a:spcPct val="115000"/>
              </a:lnSpc>
              <a:spcAft>
                <a:spcPts val="0"/>
              </a:spcAft>
              <a:buFont typeface="Symbol" panose="05050102010706020507" pitchFamily="18" charset="2"/>
              <a:buChar char=""/>
            </a:pP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Articles</a:t>
            </a:r>
            <a:r>
              <a:rPr lang="fr-FR" sz="16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spcAft>
                <a:spcPts val="0"/>
              </a:spcAft>
              <a:buFont typeface="Symbol" panose="05050102010706020507" pitchFamily="18" charset="2"/>
              <a:buChar char=""/>
            </a:pP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Support pédagogique</a:t>
            </a:r>
          </a:p>
          <a:p>
            <a:pPr marL="342900" lvl="0" indent="-342900" algn="just">
              <a:lnSpc>
                <a:spcPct val="115000"/>
              </a:lnSpc>
              <a:spcAft>
                <a:spcPts val="0"/>
              </a:spcAft>
              <a:buFont typeface="Symbol" panose="05050102010706020507" pitchFamily="18" charset="2"/>
              <a:buChar char=""/>
            </a:pP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Enquête </a:t>
            </a:r>
            <a:r>
              <a:rPr lang="fr-FR" sz="16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de </a:t>
            </a:r>
            <a:r>
              <a:rPr lang="fr-FR" sz="1600" dirty="0" smtClean="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pratique</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50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76248" y="2322786"/>
            <a:ext cx="7074840" cy="415498"/>
          </a:xfrm>
          <a:prstGeom prst="rect">
            <a:avLst/>
          </a:prstGeom>
          <a:noFill/>
        </p:spPr>
        <p:txBody>
          <a:bodyPr wrap="square" rtlCol="0">
            <a:spAutoFit/>
          </a:bodyPr>
          <a:lstStyle/>
          <a:p>
            <a:r>
              <a:rPr lang="fr-FR" dirty="0" smtClean="0"/>
              <a:t>Le document a été validé par les partenaires suivants</a:t>
            </a:r>
            <a:endParaRPr lang="fr-FR" dirty="0"/>
          </a:p>
        </p:txBody>
      </p:sp>
      <p:pic>
        <p:nvPicPr>
          <p:cNvPr id="10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658" y="1139525"/>
            <a:ext cx="2301875" cy="6635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2183433" y="3102955"/>
            <a:ext cx="5733193" cy="2471035"/>
          </a:xfrm>
          <a:prstGeom prst="rect">
            <a:avLst/>
          </a:prstGeom>
        </p:spPr>
      </p:pic>
      <p:sp>
        <p:nvSpPr>
          <p:cNvPr id="12" name="Rectangle 11"/>
          <p:cNvSpPr/>
          <p:nvPr/>
        </p:nvSpPr>
        <p:spPr>
          <a:xfrm>
            <a:off x="1525260" y="5646273"/>
            <a:ext cx="6735872" cy="584775"/>
          </a:xfrm>
          <a:prstGeom prst="rect">
            <a:avLst/>
          </a:prstGeom>
        </p:spPr>
        <p:txBody>
          <a:bodyPr wrap="square">
            <a:spAutoFit/>
          </a:bodyPr>
          <a:lstStyle/>
          <a:p>
            <a:pPr algn="just"/>
            <a:r>
              <a:rPr lang="fr-FR" sz="1600" i="1" dirty="0" smtClean="0">
                <a:solidFill>
                  <a:schemeClr val="tx1">
                    <a:lumMod val="65000"/>
                    <a:lumOff val="35000"/>
                  </a:schemeClr>
                </a:solidFill>
              </a:rPr>
              <a:t>Ce </a:t>
            </a:r>
            <a:r>
              <a:rPr lang="fr-FR" sz="1600" i="1" dirty="0">
                <a:solidFill>
                  <a:schemeClr val="tx1">
                    <a:lumMod val="65000"/>
                    <a:lumOff val="35000"/>
                  </a:schemeClr>
                </a:solidFill>
              </a:rPr>
              <a:t>travail est réalisé selon les bonnes règles méthodologiques dans une optique de sollicitation de la HAS pour une labellisation des documents finaux.</a:t>
            </a:r>
          </a:p>
        </p:txBody>
      </p:sp>
      <p:pic>
        <p:nvPicPr>
          <p:cNvPr id="1033" name="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55638"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46138" cy="365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95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14.png"/>
          <p:cNvPicPr>
            <a:picLocks noChangeAspect="1" noChangeArrowheads="1"/>
          </p:cNvPicPr>
          <p:nvPr/>
        </p:nvPicPr>
        <p:blipFill>
          <a:blip r:embed="rId7">
            <a:extLst>
              <a:ext uri="{28A0092B-C50C-407E-A947-70E740481C1C}">
                <a14:useLocalDpi xmlns:a14="http://schemas.microsoft.com/office/drawing/2010/main" val="0"/>
              </a:ext>
            </a:extLst>
          </a:blip>
          <a:srcRect l="16273" t="33162" r="61366" b="26849"/>
          <a:stretch>
            <a:fillRect/>
          </a:stretch>
        </p:blipFill>
        <p:spPr bwMode="auto">
          <a:xfrm>
            <a:off x="0" y="0"/>
            <a:ext cx="563563"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63663"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50938" cy="860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15.png"/>
          <p:cNvPicPr>
            <a:picLocks noChangeAspect="1" noChangeArrowheads="1"/>
          </p:cNvPicPr>
          <p:nvPr/>
        </p:nvPicPr>
        <p:blipFill>
          <a:blip r:embed="rId10">
            <a:extLst>
              <a:ext uri="{28A0092B-C50C-407E-A947-70E740481C1C}">
                <a14:useLocalDpi xmlns:a14="http://schemas.microsoft.com/office/drawing/2010/main" val="0"/>
              </a:ext>
            </a:extLst>
          </a:blip>
          <a:srcRect l="2249" t="14816" r="60043" b="59309"/>
          <a:stretch>
            <a:fillRect/>
          </a:stretch>
        </p:blipFill>
        <p:spPr bwMode="auto">
          <a:xfrm>
            <a:off x="0" y="0"/>
            <a:ext cx="1150938" cy="4492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15975" cy="3968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58863" cy="5492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55638"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46138"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95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l="16273" t="33162" r="61366" b="26849"/>
          <a:stretch>
            <a:fillRect/>
          </a:stretch>
        </p:blipFill>
        <p:spPr bwMode="auto">
          <a:xfrm>
            <a:off x="0" y="0"/>
            <a:ext cx="563563"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63663"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50938" cy="8604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l="2249" t="14816" r="60043" b="59309"/>
          <a:stretch>
            <a:fillRect/>
          </a:stretch>
        </p:blipFill>
        <p:spPr bwMode="auto">
          <a:xfrm>
            <a:off x="0" y="0"/>
            <a:ext cx="1150938" cy="4492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15975" cy="396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58863" cy="54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1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a:spLocks noGrp="1"/>
          </p:cNvSpPr>
          <p:nvPr>
            <p:ph type="body" sz="quarter" idx="11"/>
          </p:nvPr>
        </p:nvSpPr>
        <p:spPr>
          <a:xfrm>
            <a:off x="252248" y="1151628"/>
            <a:ext cx="10191345" cy="5743159"/>
          </a:xfrm>
        </p:spPr>
        <p:txBody>
          <a:bodyPr/>
          <a:lstStyle/>
          <a:p>
            <a:pPr algn="just">
              <a:spcBef>
                <a:spcPts val="0"/>
              </a:spcBef>
            </a:pPr>
            <a:r>
              <a:rPr lang="fr-FR" sz="1800" cap="none" dirty="0" smtClean="0">
                <a:solidFill>
                  <a:schemeClr val="accent1"/>
                </a:solidFill>
              </a:rPr>
              <a:t>Coordination </a:t>
            </a:r>
            <a:r>
              <a:rPr lang="fr-FR" sz="1800" cap="none" dirty="0">
                <a:solidFill>
                  <a:schemeClr val="accent1"/>
                </a:solidFill>
              </a:rPr>
              <a:t>: </a:t>
            </a:r>
          </a:p>
          <a:p>
            <a:pPr algn="just">
              <a:spcBef>
                <a:spcPts val="0"/>
              </a:spcBef>
            </a:pPr>
            <a:r>
              <a:rPr lang="fr-FR" sz="1800" cap="none" dirty="0">
                <a:solidFill>
                  <a:srgbClr val="595959"/>
                </a:solidFill>
              </a:rPr>
              <a:t>●	Franck Bruyère, urologie, CHU Tours</a:t>
            </a:r>
          </a:p>
          <a:p>
            <a:pPr algn="just">
              <a:spcBef>
                <a:spcPts val="0"/>
              </a:spcBef>
            </a:pPr>
            <a:r>
              <a:rPr lang="fr-FR" sz="1800" cap="none" dirty="0">
                <a:solidFill>
                  <a:srgbClr val="595959"/>
                </a:solidFill>
              </a:rPr>
              <a:t>●	Sandra </a:t>
            </a:r>
            <a:r>
              <a:rPr lang="fr-FR" sz="1800" cap="none" dirty="0" err="1">
                <a:solidFill>
                  <a:srgbClr val="595959"/>
                </a:solidFill>
              </a:rPr>
              <a:t>Malavaud</a:t>
            </a:r>
            <a:r>
              <a:rPr lang="fr-FR" sz="1800" cap="none" dirty="0">
                <a:solidFill>
                  <a:srgbClr val="595959"/>
                </a:solidFill>
              </a:rPr>
              <a:t>, hygiène hospitalière, CHU Toulouse</a:t>
            </a:r>
          </a:p>
          <a:p>
            <a:pPr algn="just">
              <a:spcBef>
                <a:spcPts val="0"/>
              </a:spcBef>
            </a:pPr>
            <a:r>
              <a:rPr lang="fr-FR" sz="1800" cap="none" dirty="0">
                <a:solidFill>
                  <a:srgbClr val="595959"/>
                </a:solidFill>
              </a:rPr>
              <a:t>●	Albert Sotto, infectiologie, CHU Nîmes</a:t>
            </a:r>
          </a:p>
          <a:p>
            <a:pPr algn="just">
              <a:spcBef>
                <a:spcPts val="0"/>
              </a:spcBef>
            </a:pPr>
            <a:endParaRPr lang="fr-FR" sz="1800" cap="none" dirty="0">
              <a:solidFill>
                <a:srgbClr val="595959"/>
              </a:solidFill>
            </a:endParaRPr>
          </a:p>
          <a:p>
            <a:pPr algn="just">
              <a:spcBef>
                <a:spcPts val="0"/>
              </a:spcBef>
            </a:pPr>
            <a:r>
              <a:rPr lang="fr-FR" sz="1800" cap="none" dirty="0">
                <a:solidFill>
                  <a:schemeClr val="accent1"/>
                </a:solidFill>
              </a:rPr>
              <a:t>Chargés de projet : </a:t>
            </a:r>
          </a:p>
          <a:p>
            <a:pPr algn="just">
              <a:spcBef>
                <a:spcPts val="0"/>
              </a:spcBef>
            </a:pPr>
            <a:r>
              <a:rPr lang="fr-FR" sz="1800" cap="none" dirty="0">
                <a:solidFill>
                  <a:srgbClr val="595959"/>
                </a:solidFill>
              </a:rPr>
              <a:t>●	Elsa Bey, urologie, CHU Nîmes</a:t>
            </a:r>
          </a:p>
          <a:p>
            <a:pPr algn="just">
              <a:spcBef>
                <a:spcPts val="0"/>
              </a:spcBef>
            </a:pPr>
            <a:r>
              <a:rPr lang="fr-FR" sz="1800" cap="none" dirty="0">
                <a:solidFill>
                  <a:srgbClr val="595959"/>
                </a:solidFill>
              </a:rPr>
              <a:t>●	Kevin Bouiller, infectiologie, CHU Besançon</a:t>
            </a:r>
          </a:p>
          <a:p>
            <a:pPr algn="just">
              <a:spcBef>
                <a:spcPts val="0"/>
              </a:spcBef>
            </a:pPr>
            <a:r>
              <a:rPr lang="fr-FR" sz="1800" cap="none" dirty="0">
                <a:solidFill>
                  <a:srgbClr val="595959"/>
                </a:solidFill>
              </a:rPr>
              <a:t>●	Constance Le Goux, urologie, CH René-Dubos, Pontoise</a:t>
            </a:r>
          </a:p>
          <a:p>
            <a:pPr algn="just">
              <a:spcBef>
                <a:spcPts val="0"/>
              </a:spcBef>
            </a:pPr>
            <a:r>
              <a:rPr lang="fr-FR" sz="1800" cap="none" dirty="0">
                <a:solidFill>
                  <a:srgbClr val="595959"/>
                </a:solidFill>
              </a:rPr>
              <a:t>●	Romain </a:t>
            </a:r>
            <a:r>
              <a:rPr lang="fr-FR" sz="1800" cap="none" dirty="0" err="1">
                <a:solidFill>
                  <a:srgbClr val="595959"/>
                </a:solidFill>
              </a:rPr>
              <a:t>Pimpie</a:t>
            </a:r>
            <a:r>
              <a:rPr lang="fr-FR" sz="1800" cap="none" dirty="0">
                <a:solidFill>
                  <a:srgbClr val="595959"/>
                </a:solidFill>
              </a:rPr>
              <a:t>, hygiène hospitalière, Hôpital Privé Dijon Bourgogne, Dijon</a:t>
            </a:r>
          </a:p>
          <a:p>
            <a:pPr algn="just">
              <a:spcBef>
                <a:spcPts val="0"/>
              </a:spcBef>
            </a:pPr>
            <a:r>
              <a:rPr lang="fr-FR" sz="1800" cap="none" dirty="0">
                <a:solidFill>
                  <a:srgbClr val="595959"/>
                </a:solidFill>
              </a:rPr>
              <a:t>●	Maxime Vallée, urologie, CHU Poitiers</a:t>
            </a:r>
          </a:p>
          <a:p>
            <a:pPr algn="just">
              <a:spcBef>
                <a:spcPts val="0"/>
              </a:spcBef>
            </a:pPr>
            <a:endParaRPr lang="fr-FR" sz="1800" cap="none" dirty="0">
              <a:solidFill>
                <a:srgbClr val="595959"/>
              </a:solidFill>
            </a:endParaRPr>
          </a:p>
          <a:p>
            <a:pPr algn="just">
              <a:spcBef>
                <a:spcPts val="0"/>
              </a:spcBef>
            </a:pPr>
            <a:r>
              <a:rPr lang="fr-FR" sz="1800" cap="none" dirty="0" smtClean="0">
                <a:solidFill>
                  <a:schemeClr val="accent1"/>
                </a:solidFill>
              </a:rPr>
              <a:t>Membres</a:t>
            </a:r>
            <a:endParaRPr lang="fr-FR" sz="1800" cap="none" dirty="0">
              <a:solidFill>
                <a:schemeClr val="accent1"/>
              </a:solidFill>
            </a:endParaRPr>
          </a:p>
          <a:p>
            <a:pPr algn="just">
              <a:spcBef>
                <a:spcPts val="0"/>
              </a:spcBef>
            </a:pPr>
            <a:r>
              <a:rPr lang="fr-FR" sz="1800" cap="none" dirty="0">
                <a:solidFill>
                  <a:srgbClr val="595959"/>
                </a:solidFill>
              </a:rPr>
              <a:t>●	</a:t>
            </a:r>
            <a:r>
              <a:rPr lang="fr-FR" sz="1800" cap="none" dirty="0" smtClean="0">
                <a:solidFill>
                  <a:srgbClr val="595959"/>
                </a:solidFill>
              </a:rPr>
              <a:t>Pierre-Géraud </a:t>
            </a:r>
            <a:r>
              <a:rPr lang="fr-FR" sz="1800" cap="none" dirty="0" err="1">
                <a:solidFill>
                  <a:srgbClr val="595959"/>
                </a:solidFill>
              </a:rPr>
              <a:t>Claret</a:t>
            </a:r>
            <a:r>
              <a:rPr lang="fr-FR" sz="1800" cap="none" dirty="0">
                <a:solidFill>
                  <a:srgbClr val="595959"/>
                </a:solidFill>
              </a:rPr>
              <a:t>, urgences/SMUR, CHU, </a:t>
            </a:r>
            <a:r>
              <a:rPr lang="fr-FR" sz="1800" cap="none" dirty="0" smtClean="0">
                <a:solidFill>
                  <a:srgbClr val="595959"/>
                </a:solidFill>
              </a:rPr>
              <a:t>Nîmes</a:t>
            </a:r>
          </a:p>
          <a:p>
            <a:pPr algn="just">
              <a:spcBef>
                <a:spcPts val="0"/>
              </a:spcBef>
            </a:pPr>
            <a:r>
              <a:rPr lang="fr-FR" sz="1800" cap="none" dirty="0" smtClean="0">
                <a:solidFill>
                  <a:srgbClr val="595959"/>
                </a:solidFill>
              </a:rPr>
              <a:t>●</a:t>
            </a:r>
            <a:r>
              <a:rPr lang="fr-FR" sz="1800" cap="none" dirty="0">
                <a:solidFill>
                  <a:srgbClr val="595959"/>
                </a:solidFill>
              </a:rPr>
              <a:t>	Samy </a:t>
            </a:r>
            <a:r>
              <a:rPr lang="fr-FR" sz="1800" cap="none" dirty="0" err="1">
                <a:solidFill>
                  <a:srgbClr val="595959"/>
                </a:solidFill>
              </a:rPr>
              <a:t>Figueiredo</a:t>
            </a:r>
            <a:r>
              <a:rPr lang="fr-FR" sz="1800" cap="none" dirty="0">
                <a:solidFill>
                  <a:srgbClr val="595959"/>
                </a:solidFill>
              </a:rPr>
              <a:t>, anesthésie-réanimation, Hôpital Bicêtre, Le Kremlin Bicêtre</a:t>
            </a:r>
          </a:p>
          <a:p>
            <a:pPr algn="just">
              <a:spcBef>
                <a:spcPts val="0"/>
              </a:spcBef>
            </a:pPr>
            <a:r>
              <a:rPr lang="fr-FR" sz="1800" cap="none" dirty="0">
                <a:solidFill>
                  <a:srgbClr val="595959"/>
                </a:solidFill>
              </a:rPr>
              <a:t>●	</a:t>
            </a:r>
            <a:r>
              <a:rPr lang="fr-FR" sz="1800" cap="none" dirty="0" smtClean="0">
                <a:solidFill>
                  <a:srgbClr val="595959"/>
                </a:solidFill>
              </a:rPr>
              <a:t>Gérard </a:t>
            </a:r>
            <a:r>
              <a:rPr lang="fr-FR" sz="1800" cap="none" dirty="0">
                <a:solidFill>
                  <a:srgbClr val="595959"/>
                </a:solidFill>
              </a:rPr>
              <a:t>Lina, microbiologie, CHU Lyon</a:t>
            </a:r>
          </a:p>
          <a:p>
            <a:pPr algn="just">
              <a:spcBef>
                <a:spcPts val="0"/>
              </a:spcBef>
            </a:pPr>
            <a:r>
              <a:rPr lang="fr-FR" sz="1800" cap="none" dirty="0">
                <a:solidFill>
                  <a:srgbClr val="595959"/>
                </a:solidFill>
              </a:rPr>
              <a:t>●	Jérôme </a:t>
            </a:r>
            <a:r>
              <a:rPr lang="fr-FR" sz="1800" cap="none" dirty="0" err="1">
                <a:solidFill>
                  <a:srgbClr val="595959"/>
                </a:solidFill>
              </a:rPr>
              <a:t>Tourret</a:t>
            </a:r>
            <a:r>
              <a:rPr lang="fr-FR" sz="1800" cap="none" dirty="0">
                <a:solidFill>
                  <a:srgbClr val="595959"/>
                </a:solidFill>
              </a:rPr>
              <a:t>-Arnaud, néphrologie, Hôpital Pitié-Salpêtrière, </a:t>
            </a:r>
            <a:r>
              <a:rPr lang="fr-FR" sz="1800" cap="none" dirty="0" smtClean="0">
                <a:solidFill>
                  <a:srgbClr val="595959"/>
                </a:solidFill>
              </a:rPr>
              <a:t>Paris</a:t>
            </a:r>
          </a:p>
          <a:p>
            <a:pPr algn="just">
              <a:spcBef>
                <a:spcPts val="0"/>
              </a:spcBef>
            </a:pPr>
            <a:r>
              <a:rPr lang="fr-FR" sz="1800" b="1" i="1" cap="none" dirty="0">
                <a:latin typeface="Arial" panose="020B0604020202020204" pitchFamily="34" charset="0"/>
                <a:ea typeface="Arial" panose="020B0604020202020204" pitchFamily="34" charset="0"/>
                <a:cs typeface="Arial" panose="020B0604020202020204" pitchFamily="34" charset="0"/>
              </a:rPr>
              <a:t>Avec la contribution de la </a:t>
            </a:r>
            <a:r>
              <a:rPr lang="fr-FR" sz="1800" b="1" i="1" dirty="0">
                <a:latin typeface="Arial" panose="020B0604020202020204" pitchFamily="34" charset="0"/>
                <a:ea typeface="Arial" panose="020B0604020202020204" pitchFamily="34" charset="0"/>
                <a:cs typeface="Arial" panose="020B0604020202020204" pitchFamily="34" charset="0"/>
              </a:rPr>
              <a:t>SFGG</a:t>
            </a:r>
            <a:endParaRPr lang="fr-FR" sz="18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pPr>
            <a:endParaRPr lang="fr-FR" sz="1800" cap="none" dirty="0">
              <a:solidFill>
                <a:srgbClr val="595959"/>
              </a:solidFill>
            </a:endParaRPr>
          </a:p>
          <a:p>
            <a:pPr algn="just">
              <a:spcBef>
                <a:spcPts val="0"/>
              </a:spcBef>
            </a:pPr>
            <a:r>
              <a:rPr lang="fr-FR" sz="1800" cap="none" dirty="0">
                <a:solidFill>
                  <a:schemeClr val="accent1"/>
                </a:solidFill>
              </a:rPr>
              <a:t>Conduite méthodologique </a:t>
            </a:r>
            <a:r>
              <a:rPr lang="fr-FR" sz="1800" cap="none" dirty="0">
                <a:solidFill>
                  <a:srgbClr val="595959"/>
                </a:solidFill>
              </a:rPr>
              <a:t>: Diana Kassab-</a:t>
            </a:r>
            <a:r>
              <a:rPr lang="fr-FR" sz="1800" cap="none" dirty="0" err="1">
                <a:solidFill>
                  <a:srgbClr val="595959"/>
                </a:solidFill>
              </a:rPr>
              <a:t>Chahmi</a:t>
            </a:r>
            <a:r>
              <a:rPr lang="fr-FR" sz="1800" cap="none" dirty="0">
                <a:solidFill>
                  <a:srgbClr val="595959"/>
                </a:solidFill>
              </a:rPr>
              <a:t>, </a:t>
            </a:r>
            <a:r>
              <a:rPr lang="fr-FR" sz="1800" cap="none" dirty="0" err="1">
                <a:solidFill>
                  <a:srgbClr val="595959"/>
                </a:solidFill>
              </a:rPr>
              <a:t>méthodologiste</a:t>
            </a:r>
            <a:r>
              <a:rPr lang="fr-FR" sz="1800" cap="none" dirty="0">
                <a:solidFill>
                  <a:srgbClr val="595959"/>
                </a:solidFill>
              </a:rPr>
              <a:t> – chef de projet, </a:t>
            </a:r>
            <a:r>
              <a:rPr lang="fr-FR" sz="1800" cap="none" dirty="0" smtClean="0">
                <a:solidFill>
                  <a:srgbClr val="595959"/>
                </a:solidFill>
              </a:rPr>
              <a:t>AFU</a:t>
            </a:r>
          </a:p>
          <a:p>
            <a:pPr algn="just">
              <a:spcBef>
                <a:spcPts val="0"/>
              </a:spcBef>
            </a:pPr>
            <a:endParaRPr lang="fr-FR" sz="1800" cap="none" dirty="0" smtClean="0">
              <a:solidFill>
                <a:srgbClr val="595959"/>
              </a:solidFill>
            </a:endParaRPr>
          </a:p>
          <a:p>
            <a:pPr lvl="1" algn="just">
              <a:spcBef>
                <a:spcPts val="0"/>
              </a:spcBef>
            </a:pPr>
            <a:endParaRPr lang="fr-FR" sz="1800" cap="none" dirty="0">
              <a:solidFill>
                <a:srgbClr val="595959"/>
              </a:solidFill>
            </a:endParaRPr>
          </a:p>
        </p:txBody>
      </p:sp>
      <p:sp>
        <p:nvSpPr>
          <p:cNvPr id="3" name="Titre 3"/>
          <p:cNvSpPr txBox="1">
            <a:spLocks/>
          </p:cNvSpPr>
          <p:nvPr/>
        </p:nvSpPr>
        <p:spPr>
          <a:xfrm>
            <a:off x="1240547" y="169617"/>
            <a:ext cx="8560151"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groupe de travail</a:t>
            </a:r>
            <a:endParaRPr lang="fr-FR" sz="2800" b="1" cap="all" dirty="0">
              <a:solidFill>
                <a:srgbClr val="005FB0"/>
              </a:solidFill>
              <a:latin typeface="Arial"/>
              <a:ea typeface="+mn-ea"/>
              <a:cs typeface="Arial"/>
            </a:endParaRPr>
          </a:p>
        </p:txBody>
      </p:sp>
    </p:spTree>
    <p:extLst>
      <p:ext uri="{BB962C8B-B14F-4D97-AF65-F5344CB8AC3E}">
        <p14:creationId xmlns:p14="http://schemas.microsoft.com/office/powerpoint/2010/main" val="183627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1131" y="3209196"/>
            <a:ext cx="9161086" cy="1661993"/>
          </a:xfrm>
          <a:prstGeom prst="rect">
            <a:avLst/>
          </a:prstGeom>
        </p:spPr>
        <p:txBody>
          <a:bodyPr wrap="square">
            <a:spAutoFit/>
          </a:bodyPr>
          <a:lstStyle/>
          <a:p>
            <a:pPr algn="r"/>
            <a:r>
              <a:rPr lang="fr-FR" sz="2800" b="1" cap="all" dirty="0" smtClean="0">
                <a:solidFill>
                  <a:schemeClr val="tx2"/>
                </a:solidFill>
                <a:latin typeface="Arial"/>
                <a:ea typeface="+mj-ea"/>
                <a:cs typeface="Arial"/>
              </a:rPr>
              <a:t>Méthode RPC</a:t>
            </a:r>
          </a:p>
          <a:p>
            <a:pPr algn="r"/>
            <a:endParaRPr lang="fr-FR" sz="2800" b="1" cap="all" dirty="0">
              <a:solidFill>
                <a:schemeClr val="bg1"/>
              </a:solidFill>
              <a:latin typeface="Arial"/>
              <a:ea typeface="+mj-ea"/>
              <a:cs typeface="Arial"/>
            </a:endParaRPr>
          </a:p>
          <a:p>
            <a:pPr algn="r"/>
            <a:r>
              <a:rPr lang="fr-FR" sz="2800" b="1" cap="all" dirty="0" smtClean="0">
                <a:solidFill>
                  <a:schemeClr val="bg1"/>
                </a:solidFill>
                <a:latin typeface="Arial"/>
                <a:ea typeface="+mj-ea"/>
                <a:cs typeface="Arial"/>
              </a:rPr>
              <a:t>recommandation </a:t>
            </a:r>
            <a:r>
              <a:rPr lang="fr-FR" sz="2800" b="1" cap="all" dirty="0">
                <a:solidFill>
                  <a:schemeClr val="bg1"/>
                </a:solidFill>
                <a:latin typeface="Arial"/>
                <a:ea typeface="+mj-ea"/>
                <a:cs typeface="Arial"/>
              </a:rPr>
              <a:t>pour la pratique </a:t>
            </a:r>
            <a:r>
              <a:rPr lang="fr-FR" sz="2800" b="1" cap="all" dirty="0" smtClean="0">
                <a:solidFill>
                  <a:schemeClr val="bg1"/>
                </a:solidFill>
                <a:latin typeface="Arial"/>
                <a:ea typeface="+mj-ea"/>
                <a:cs typeface="Arial"/>
              </a:rPr>
              <a:t>clinique</a:t>
            </a:r>
          </a:p>
          <a:p>
            <a:pPr algn="r"/>
            <a:r>
              <a:rPr lang="fr-FR" sz="1800" dirty="0">
                <a:hlinkClick r:id="rId2"/>
              </a:rPr>
              <a:t>https://www.has-sante.fr/jcms/c_431294/fr/recommandations-pour-la-pratique-clinique-rpc</a:t>
            </a:r>
            <a:endParaRPr lang="fr-FR" sz="1800" b="1" cap="all" dirty="0" smtClean="0">
              <a:solidFill>
                <a:schemeClr val="bg1"/>
              </a:solidFill>
              <a:latin typeface="Arial"/>
              <a:ea typeface="+mj-ea"/>
              <a:cs typeface="Arial"/>
            </a:endParaRPr>
          </a:p>
        </p:txBody>
      </p:sp>
    </p:spTree>
    <p:extLst>
      <p:ext uri="{BB962C8B-B14F-4D97-AF65-F5344CB8AC3E}">
        <p14:creationId xmlns:p14="http://schemas.microsoft.com/office/powerpoint/2010/main" val="423771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a:spLocks noGrp="1"/>
          </p:cNvSpPr>
          <p:nvPr>
            <p:ph type="body" sz="quarter" idx="11"/>
          </p:nvPr>
        </p:nvSpPr>
        <p:spPr>
          <a:xfrm>
            <a:off x="507203" y="1195937"/>
            <a:ext cx="9293494" cy="5581546"/>
          </a:xfrm>
        </p:spPr>
        <p:txBody>
          <a:bodyPr/>
          <a:lstStyle/>
          <a:p>
            <a:pPr algn="just">
              <a:spcBef>
                <a:spcPts val="600"/>
              </a:spcBef>
              <a:spcAft>
                <a:spcPts val="600"/>
              </a:spcAft>
            </a:pPr>
            <a:r>
              <a:rPr lang="fr-FR" sz="1800" b="1" dirty="0" smtClean="0">
                <a:solidFill>
                  <a:srgbClr val="005FB0"/>
                </a:solidFill>
              </a:rPr>
              <a:t>La </a:t>
            </a:r>
            <a:r>
              <a:rPr lang="fr-FR" sz="1800" b="1" dirty="0">
                <a:solidFill>
                  <a:srgbClr val="005FB0"/>
                </a:solidFill>
              </a:rPr>
              <a:t>méthode RPC </a:t>
            </a:r>
            <a:r>
              <a:rPr lang="fr-FR" sz="1800" cap="none" dirty="0">
                <a:solidFill>
                  <a:srgbClr val="595959"/>
                </a:solidFill>
              </a:rPr>
              <a:t>est une méthode mixte qui repose sur l’analyse critique des meilleures données scientifiques disponibles et sur le jugement argumenté des </a:t>
            </a:r>
            <a:r>
              <a:rPr lang="fr-FR" sz="1800" cap="none" dirty="0" smtClean="0">
                <a:solidFill>
                  <a:srgbClr val="595959"/>
                </a:solidFill>
              </a:rPr>
              <a:t>experts</a:t>
            </a:r>
          </a:p>
          <a:p>
            <a:pPr algn="just">
              <a:spcBef>
                <a:spcPts val="600"/>
              </a:spcBef>
              <a:spcAft>
                <a:spcPts val="600"/>
              </a:spcAft>
            </a:pPr>
            <a:r>
              <a:rPr lang="fr-FR" sz="1800" b="1" dirty="0" smtClean="0">
                <a:solidFill>
                  <a:srgbClr val="005FB0"/>
                </a:solidFill>
              </a:rPr>
              <a:t>Le </a:t>
            </a:r>
            <a:r>
              <a:rPr lang="fr-FR" sz="1800" b="1" dirty="0">
                <a:solidFill>
                  <a:srgbClr val="005FB0"/>
                </a:solidFill>
              </a:rPr>
              <a:t>déroulé </a:t>
            </a:r>
            <a:r>
              <a:rPr lang="fr-FR" sz="1800" cap="none" dirty="0">
                <a:solidFill>
                  <a:srgbClr val="595959"/>
                </a:solidFill>
              </a:rPr>
              <a:t>doit être clair et transparent quant</a:t>
            </a:r>
          </a:p>
          <a:p>
            <a:pPr marL="285750" lvl="1" indent="-285750" algn="just">
              <a:spcBef>
                <a:spcPts val="600"/>
              </a:spcBef>
              <a:spcAft>
                <a:spcPts val="600"/>
              </a:spcAft>
              <a:buFont typeface="Wingdings" charset="2"/>
              <a:buChar char="§"/>
            </a:pPr>
            <a:r>
              <a:rPr lang="fr-FR" sz="1800" cap="none" dirty="0">
                <a:solidFill>
                  <a:srgbClr val="595959"/>
                </a:solidFill>
              </a:rPr>
              <a:t>aux études retrouvées et études retenues,</a:t>
            </a:r>
          </a:p>
          <a:p>
            <a:pPr marL="285750" lvl="1" indent="-285750" algn="just">
              <a:spcBef>
                <a:spcPts val="600"/>
              </a:spcBef>
              <a:spcAft>
                <a:spcPts val="600"/>
              </a:spcAft>
              <a:buFont typeface="Wingdings" charset="2"/>
              <a:buChar char="§"/>
            </a:pPr>
            <a:r>
              <a:rPr lang="fr-FR" sz="1800" cap="none" dirty="0">
                <a:solidFill>
                  <a:srgbClr val="595959"/>
                </a:solidFill>
              </a:rPr>
              <a:t>leurs résultats respectifs, leurs limites et forces méthodologiques,</a:t>
            </a:r>
          </a:p>
          <a:p>
            <a:pPr marL="285750" lvl="1" indent="-285750" algn="just">
              <a:spcBef>
                <a:spcPts val="600"/>
              </a:spcBef>
              <a:spcAft>
                <a:spcPts val="600"/>
              </a:spcAft>
              <a:buFont typeface="Wingdings" charset="2"/>
              <a:buChar char="§"/>
            </a:pPr>
            <a:r>
              <a:rPr lang="fr-FR" sz="1800" cap="none" dirty="0">
                <a:solidFill>
                  <a:srgbClr val="595959"/>
                </a:solidFill>
              </a:rPr>
              <a:t>la conclusion du groupe de travail et la recommandation</a:t>
            </a:r>
          </a:p>
          <a:p>
            <a:pPr marL="285750" lvl="1" indent="-285750" algn="just">
              <a:spcBef>
                <a:spcPts val="600"/>
              </a:spcBef>
              <a:spcAft>
                <a:spcPts val="600"/>
              </a:spcAft>
              <a:buFont typeface="Wingdings" charset="0"/>
              <a:buChar char="à"/>
            </a:pPr>
            <a:r>
              <a:rPr lang="fr-FR" sz="1800" cap="none" dirty="0" smtClean="0">
                <a:solidFill>
                  <a:srgbClr val="595959"/>
                </a:solidFill>
                <a:sym typeface="Wingdings" pitchFamily="2" charset="2"/>
              </a:rPr>
              <a:t>méthode </a:t>
            </a:r>
            <a:r>
              <a:rPr lang="fr-FR" sz="1800" cap="none" dirty="0">
                <a:solidFill>
                  <a:srgbClr val="595959"/>
                </a:solidFill>
                <a:sym typeface="Wingdings" pitchFamily="2" charset="2"/>
              </a:rPr>
              <a:t>rigoureuse mais </a:t>
            </a:r>
            <a:r>
              <a:rPr lang="fr-FR" sz="1800" cap="none" dirty="0" smtClean="0">
                <a:solidFill>
                  <a:srgbClr val="595959"/>
                </a:solidFill>
                <a:sym typeface="Wingdings" pitchFamily="2" charset="2"/>
              </a:rPr>
              <a:t>chronophage</a:t>
            </a:r>
          </a:p>
          <a:p>
            <a:pPr algn="just">
              <a:spcBef>
                <a:spcPts val="600"/>
              </a:spcBef>
              <a:spcAft>
                <a:spcPts val="600"/>
              </a:spcAft>
            </a:pPr>
            <a:r>
              <a:rPr lang="fr-FR" sz="1800" b="1" dirty="0" smtClean="0">
                <a:solidFill>
                  <a:srgbClr val="005FB0"/>
                </a:solidFill>
              </a:rPr>
              <a:t>Le </a:t>
            </a:r>
            <a:r>
              <a:rPr lang="fr-FR" sz="1800" b="1" dirty="0">
                <a:solidFill>
                  <a:srgbClr val="005FB0"/>
                </a:solidFill>
              </a:rPr>
              <a:t>document final </a:t>
            </a:r>
            <a:r>
              <a:rPr lang="fr-FR" sz="1800" cap="none" dirty="0">
                <a:solidFill>
                  <a:srgbClr val="595959"/>
                </a:solidFill>
              </a:rPr>
              <a:t>doit répondre aux critères de qualité de la grille AGREE II (grille reconnue à l’échelle internationale)</a:t>
            </a:r>
          </a:p>
          <a:p>
            <a:pPr marL="285750" lvl="1" indent="-285750" algn="just">
              <a:spcBef>
                <a:spcPts val="600"/>
              </a:spcBef>
              <a:spcAft>
                <a:spcPts val="600"/>
              </a:spcAft>
              <a:buFont typeface="Wingdings" charset="2"/>
              <a:buChar char="§"/>
            </a:pPr>
            <a:r>
              <a:rPr lang="fr-FR" sz="1800" cap="none" dirty="0" smtClean="0">
                <a:solidFill>
                  <a:srgbClr val="595959"/>
                </a:solidFill>
              </a:rPr>
              <a:t>Objectifs </a:t>
            </a:r>
            <a:r>
              <a:rPr lang="fr-FR" sz="1800" cap="none" dirty="0">
                <a:solidFill>
                  <a:srgbClr val="595959"/>
                </a:solidFill>
              </a:rPr>
              <a:t>et questions cliniques couvertes explicitement </a:t>
            </a:r>
            <a:r>
              <a:rPr lang="fr-FR" sz="1800" cap="none" dirty="0" smtClean="0">
                <a:solidFill>
                  <a:srgbClr val="595959"/>
                </a:solidFill>
              </a:rPr>
              <a:t>décrits</a:t>
            </a:r>
            <a:endParaRPr lang="fr-FR" sz="1800" cap="none" dirty="0">
              <a:solidFill>
                <a:srgbClr val="595959"/>
              </a:solidFill>
            </a:endParaRPr>
          </a:p>
          <a:p>
            <a:pPr marL="285750" lvl="1" indent="-285750" algn="just">
              <a:spcBef>
                <a:spcPts val="600"/>
              </a:spcBef>
              <a:spcAft>
                <a:spcPts val="600"/>
              </a:spcAft>
              <a:buFont typeface="Wingdings" charset="2"/>
              <a:buChar char="§"/>
            </a:pPr>
            <a:r>
              <a:rPr lang="fr-FR" sz="1800" cap="none" dirty="0">
                <a:solidFill>
                  <a:srgbClr val="595959"/>
                </a:solidFill>
              </a:rPr>
              <a:t>Implication des parties  prenantes</a:t>
            </a:r>
          </a:p>
          <a:p>
            <a:pPr marL="285750" lvl="1" indent="-285750" algn="just">
              <a:spcBef>
                <a:spcPts val="600"/>
              </a:spcBef>
              <a:spcAft>
                <a:spcPts val="600"/>
              </a:spcAft>
              <a:buFont typeface="Wingdings" charset="2"/>
              <a:buChar char="§"/>
            </a:pPr>
            <a:r>
              <a:rPr lang="fr-FR" sz="1800" cap="none" dirty="0">
                <a:solidFill>
                  <a:srgbClr val="595959"/>
                </a:solidFill>
              </a:rPr>
              <a:t>Rigueur de Développement et Clarté de la présentation</a:t>
            </a:r>
          </a:p>
          <a:p>
            <a:pPr marL="285750" lvl="1" indent="-285750" algn="just">
              <a:spcBef>
                <a:spcPts val="600"/>
              </a:spcBef>
              <a:spcAft>
                <a:spcPts val="600"/>
              </a:spcAft>
              <a:buFont typeface="Wingdings" charset="2"/>
              <a:buChar char="§"/>
            </a:pPr>
            <a:r>
              <a:rPr lang="fr-FR" sz="1800" cap="none" dirty="0">
                <a:solidFill>
                  <a:srgbClr val="595959"/>
                </a:solidFill>
              </a:rPr>
              <a:t>Applicabilité de la recommandation et Indépendance </a:t>
            </a:r>
            <a:r>
              <a:rPr lang="fr-FR" sz="1800" cap="none" dirty="0" smtClean="0">
                <a:solidFill>
                  <a:srgbClr val="595959"/>
                </a:solidFill>
              </a:rPr>
              <a:t>Editoriale</a:t>
            </a:r>
          </a:p>
          <a:p>
            <a:pPr lvl="0"/>
            <a:endParaRPr lang="fr-FR" sz="1800" b="1" cap="none" dirty="0" smtClean="0">
              <a:solidFill>
                <a:srgbClr val="595959"/>
              </a:solidFill>
            </a:endParaRPr>
          </a:p>
          <a:p>
            <a:pPr lvl="0"/>
            <a:endParaRPr lang="fr-FR" sz="1800" b="1" dirty="0" smtClean="0">
              <a:solidFill>
                <a:srgbClr val="005FB0"/>
              </a:solidFill>
            </a:endParaRPr>
          </a:p>
          <a:p>
            <a:pPr marL="1385774" lvl="2" indent="-342900" algn="just">
              <a:buFont typeface="Wingdings" charset="2"/>
              <a:buChar char="ü"/>
            </a:pPr>
            <a:endParaRPr lang="fr-FR" sz="1800" cap="none" dirty="0">
              <a:solidFill>
                <a:srgbClr val="595959"/>
              </a:solidFill>
            </a:endParaRPr>
          </a:p>
          <a:p>
            <a:pPr lvl="1" algn="just">
              <a:buFont typeface="Wingdings" pitchFamily="2" charset="2"/>
              <a:buChar char="§"/>
            </a:pPr>
            <a:endParaRPr lang="fr-FR" sz="1800" cap="none" dirty="0">
              <a:solidFill>
                <a:srgbClr val="595959"/>
              </a:solidFill>
            </a:endParaRPr>
          </a:p>
        </p:txBody>
      </p:sp>
      <p:sp>
        <p:nvSpPr>
          <p:cNvPr id="3" name="Titre 3"/>
          <p:cNvSpPr txBox="1">
            <a:spLocks/>
          </p:cNvSpPr>
          <p:nvPr/>
        </p:nvSpPr>
        <p:spPr>
          <a:xfrm>
            <a:off x="3888822" y="169617"/>
            <a:ext cx="5911876"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Méthode RPC</a:t>
            </a:r>
            <a:endParaRPr lang="fr-FR" sz="2800" b="1" cap="all" dirty="0">
              <a:solidFill>
                <a:srgbClr val="005FB0"/>
              </a:solidFill>
              <a:latin typeface="Arial"/>
              <a:ea typeface="+mn-ea"/>
              <a:cs typeface="Arial"/>
            </a:endParaRPr>
          </a:p>
        </p:txBody>
      </p:sp>
    </p:spTree>
    <p:extLst>
      <p:ext uri="{BB962C8B-B14F-4D97-AF65-F5344CB8AC3E}">
        <p14:creationId xmlns:p14="http://schemas.microsoft.com/office/powerpoint/2010/main" val="152117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a:spLocks noGrp="1"/>
          </p:cNvSpPr>
          <p:nvPr>
            <p:ph type="body" sz="quarter" idx="11"/>
          </p:nvPr>
        </p:nvSpPr>
        <p:spPr>
          <a:xfrm>
            <a:off x="307034" y="1098238"/>
            <a:ext cx="9950709" cy="6075564"/>
          </a:xfrm>
        </p:spPr>
        <p:txBody>
          <a:bodyPr/>
          <a:lstStyle/>
          <a:p>
            <a:pPr algn="just"/>
            <a:r>
              <a:rPr lang="fr-FR" sz="1600" b="1" dirty="0" smtClean="0">
                <a:solidFill>
                  <a:srgbClr val="005FB0"/>
                </a:solidFill>
              </a:rPr>
              <a:t>Sollicitation </a:t>
            </a:r>
            <a:r>
              <a:rPr lang="fr-FR" sz="1600" b="1" dirty="0">
                <a:solidFill>
                  <a:srgbClr val="005FB0"/>
                </a:solidFill>
              </a:rPr>
              <a:t>des sociétés savantes </a:t>
            </a:r>
            <a:r>
              <a:rPr lang="fr-FR" sz="1600" cap="none" dirty="0">
                <a:solidFill>
                  <a:srgbClr val="595959"/>
                </a:solidFill>
              </a:rPr>
              <a:t>identifiées pour la constitution des groupes de travail et de lecture </a:t>
            </a:r>
            <a:r>
              <a:rPr lang="fr-FR" sz="1600" cap="none" dirty="0">
                <a:solidFill>
                  <a:srgbClr val="595959"/>
                </a:solidFill>
                <a:sym typeface="Wingdings" pitchFamily="2" charset="2"/>
              </a:rPr>
              <a:t> </a:t>
            </a:r>
            <a:r>
              <a:rPr lang="fr-FR" sz="1600" cap="none" dirty="0">
                <a:solidFill>
                  <a:srgbClr val="595959"/>
                </a:solidFill>
              </a:rPr>
              <a:t>Représentativité des spécialités médicales impliquées, du mode d’exercice (public, privé, CLCC) et des répartitions géographiques. </a:t>
            </a:r>
            <a:endParaRPr lang="fr-FR" sz="1600" cap="none" dirty="0" smtClean="0">
              <a:solidFill>
                <a:srgbClr val="595959"/>
              </a:solidFill>
            </a:endParaRPr>
          </a:p>
          <a:p>
            <a:pPr algn="just"/>
            <a:endParaRPr lang="fr-FR" sz="1600" cap="none" dirty="0">
              <a:solidFill>
                <a:srgbClr val="595959"/>
              </a:solidFill>
            </a:endParaRPr>
          </a:p>
          <a:p>
            <a:pPr algn="just"/>
            <a:r>
              <a:rPr lang="fr-FR" sz="1600" b="1" dirty="0">
                <a:solidFill>
                  <a:srgbClr val="005FB0"/>
                </a:solidFill>
              </a:rPr>
              <a:t>Le groupe de travail (GT) </a:t>
            </a:r>
            <a:r>
              <a:rPr lang="fr-FR" sz="1600" cap="none" dirty="0">
                <a:solidFill>
                  <a:srgbClr val="595959"/>
                </a:solidFill>
              </a:rPr>
              <a:t>: 10 à 15 personnes</a:t>
            </a:r>
          </a:p>
          <a:p>
            <a:pPr algn="just">
              <a:buFont typeface="Arial" pitchFamily="34" charset="0"/>
              <a:buChar char="•"/>
            </a:pPr>
            <a:r>
              <a:rPr lang="fr-FR" sz="1600" cap="none" dirty="0">
                <a:solidFill>
                  <a:srgbClr val="953735"/>
                </a:solidFill>
              </a:rPr>
              <a:t>Coordonnateur </a:t>
            </a:r>
            <a:r>
              <a:rPr lang="fr-FR" sz="1600" cap="none" dirty="0">
                <a:solidFill>
                  <a:srgbClr val="595959"/>
                </a:solidFill>
              </a:rPr>
              <a:t>(2 de préférence car plus de disponibilité).</a:t>
            </a:r>
          </a:p>
          <a:p>
            <a:pPr algn="just">
              <a:buFont typeface="Wingdings" pitchFamily="2" charset="2"/>
              <a:buChar char="à"/>
            </a:pPr>
            <a:r>
              <a:rPr lang="fr-FR" sz="1600" cap="none" dirty="0" smtClean="0">
                <a:solidFill>
                  <a:srgbClr val="595959"/>
                </a:solidFill>
              </a:rPr>
              <a:t> coordination scientifique du </a:t>
            </a:r>
            <a:r>
              <a:rPr lang="fr-FR" sz="1600" cap="none" dirty="0">
                <a:solidFill>
                  <a:srgbClr val="595959"/>
                </a:solidFill>
              </a:rPr>
              <a:t>projet; assure le lien régulier avec </a:t>
            </a:r>
            <a:r>
              <a:rPr lang="fr-FR" sz="1600" cap="none" dirty="0" err="1">
                <a:solidFill>
                  <a:srgbClr val="595959"/>
                </a:solidFill>
              </a:rPr>
              <a:t>l’INCa</a:t>
            </a:r>
            <a:r>
              <a:rPr lang="fr-FR" sz="1600" cap="none" dirty="0">
                <a:solidFill>
                  <a:srgbClr val="595959"/>
                </a:solidFill>
              </a:rPr>
              <a:t> dans le suivi méthodologique du </a:t>
            </a:r>
            <a:r>
              <a:rPr lang="fr-FR" sz="1600" cap="none" dirty="0" smtClean="0">
                <a:solidFill>
                  <a:srgbClr val="595959"/>
                </a:solidFill>
              </a:rPr>
              <a:t>projet, Peut-être aidé par un </a:t>
            </a:r>
            <a:r>
              <a:rPr lang="fr-FR" sz="1600" cap="none" dirty="0" smtClean="0">
                <a:solidFill>
                  <a:srgbClr val="953735"/>
                </a:solidFill>
              </a:rPr>
              <a:t>Chef </a:t>
            </a:r>
            <a:r>
              <a:rPr lang="fr-FR" sz="1600" cap="none" dirty="0">
                <a:solidFill>
                  <a:srgbClr val="953735"/>
                </a:solidFill>
              </a:rPr>
              <a:t>de projet - </a:t>
            </a:r>
            <a:r>
              <a:rPr lang="fr-FR" sz="1600" cap="none" dirty="0" err="1">
                <a:solidFill>
                  <a:srgbClr val="953735"/>
                </a:solidFill>
              </a:rPr>
              <a:t>méthodologiste</a:t>
            </a:r>
            <a:r>
              <a:rPr lang="fr-FR" sz="1600" cap="none" dirty="0">
                <a:solidFill>
                  <a:srgbClr val="953735"/>
                </a:solidFill>
              </a:rPr>
              <a:t> </a:t>
            </a:r>
            <a:r>
              <a:rPr lang="fr-FR" sz="1600" cap="none" dirty="0">
                <a:solidFill>
                  <a:srgbClr val="595959"/>
                </a:solidFill>
              </a:rPr>
              <a:t>qui assure la réda</a:t>
            </a:r>
            <a:r>
              <a:rPr lang="fr-FR" sz="1600" cap="none" dirty="0" smtClean="0">
                <a:solidFill>
                  <a:srgbClr val="595959"/>
                </a:solidFill>
              </a:rPr>
              <a:t>ction </a:t>
            </a:r>
            <a:r>
              <a:rPr lang="fr-FR" sz="1600" cap="none" dirty="0">
                <a:solidFill>
                  <a:srgbClr val="595959"/>
                </a:solidFill>
              </a:rPr>
              <a:t>des documents intermédiaires et partage avec les autres membres du GT</a:t>
            </a:r>
          </a:p>
          <a:p>
            <a:pPr algn="just">
              <a:buFont typeface="Arial" pitchFamily="34" charset="0"/>
              <a:buChar char="•"/>
            </a:pPr>
            <a:r>
              <a:rPr lang="fr-FR" sz="1600" cap="none" dirty="0" smtClean="0">
                <a:solidFill>
                  <a:srgbClr val="953735"/>
                </a:solidFill>
              </a:rPr>
              <a:t>Experts</a:t>
            </a:r>
            <a:r>
              <a:rPr lang="fr-FR" sz="1600" cap="none" dirty="0">
                <a:solidFill>
                  <a:srgbClr val="953735"/>
                </a:solidFill>
              </a:rPr>
              <a:t>-</a:t>
            </a:r>
            <a:r>
              <a:rPr lang="fr-FR" sz="1600" cap="none" dirty="0" smtClean="0">
                <a:solidFill>
                  <a:srgbClr val="953735"/>
                </a:solidFill>
              </a:rPr>
              <a:t>membres </a:t>
            </a:r>
            <a:r>
              <a:rPr lang="fr-FR" sz="1600" cap="none" dirty="0" smtClean="0">
                <a:solidFill>
                  <a:srgbClr val="595959"/>
                </a:solidFill>
                <a:sym typeface="Wingdings" pitchFamily="2" charset="2"/>
              </a:rPr>
              <a:t>participation </a:t>
            </a:r>
            <a:r>
              <a:rPr lang="fr-FR" sz="1600" cap="none" dirty="0">
                <a:solidFill>
                  <a:srgbClr val="595959"/>
                </a:solidFill>
                <a:sym typeface="Wingdings" pitchFamily="2" charset="2"/>
              </a:rPr>
              <a:t>aux réunions, analyse des études et rédaction des argumentaires</a:t>
            </a:r>
            <a:endParaRPr lang="fr-FR" sz="1600" cap="none" dirty="0">
              <a:solidFill>
                <a:srgbClr val="595959"/>
              </a:solidFill>
            </a:endParaRPr>
          </a:p>
          <a:p>
            <a:pPr algn="just">
              <a:buFont typeface="Arial" pitchFamily="34" charset="0"/>
              <a:buChar char="•"/>
            </a:pPr>
            <a:r>
              <a:rPr lang="fr-FR" sz="1600" cap="none" dirty="0" smtClean="0">
                <a:solidFill>
                  <a:srgbClr val="953735"/>
                </a:solidFill>
              </a:rPr>
              <a:t>Représentants </a:t>
            </a:r>
            <a:r>
              <a:rPr lang="fr-FR" sz="1600" cap="none" dirty="0">
                <a:solidFill>
                  <a:srgbClr val="953735"/>
                </a:solidFill>
              </a:rPr>
              <a:t>de patients </a:t>
            </a:r>
            <a:r>
              <a:rPr lang="fr-FR" sz="1600" cap="none" dirty="0">
                <a:solidFill>
                  <a:srgbClr val="595959"/>
                </a:solidFill>
              </a:rPr>
              <a:t>peuvent être associés uniquement à la réunion d’élaboration des recommandations</a:t>
            </a:r>
          </a:p>
          <a:p>
            <a:pPr algn="just"/>
            <a:r>
              <a:rPr lang="fr-FR" sz="1600" i="1" cap="none" dirty="0">
                <a:solidFill>
                  <a:srgbClr val="953735"/>
                </a:solidFill>
              </a:rPr>
              <a:t>T</a:t>
            </a:r>
            <a:r>
              <a:rPr lang="fr-FR" sz="1600" i="1" cap="none" dirty="0" smtClean="0">
                <a:solidFill>
                  <a:srgbClr val="953735"/>
                </a:solidFill>
              </a:rPr>
              <a:t>ous les membres du GT doivent impérativement remplir une déclaration d’intérêts afin de prévenir les conflits d’intérêt potentiels</a:t>
            </a:r>
          </a:p>
          <a:p>
            <a:pPr algn="just"/>
            <a:endParaRPr lang="fr-FR" sz="1600" i="1" cap="none" dirty="0" smtClean="0">
              <a:solidFill>
                <a:srgbClr val="953735"/>
              </a:solidFill>
            </a:endParaRPr>
          </a:p>
          <a:p>
            <a:pPr algn="just"/>
            <a:r>
              <a:rPr lang="fr-FR" sz="1600" b="1" dirty="0">
                <a:solidFill>
                  <a:srgbClr val="005FB0"/>
                </a:solidFill>
              </a:rPr>
              <a:t>Le groupe de relecture </a:t>
            </a:r>
            <a:r>
              <a:rPr lang="fr-FR" sz="1600" cap="none" dirty="0">
                <a:solidFill>
                  <a:srgbClr val="595959"/>
                </a:solidFill>
              </a:rPr>
              <a:t>: 50 à 80 personnes indépendantes du GT</a:t>
            </a:r>
          </a:p>
          <a:p>
            <a:pPr algn="just">
              <a:buFont typeface="Wingdings" pitchFamily="2" charset="2"/>
              <a:buChar char="à"/>
            </a:pPr>
            <a:r>
              <a:rPr lang="fr-FR" sz="1600" cap="none" dirty="0">
                <a:solidFill>
                  <a:srgbClr val="595959"/>
                </a:solidFill>
                <a:sym typeface="Wingdings" pitchFamily="2" charset="2"/>
              </a:rPr>
              <a:t>R</a:t>
            </a:r>
            <a:r>
              <a:rPr lang="fr-FR" sz="1600" cap="none" dirty="0">
                <a:solidFill>
                  <a:srgbClr val="595959"/>
                </a:solidFill>
              </a:rPr>
              <a:t>electure et commentaires du document intégral dans sa version finale.</a:t>
            </a:r>
          </a:p>
          <a:p>
            <a:pPr algn="just">
              <a:buFont typeface="Wingdings" pitchFamily="2" charset="2"/>
              <a:buChar char="à"/>
            </a:pPr>
            <a:r>
              <a:rPr lang="fr-FR" sz="1600" cap="none" dirty="0">
                <a:solidFill>
                  <a:srgbClr val="595959"/>
                </a:solidFill>
              </a:rPr>
              <a:t>Doit également inclure des représentants de patients dont l’implication peut être limitée à la relecture d’une version </a:t>
            </a:r>
            <a:r>
              <a:rPr lang="fr-FR" sz="1600" cap="none" dirty="0" smtClean="0">
                <a:solidFill>
                  <a:srgbClr val="595959"/>
                </a:solidFill>
              </a:rPr>
              <a:t>courte</a:t>
            </a:r>
            <a:endParaRPr lang="fr-FR" sz="1600" cap="none" dirty="0">
              <a:solidFill>
                <a:srgbClr val="595959"/>
              </a:solidFill>
            </a:endParaRPr>
          </a:p>
          <a:p>
            <a:pPr lvl="0"/>
            <a:endParaRPr lang="fr-FR" sz="1600" cap="none" dirty="0">
              <a:solidFill>
                <a:srgbClr val="595959"/>
              </a:solidFill>
            </a:endParaRPr>
          </a:p>
          <a:p>
            <a:pPr marL="1385774" lvl="2" indent="-342900" algn="just">
              <a:buFont typeface="Wingdings" charset="2"/>
              <a:buChar char="ü"/>
            </a:pPr>
            <a:endParaRPr lang="fr-FR" sz="1600" cap="none" dirty="0">
              <a:solidFill>
                <a:srgbClr val="595959"/>
              </a:solidFill>
            </a:endParaRPr>
          </a:p>
          <a:p>
            <a:pPr lvl="1" algn="just">
              <a:buFont typeface="Wingdings" pitchFamily="2" charset="2"/>
              <a:buChar char="§"/>
            </a:pPr>
            <a:endParaRPr lang="fr-FR" sz="1600" cap="none" dirty="0">
              <a:solidFill>
                <a:srgbClr val="595959"/>
              </a:solidFill>
            </a:endParaRPr>
          </a:p>
        </p:txBody>
      </p:sp>
      <p:sp>
        <p:nvSpPr>
          <p:cNvPr id="3" name="Titre 3"/>
          <p:cNvSpPr txBox="1">
            <a:spLocks/>
          </p:cNvSpPr>
          <p:nvPr/>
        </p:nvSpPr>
        <p:spPr>
          <a:xfrm>
            <a:off x="3888822" y="169617"/>
            <a:ext cx="5911876"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Les participants</a:t>
            </a:r>
            <a:endParaRPr lang="fr-FR" sz="2800" b="1" cap="all" dirty="0">
              <a:solidFill>
                <a:srgbClr val="005FB0"/>
              </a:solidFill>
              <a:latin typeface="Arial"/>
              <a:ea typeface="+mn-ea"/>
              <a:cs typeface="Arial"/>
            </a:endParaRPr>
          </a:p>
        </p:txBody>
      </p:sp>
    </p:spTree>
    <p:extLst>
      <p:ext uri="{BB962C8B-B14F-4D97-AF65-F5344CB8AC3E}">
        <p14:creationId xmlns:p14="http://schemas.microsoft.com/office/powerpoint/2010/main" val="1579983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5943" y="123636"/>
            <a:ext cx="9385046" cy="865449"/>
          </a:xfrm>
        </p:spPr>
        <p:txBody>
          <a:bodyPr/>
          <a:lstStyle/>
          <a:p>
            <a:pPr algn="r"/>
            <a:r>
              <a:rPr lang="fr-FR" sz="1600" dirty="0" smtClean="0"/>
              <a:t>Méthode RPC - Synopsis</a:t>
            </a:r>
          </a:p>
          <a:p>
            <a:pPr algn="just"/>
            <a:r>
              <a:rPr lang="fr-FR" sz="1200" i="1" dirty="0" smtClean="0">
                <a:solidFill>
                  <a:schemeClr val="accent2">
                    <a:lumMod val="75000"/>
                  </a:schemeClr>
                </a:solidFill>
              </a:rPr>
              <a:t>Chaque étape est détaillée ci-après, Durée </a:t>
            </a:r>
            <a:r>
              <a:rPr lang="fr-FR" sz="1200" i="1" dirty="0">
                <a:solidFill>
                  <a:schemeClr val="accent2">
                    <a:lumMod val="75000"/>
                  </a:schemeClr>
                </a:solidFill>
              </a:rPr>
              <a:t>totale variable en fonction des projets, environ 1 à 2 </a:t>
            </a:r>
            <a:r>
              <a:rPr lang="fr-FR" sz="1200" i="1" dirty="0" smtClean="0">
                <a:solidFill>
                  <a:schemeClr val="accent2">
                    <a:lumMod val="75000"/>
                  </a:schemeClr>
                </a:solidFill>
              </a:rPr>
              <a:t>ans, Au</a:t>
            </a:r>
            <a:r>
              <a:rPr lang="fr-FR" sz="1200" i="1" dirty="0">
                <a:solidFill>
                  <a:schemeClr val="accent2">
                    <a:lumMod val="75000"/>
                  </a:schemeClr>
                </a:solidFill>
              </a:rPr>
              <a:t>-delà d’un an, une vigilance est portée à l’éventuelle émergence de </a:t>
            </a:r>
            <a:r>
              <a:rPr lang="fr-FR" sz="1200" i="1" dirty="0" smtClean="0">
                <a:solidFill>
                  <a:schemeClr val="accent2">
                    <a:lumMod val="75000"/>
                  </a:schemeClr>
                </a:solidFill>
              </a:rPr>
              <a:t>liens d’intérêts majeurs</a:t>
            </a:r>
            <a:endParaRPr lang="en-US" sz="1200" i="1" dirty="0">
              <a:solidFill>
                <a:schemeClr val="accent2">
                  <a:lumMod val="75000"/>
                </a:schemeClr>
              </a:solidFill>
            </a:endParaRPr>
          </a:p>
        </p:txBody>
      </p:sp>
      <p:sp>
        <p:nvSpPr>
          <p:cNvPr id="19" name="Rectangle 18"/>
          <p:cNvSpPr/>
          <p:nvPr/>
        </p:nvSpPr>
        <p:spPr bwMode="auto">
          <a:xfrm>
            <a:off x="633036" y="2405674"/>
            <a:ext cx="9077952" cy="382148"/>
          </a:xfrm>
          <a:prstGeom prst="rect">
            <a:avLst/>
          </a:prstGeom>
          <a:solidFill>
            <a:srgbClr val="0B5394"/>
          </a:solidFill>
          <a:ln>
            <a:headEnd/>
            <a:tailEnd/>
          </a:ln>
        </p:spPr>
        <p:style>
          <a:lnRef idx="3">
            <a:schemeClr val="lt1"/>
          </a:lnRef>
          <a:fillRef idx="1">
            <a:schemeClr val="accent1"/>
          </a:fillRef>
          <a:effectRef idx="1">
            <a:schemeClr val="accent1"/>
          </a:effectRef>
          <a:fontRef idx="minor">
            <a:schemeClr val="lt1"/>
          </a:fontRef>
        </p:style>
        <p:txBody>
          <a:bodyPr wrap="square" lIns="104132" tIns="52066" rIns="104132" bIns="52066">
            <a:spAutoFit/>
          </a:bodyPr>
          <a:lstStyle/>
          <a:p>
            <a:r>
              <a:rPr lang="fr-FR" sz="1800" dirty="0" smtClean="0">
                <a:solidFill>
                  <a:schemeClr val="bg1"/>
                </a:solidFill>
                <a:latin typeface="Calibri" pitchFamily="34" charset="0"/>
              </a:rPr>
              <a:t>1</a:t>
            </a:r>
            <a:r>
              <a:rPr lang="fr-FR" sz="1800" baseline="30000" dirty="0" smtClean="0">
                <a:solidFill>
                  <a:schemeClr val="bg1"/>
                </a:solidFill>
                <a:latin typeface="Calibri" pitchFamily="34" charset="0"/>
              </a:rPr>
              <a:t>ère</a:t>
            </a:r>
            <a:r>
              <a:rPr lang="fr-FR" sz="1800" dirty="0" smtClean="0">
                <a:solidFill>
                  <a:schemeClr val="bg1"/>
                </a:solidFill>
                <a:latin typeface="Calibri" pitchFamily="34" charset="0"/>
              </a:rPr>
              <a:t> réunion </a:t>
            </a:r>
            <a:r>
              <a:rPr lang="fr-FR" sz="1800" dirty="0">
                <a:solidFill>
                  <a:schemeClr val="bg1"/>
                </a:solidFill>
                <a:latin typeface="Calibri" pitchFamily="34" charset="0"/>
              </a:rPr>
              <a:t>du groupe de travail </a:t>
            </a:r>
            <a:r>
              <a:rPr lang="fr-FR" sz="1800" dirty="0">
                <a:solidFill>
                  <a:schemeClr val="bg1"/>
                </a:solidFill>
                <a:latin typeface="Calibri" pitchFamily="34" charset="0"/>
                <a:sym typeface="Wingdings" pitchFamily="2" charset="2"/>
              </a:rPr>
              <a:t> </a:t>
            </a:r>
            <a:r>
              <a:rPr lang="fr-FR" sz="1800" dirty="0">
                <a:solidFill>
                  <a:schemeClr val="bg1"/>
                </a:solidFill>
                <a:latin typeface="Calibri" pitchFamily="34" charset="0"/>
              </a:rPr>
              <a:t>Lancement du projet				</a:t>
            </a:r>
          </a:p>
        </p:txBody>
      </p:sp>
      <p:sp>
        <p:nvSpPr>
          <p:cNvPr id="22" name="Rectangle 21"/>
          <p:cNvSpPr/>
          <p:nvPr/>
        </p:nvSpPr>
        <p:spPr bwMode="auto">
          <a:xfrm>
            <a:off x="669435" y="5662708"/>
            <a:ext cx="9052501" cy="936146"/>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pPr>
              <a:defRPr/>
            </a:pPr>
            <a:r>
              <a:rPr lang="fr-FR" sz="1800" dirty="0" smtClean="0">
                <a:solidFill>
                  <a:srgbClr val="FFFFFF"/>
                </a:solidFill>
                <a:latin typeface="Calibri" pitchFamily="34" charset="0"/>
              </a:rPr>
              <a:t>Validation par le groupe de travail 								2 à 6 mois</a:t>
            </a:r>
          </a:p>
          <a:p>
            <a:pPr>
              <a:defRPr/>
            </a:pPr>
            <a:r>
              <a:rPr lang="fr-FR" sz="1800" dirty="0" smtClean="0">
                <a:solidFill>
                  <a:srgbClr val="FFFFFF"/>
                </a:solidFill>
                <a:latin typeface="Calibri" pitchFamily="34" charset="0"/>
              </a:rPr>
              <a:t>Soumission à la CRBP de la HAS pour une demande de label INCA/HAS		1 à 2 mois</a:t>
            </a:r>
          </a:p>
          <a:p>
            <a:pPr>
              <a:defRPr/>
            </a:pPr>
            <a:r>
              <a:rPr lang="fr-FR" sz="1800" dirty="0" smtClean="0">
                <a:solidFill>
                  <a:srgbClr val="FFFFFF"/>
                </a:solidFill>
                <a:latin typeface="Calibri" pitchFamily="34" charset="0"/>
              </a:rPr>
              <a:t>Validation par le Collège de la HAS et la Présidence de </a:t>
            </a:r>
            <a:r>
              <a:rPr lang="fr-FR" sz="1800" dirty="0" err="1" smtClean="0">
                <a:solidFill>
                  <a:srgbClr val="FFFFFF"/>
                </a:solidFill>
                <a:latin typeface="Calibri" pitchFamily="34" charset="0"/>
              </a:rPr>
              <a:t>l’INCa</a:t>
            </a:r>
            <a:r>
              <a:rPr lang="fr-FR" sz="1800" dirty="0" smtClean="0">
                <a:solidFill>
                  <a:srgbClr val="FFFFFF"/>
                </a:solidFill>
                <a:latin typeface="Calibri" pitchFamily="34" charset="0"/>
              </a:rPr>
              <a:t> 				1 à 2 mois</a:t>
            </a:r>
            <a:endParaRPr lang="fr-FR" sz="1800" dirty="0">
              <a:solidFill>
                <a:srgbClr val="FFFFFF"/>
              </a:solidFill>
              <a:latin typeface="Calibri" pitchFamily="34" charset="0"/>
            </a:endParaRPr>
          </a:p>
        </p:txBody>
      </p:sp>
      <p:sp>
        <p:nvSpPr>
          <p:cNvPr id="25" name="Rectangle 17"/>
          <p:cNvSpPr>
            <a:spLocks noChangeArrowheads="1"/>
          </p:cNvSpPr>
          <p:nvPr/>
        </p:nvSpPr>
        <p:spPr bwMode="auto">
          <a:xfrm>
            <a:off x="669435" y="1971991"/>
            <a:ext cx="9041553" cy="38214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r>
              <a:rPr lang="fr-FR" sz="1800" dirty="0">
                <a:solidFill>
                  <a:schemeClr val="bg1"/>
                </a:solidFill>
                <a:latin typeface="Calibri" pitchFamily="34" charset="0"/>
              </a:rPr>
              <a:t>Constitution de l’expertise - Analyse des </a:t>
            </a:r>
            <a:r>
              <a:rPr lang="fr-FR" sz="1800" dirty="0" smtClean="0">
                <a:solidFill>
                  <a:schemeClr val="bg1"/>
                </a:solidFill>
                <a:latin typeface="Calibri" pitchFamily="34" charset="0"/>
              </a:rPr>
              <a:t>DPI </a:t>
            </a:r>
            <a:r>
              <a:rPr lang="fr-FR" sz="1800" dirty="0" smtClean="0">
                <a:solidFill>
                  <a:schemeClr val="bg1"/>
                </a:solidFill>
                <a:latin typeface="Calibri" pitchFamily="34" charset="0"/>
                <a:sym typeface="Wingdings" pitchFamily="2" charset="2"/>
              </a:rPr>
              <a:t> </a:t>
            </a:r>
            <a:r>
              <a:rPr lang="fr-FR" sz="1800" dirty="0">
                <a:solidFill>
                  <a:schemeClr val="bg1"/>
                </a:solidFill>
                <a:latin typeface="Calibri" pitchFamily="34" charset="0"/>
                <a:sym typeface="Wingdings" pitchFamily="2" charset="2"/>
              </a:rPr>
              <a:t>Groupe de travail pluridisciplinaire</a:t>
            </a:r>
            <a:endParaRPr lang="fr-FR" sz="1800" dirty="0">
              <a:solidFill>
                <a:schemeClr val="bg1"/>
              </a:solidFill>
              <a:latin typeface="Calibri" pitchFamily="34" charset="0"/>
            </a:endParaRPr>
          </a:p>
        </p:txBody>
      </p:sp>
      <p:sp>
        <p:nvSpPr>
          <p:cNvPr id="26" name="Rectangle 25"/>
          <p:cNvSpPr/>
          <p:nvPr/>
        </p:nvSpPr>
        <p:spPr bwMode="auto">
          <a:xfrm>
            <a:off x="674802" y="3859805"/>
            <a:ext cx="9077952" cy="659147"/>
          </a:xfrm>
          <a:prstGeom prst="rect">
            <a:avLst/>
          </a:prstGeom>
          <a:solidFill>
            <a:srgbClr val="0B5394"/>
          </a:solidFill>
          <a:ln>
            <a:headEnd/>
            <a:tailEnd/>
          </a:ln>
        </p:spPr>
        <p:style>
          <a:lnRef idx="3">
            <a:schemeClr val="lt1"/>
          </a:lnRef>
          <a:fillRef idx="1">
            <a:schemeClr val="accent1"/>
          </a:fillRef>
          <a:effectRef idx="1">
            <a:schemeClr val="accent1"/>
          </a:effectRef>
          <a:fontRef idx="minor">
            <a:schemeClr val="lt1"/>
          </a:fontRef>
        </p:style>
        <p:txBody>
          <a:bodyPr wrap="square" lIns="104132" tIns="52066" rIns="104132" bIns="52066">
            <a:spAutoFit/>
          </a:bodyPr>
          <a:lstStyle/>
          <a:p>
            <a:r>
              <a:rPr lang="fr-FR" sz="1800" dirty="0" smtClean="0">
                <a:solidFill>
                  <a:schemeClr val="bg1"/>
                </a:solidFill>
                <a:latin typeface="Calibri" pitchFamily="34" charset="0"/>
              </a:rPr>
              <a:t>2</a:t>
            </a:r>
            <a:r>
              <a:rPr lang="fr-FR" sz="1800" baseline="30000" dirty="0" smtClean="0">
                <a:solidFill>
                  <a:schemeClr val="bg1"/>
                </a:solidFill>
                <a:latin typeface="Calibri" pitchFamily="34" charset="0"/>
              </a:rPr>
              <a:t>nde</a:t>
            </a:r>
            <a:r>
              <a:rPr lang="fr-FR" sz="1800" dirty="0" smtClean="0">
                <a:solidFill>
                  <a:schemeClr val="bg1"/>
                </a:solidFill>
                <a:latin typeface="Calibri" pitchFamily="34" charset="0"/>
              </a:rPr>
              <a:t> réunion </a:t>
            </a:r>
            <a:r>
              <a:rPr lang="fr-FR" sz="1800" dirty="0">
                <a:solidFill>
                  <a:schemeClr val="bg1"/>
                </a:solidFill>
                <a:latin typeface="Calibri" pitchFamily="34" charset="0"/>
              </a:rPr>
              <a:t>du groupe de travail </a:t>
            </a:r>
            <a:r>
              <a:rPr lang="fr-FR" sz="1800" dirty="0">
                <a:solidFill>
                  <a:schemeClr val="bg1"/>
                </a:solidFill>
                <a:latin typeface="Calibri" pitchFamily="34" charset="0"/>
                <a:sym typeface="Wingdings" pitchFamily="2" charset="2"/>
              </a:rPr>
              <a:t> Validation de l’argumentaire et é</a:t>
            </a:r>
            <a:r>
              <a:rPr lang="fr-FR" sz="1800" dirty="0">
                <a:solidFill>
                  <a:schemeClr val="bg1"/>
                </a:solidFill>
                <a:latin typeface="Calibri" pitchFamily="34" charset="0"/>
              </a:rPr>
              <a:t>laboration des </a:t>
            </a:r>
            <a:r>
              <a:rPr lang="fr-FR" sz="1800" dirty="0" smtClean="0">
                <a:solidFill>
                  <a:schemeClr val="bg1"/>
                </a:solidFill>
                <a:latin typeface="Calibri" pitchFamily="34" charset="0"/>
              </a:rPr>
              <a:t>recommandations</a:t>
            </a:r>
            <a:r>
              <a:rPr lang="fr-FR" sz="1800" dirty="0">
                <a:solidFill>
                  <a:schemeClr val="bg1"/>
                </a:solidFill>
                <a:latin typeface="Calibri" pitchFamily="34" charset="0"/>
              </a:rPr>
              <a:t>												</a:t>
            </a:r>
          </a:p>
        </p:txBody>
      </p:sp>
      <p:sp>
        <p:nvSpPr>
          <p:cNvPr id="20" name="Rectangle 17"/>
          <p:cNvSpPr>
            <a:spLocks noChangeArrowheads="1"/>
          </p:cNvSpPr>
          <p:nvPr/>
        </p:nvSpPr>
        <p:spPr bwMode="auto">
          <a:xfrm>
            <a:off x="673632" y="3419928"/>
            <a:ext cx="9041553" cy="38214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r>
              <a:rPr lang="fr-FR" sz="1800" dirty="0" smtClean="0">
                <a:solidFill>
                  <a:srgbClr val="FFFFFF"/>
                </a:solidFill>
                <a:latin typeface="Calibri" pitchFamily="34" charset="0"/>
              </a:rPr>
              <a:t>Construction de l’argumentaire									6 à 12 mois</a:t>
            </a:r>
            <a:endParaRPr lang="fr-FR" sz="1800" dirty="0">
              <a:solidFill>
                <a:srgbClr val="FFFFFF"/>
              </a:solidFill>
              <a:latin typeface="Calibri" pitchFamily="34" charset="0"/>
            </a:endParaRPr>
          </a:p>
        </p:txBody>
      </p:sp>
      <p:sp>
        <p:nvSpPr>
          <p:cNvPr id="21" name="Rectangle 20"/>
          <p:cNvSpPr/>
          <p:nvPr/>
        </p:nvSpPr>
        <p:spPr bwMode="auto">
          <a:xfrm>
            <a:off x="681319" y="4603140"/>
            <a:ext cx="9071435" cy="38214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pPr>
              <a:defRPr/>
            </a:pPr>
            <a:r>
              <a:rPr lang="fr-FR" sz="1800" dirty="0" smtClean="0">
                <a:solidFill>
                  <a:srgbClr val="FFFFFF"/>
                </a:solidFill>
                <a:latin typeface="Calibri" pitchFamily="34" charset="0"/>
              </a:rPr>
              <a:t>Relecture nationale				1 mois (relecture) + 1 mois (analyse des retours)</a:t>
            </a:r>
            <a:endParaRPr lang="fr-FR" sz="1800" dirty="0">
              <a:solidFill>
                <a:srgbClr val="FFFFFF"/>
              </a:solidFill>
              <a:latin typeface="Calibri" pitchFamily="34" charset="0"/>
            </a:endParaRPr>
          </a:p>
        </p:txBody>
      </p:sp>
      <p:sp>
        <p:nvSpPr>
          <p:cNvPr id="12" name="ZoneTexte 10"/>
          <p:cNvSpPr txBox="1">
            <a:spLocks noChangeArrowheads="1"/>
          </p:cNvSpPr>
          <p:nvPr/>
        </p:nvSpPr>
        <p:spPr bwMode="auto">
          <a:xfrm>
            <a:off x="674802" y="5096701"/>
            <a:ext cx="9077952" cy="382148"/>
          </a:xfrm>
          <a:prstGeom prst="rect">
            <a:avLst/>
          </a:prstGeom>
          <a:solidFill>
            <a:srgbClr val="0B5394"/>
          </a:solidFill>
          <a:ln>
            <a:headEnd/>
            <a:tailEnd/>
          </a:ln>
        </p:spPr>
        <p:style>
          <a:lnRef idx="3">
            <a:schemeClr val="lt1"/>
          </a:lnRef>
          <a:fillRef idx="1">
            <a:schemeClr val="accent1"/>
          </a:fillRef>
          <a:effectRef idx="1">
            <a:schemeClr val="accent1"/>
          </a:effectRef>
          <a:fontRef idx="minor">
            <a:schemeClr val="lt1"/>
          </a:fontRef>
        </p:style>
        <p:txBody>
          <a:bodyPr wrap="square" lIns="104132" tIns="52066" rIns="104132" bIns="52066">
            <a:spAutoFit/>
          </a:bodyPr>
          <a:lstStyle>
            <a:defPPr>
              <a:defRPr lang="fr-FR"/>
            </a:defPPr>
            <a:lvl1pPr>
              <a:defRPr sz="1800">
                <a:solidFill>
                  <a:schemeClr val="bg1"/>
                </a:solidFill>
                <a:latin typeface="Calibri" pitchFamily="34" charset="0"/>
              </a:defRPr>
            </a:lvl1pPr>
          </a:lstStyle>
          <a:p>
            <a:r>
              <a:rPr lang="fr-FR" dirty="0" smtClean="0"/>
              <a:t>3</a:t>
            </a:r>
            <a:r>
              <a:rPr lang="fr-FR" baseline="30000" dirty="0" smtClean="0"/>
              <a:t>ème</a:t>
            </a:r>
            <a:r>
              <a:rPr lang="fr-FR" dirty="0" smtClean="0"/>
              <a:t> réunion </a:t>
            </a:r>
            <a:r>
              <a:rPr lang="fr-FR" dirty="0"/>
              <a:t>du groupe de </a:t>
            </a:r>
            <a:r>
              <a:rPr lang="fr-FR" dirty="0" smtClean="0"/>
              <a:t>travail </a:t>
            </a:r>
            <a:r>
              <a:rPr lang="fr-FR" dirty="0">
                <a:sym typeface="Wingdings"/>
              </a:rPr>
              <a:t> </a:t>
            </a:r>
            <a:r>
              <a:rPr lang="fr-FR" dirty="0" smtClean="0">
                <a:sym typeface="Wingdings"/>
              </a:rPr>
              <a:t>Intégration des retours de la relecture nationale</a:t>
            </a:r>
            <a:endParaRPr lang="fr-FR" dirty="0"/>
          </a:p>
        </p:txBody>
      </p:sp>
      <p:sp>
        <p:nvSpPr>
          <p:cNvPr id="13" name="Rectangle 17"/>
          <p:cNvSpPr>
            <a:spLocks noChangeArrowheads="1"/>
          </p:cNvSpPr>
          <p:nvPr/>
        </p:nvSpPr>
        <p:spPr bwMode="auto">
          <a:xfrm>
            <a:off x="669435" y="2902900"/>
            <a:ext cx="9041553" cy="38214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r>
              <a:rPr lang="fr-FR" sz="1800" dirty="0">
                <a:solidFill>
                  <a:srgbClr val="FFFFFF"/>
                </a:solidFill>
                <a:latin typeface="Calibri" pitchFamily="34" charset="0"/>
              </a:rPr>
              <a:t>Recherche et sélection </a:t>
            </a:r>
            <a:r>
              <a:rPr lang="fr-FR" sz="1800" dirty="0" smtClean="0">
                <a:solidFill>
                  <a:srgbClr val="FFFFFF"/>
                </a:solidFill>
                <a:latin typeface="Calibri" pitchFamily="34" charset="0"/>
              </a:rPr>
              <a:t>bibliographiques </a:t>
            </a:r>
            <a:r>
              <a:rPr lang="fr-FR" sz="1800" dirty="0" smtClean="0">
                <a:solidFill>
                  <a:srgbClr val="FFFFFF"/>
                </a:solidFill>
                <a:latin typeface="Calibri" pitchFamily="34" charset="0"/>
                <a:sym typeface="Wingdings"/>
              </a:rPr>
              <a:t> Corpus documentaire				2 mois</a:t>
            </a:r>
            <a:endParaRPr lang="fr-FR" sz="1800" dirty="0">
              <a:solidFill>
                <a:srgbClr val="FFFFFF"/>
              </a:solidFill>
              <a:latin typeface="Calibri" pitchFamily="34" charset="0"/>
            </a:endParaRPr>
          </a:p>
        </p:txBody>
      </p:sp>
      <p:sp>
        <p:nvSpPr>
          <p:cNvPr id="15" name="ZoneTexte 10"/>
          <p:cNvSpPr txBox="1">
            <a:spLocks noChangeArrowheads="1"/>
          </p:cNvSpPr>
          <p:nvPr/>
        </p:nvSpPr>
        <p:spPr bwMode="auto">
          <a:xfrm>
            <a:off x="643767" y="1200071"/>
            <a:ext cx="9041553" cy="65914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104132" tIns="52066" rIns="104132" bIns="52066">
            <a:spAutoFit/>
          </a:bodyPr>
          <a:lstStyle/>
          <a:p>
            <a:r>
              <a:rPr lang="fr-FR" sz="1800" dirty="0">
                <a:solidFill>
                  <a:schemeClr val="bg1"/>
                </a:solidFill>
                <a:latin typeface="Calibri" pitchFamily="34" charset="0"/>
              </a:rPr>
              <a:t>Identification du </a:t>
            </a:r>
            <a:r>
              <a:rPr lang="fr-FR" sz="1800" dirty="0" smtClean="0">
                <a:solidFill>
                  <a:schemeClr val="bg1"/>
                </a:solidFill>
                <a:latin typeface="Calibri" pitchFamily="34" charset="0"/>
              </a:rPr>
              <a:t>besoin et initiation du projet </a:t>
            </a:r>
          </a:p>
          <a:p>
            <a:pPr algn="r"/>
            <a:r>
              <a:rPr lang="fr-FR" sz="1800" dirty="0" smtClean="0">
                <a:solidFill>
                  <a:schemeClr val="bg1"/>
                </a:solidFill>
                <a:latin typeface="Calibri" pitchFamily="34" charset="0"/>
                <a:sym typeface="Wingdings" pitchFamily="2" charset="2"/>
              </a:rPr>
              <a:t> </a:t>
            </a:r>
            <a:r>
              <a:rPr lang="fr-FR" sz="1800" dirty="0">
                <a:solidFill>
                  <a:schemeClr val="bg1"/>
                </a:solidFill>
                <a:latin typeface="Calibri" pitchFamily="34" charset="0"/>
              </a:rPr>
              <a:t>note </a:t>
            </a:r>
            <a:r>
              <a:rPr lang="fr-FR" sz="1800" dirty="0" smtClean="0">
                <a:solidFill>
                  <a:schemeClr val="bg1"/>
                </a:solidFill>
                <a:latin typeface="Calibri" pitchFamily="34" charset="0"/>
              </a:rPr>
              <a:t>de cadrage validée	          </a:t>
            </a:r>
            <a:r>
              <a:rPr lang="en-US" sz="1800" dirty="0" smtClean="0">
                <a:solidFill>
                  <a:schemeClr val="bg1"/>
                </a:solidFill>
              </a:rPr>
              <a:t>2 </a:t>
            </a:r>
            <a:r>
              <a:rPr lang="en-US" sz="1800" dirty="0" err="1" smtClean="0">
                <a:solidFill>
                  <a:schemeClr val="bg1"/>
                </a:solidFill>
              </a:rPr>
              <a:t>mois</a:t>
            </a:r>
            <a:endParaRPr lang="fr-FR" sz="1800" dirty="0">
              <a:solidFill>
                <a:schemeClr val="bg1"/>
              </a:solidFill>
              <a:latin typeface="Calibri" pitchFamily="34" charset="0"/>
            </a:endParaRPr>
          </a:p>
        </p:txBody>
      </p:sp>
    </p:spTree>
    <p:extLst>
      <p:ext uri="{BB962C8B-B14F-4D97-AF65-F5344CB8AC3E}">
        <p14:creationId xmlns:p14="http://schemas.microsoft.com/office/powerpoint/2010/main" val="746670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1240547" y="169617"/>
            <a:ext cx="8560151" cy="639762"/>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algn="r"/>
            <a:r>
              <a:rPr lang="fr-FR" sz="2800" b="1" cap="all" dirty="0" smtClean="0">
                <a:solidFill>
                  <a:srgbClr val="005FB0"/>
                </a:solidFill>
                <a:latin typeface="Arial"/>
                <a:ea typeface="+mn-ea"/>
                <a:cs typeface="Arial"/>
              </a:rPr>
              <a:t>Construction de l’argumentaire</a:t>
            </a:r>
            <a:endParaRPr lang="fr-FR" sz="2800" b="1" cap="all" dirty="0">
              <a:solidFill>
                <a:srgbClr val="005FB0"/>
              </a:solidFill>
              <a:latin typeface="Arial"/>
              <a:ea typeface="+mn-ea"/>
              <a:cs typeface="Arial"/>
            </a:endParaRPr>
          </a:p>
        </p:txBody>
      </p:sp>
      <p:sp>
        <p:nvSpPr>
          <p:cNvPr id="5" name="Rectangle 2"/>
          <p:cNvSpPr>
            <a:spLocks noChangeArrowheads="1"/>
          </p:cNvSpPr>
          <p:nvPr/>
        </p:nvSpPr>
        <p:spPr bwMode="auto">
          <a:xfrm>
            <a:off x="365298" y="1028146"/>
            <a:ext cx="10058400" cy="585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lnSpc>
                <a:spcPct val="150000"/>
              </a:lnSpc>
              <a:spcAft>
                <a:spcPts val="0"/>
              </a:spcAft>
              <a:buFont typeface="Arial" panose="020B0604020202020204" pitchFamily="34" charset="0"/>
              <a:buChar char="•"/>
            </a:pPr>
            <a:r>
              <a:rPr lang="fr-FR" sz="1800" b="1" dirty="0" smtClean="0">
                <a:solidFill>
                  <a:srgbClr val="C00000"/>
                </a:solidFill>
                <a:ea typeface="Times New Roman" panose="02020603050405020304" pitchFamily="18" charset="0"/>
                <a:cs typeface="Arial" panose="020B0604020202020204" pitchFamily="34" charset="0"/>
              </a:rPr>
              <a:t>Stratégie bibliographique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prédéfinie sur </a:t>
            </a:r>
            <a:r>
              <a:rPr lang="fr-FR" sz="1800" dirty="0" err="1" smtClean="0">
                <a:solidFill>
                  <a:schemeClr val="tx1">
                    <a:lumMod val="85000"/>
                    <a:lumOff val="15000"/>
                  </a:schemeClr>
                </a:solidFill>
                <a:ea typeface="Times New Roman" panose="02020603050405020304" pitchFamily="18" charset="0"/>
                <a:cs typeface="Arial" panose="020B0604020202020204" pitchFamily="34" charset="0"/>
              </a:rPr>
              <a:t>Medline</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 1998 – 2018 complétée par des articles suggérés par le groupe de travail</a:t>
            </a:r>
          </a:p>
          <a:p>
            <a:pPr marL="285750" indent="-285750" algn="just">
              <a:lnSpc>
                <a:spcPct val="150000"/>
              </a:lnSpc>
              <a:spcAft>
                <a:spcPts val="0"/>
              </a:spcAft>
              <a:buFont typeface="Arial" panose="020B0604020202020204" pitchFamily="34" charset="0"/>
              <a:buChar char="•"/>
            </a:pPr>
            <a:r>
              <a:rPr lang="fr-FR" sz="1800" b="1" dirty="0" smtClean="0">
                <a:solidFill>
                  <a:srgbClr val="C00000"/>
                </a:solidFill>
                <a:ea typeface="Times New Roman" panose="02020603050405020304" pitchFamily="18" charset="0"/>
                <a:cs typeface="Arial" panose="020B0604020202020204" pitchFamily="34" charset="0"/>
              </a:rPr>
              <a:t>Analyse méthodologique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des études retenues</a:t>
            </a:r>
          </a:p>
          <a:p>
            <a:pPr marL="285750" indent="-285750" algn="just">
              <a:lnSpc>
                <a:spcPct val="150000"/>
              </a:lnSpc>
              <a:spcAft>
                <a:spcPts val="0"/>
              </a:spcAft>
              <a:buFont typeface="Arial" panose="020B0604020202020204" pitchFamily="34" charset="0"/>
              <a:buChar char="•"/>
            </a:pPr>
            <a:r>
              <a:rPr lang="fr-FR" sz="1800" b="1" dirty="0" smtClean="0">
                <a:solidFill>
                  <a:srgbClr val="C00000"/>
                </a:solidFill>
                <a:ea typeface="Times New Roman" panose="02020603050405020304" pitchFamily="18" charset="0"/>
                <a:cs typeface="Arial" panose="020B0604020202020204" pitchFamily="34" charset="0"/>
              </a:rPr>
              <a:t>Rédaction </a:t>
            </a:r>
            <a:r>
              <a:rPr lang="fr-FR" sz="1800" b="1" dirty="0">
                <a:solidFill>
                  <a:srgbClr val="C00000"/>
                </a:solidFill>
                <a:ea typeface="Times New Roman" panose="02020603050405020304" pitchFamily="18" charset="0"/>
                <a:cs typeface="Arial" panose="020B0604020202020204" pitchFamily="34" charset="0"/>
              </a:rPr>
              <a:t>des conclusions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factuelles issues des données de la littérature</a:t>
            </a:r>
          </a:p>
          <a:p>
            <a:pPr marL="285750" indent="-285750">
              <a:lnSpc>
                <a:spcPct val="150000"/>
              </a:lnSpc>
              <a:spcAft>
                <a:spcPts val="0"/>
              </a:spcAft>
              <a:buFont typeface="Arial" panose="020B0604020202020204" pitchFamily="34" charset="0"/>
              <a:buChar char="•"/>
            </a:pPr>
            <a:r>
              <a:rPr lang="fr-FR" sz="1800" b="1" dirty="0" smtClean="0">
                <a:solidFill>
                  <a:srgbClr val="C00000"/>
                </a:solidFill>
                <a:ea typeface="Times New Roman" panose="02020603050405020304" pitchFamily="18" charset="0"/>
                <a:cs typeface="Arial" panose="020B0604020202020204" pitchFamily="34" charset="0"/>
              </a:rPr>
              <a:t>Chaque </a:t>
            </a:r>
            <a:r>
              <a:rPr lang="fr-FR" sz="1800" b="1" dirty="0">
                <a:solidFill>
                  <a:srgbClr val="C00000"/>
                </a:solidFill>
                <a:ea typeface="Times New Roman" panose="02020603050405020304" pitchFamily="18" charset="0"/>
                <a:cs typeface="Arial" panose="020B0604020202020204" pitchFamily="34" charset="0"/>
              </a:rPr>
              <a:t>recommandation </a:t>
            </a:r>
            <a:r>
              <a:rPr lang="fr-FR" sz="1800" dirty="0">
                <a:solidFill>
                  <a:schemeClr val="tx1">
                    <a:lumMod val="85000"/>
                    <a:lumOff val="15000"/>
                  </a:schemeClr>
                </a:solidFill>
                <a:ea typeface="Times New Roman" panose="02020603050405020304" pitchFamily="18" charset="0"/>
                <a:cs typeface="Arial" panose="020B0604020202020204" pitchFamily="34" charset="0"/>
              </a:rPr>
              <a:t>repose sur deux éléments :</a:t>
            </a:r>
          </a:p>
          <a:p>
            <a:pPr marL="800100" lvl="1" indent="-342900" algn="just">
              <a:lnSpc>
                <a:spcPct val="150000"/>
              </a:lnSpc>
              <a:spcAft>
                <a:spcPts val="0"/>
              </a:spcAft>
              <a:buFont typeface="Symbol" panose="05050102010706020507" pitchFamily="18" charset="2"/>
              <a:buChar char=""/>
            </a:pPr>
            <a:r>
              <a:rPr lang="fr-FR" sz="1800" dirty="0">
                <a:solidFill>
                  <a:schemeClr val="tx1">
                    <a:lumMod val="85000"/>
                    <a:lumOff val="15000"/>
                  </a:schemeClr>
                </a:solidFill>
                <a:ea typeface="Times New Roman" panose="02020603050405020304" pitchFamily="18" charset="0"/>
                <a:cs typeface="Arial" panose="020B0604020202020204" pitchFamily="34" charset="0"/>
              </a:rPr>
              <a:t>le </a:t>
            </a:r>
            <a:r>
              <a:rPr lang="fr-FR" sz="1800" b="1" dirty="0">
                <a:solidFill>
                  <a:schemeClr val="tx1">
                    <a:lumMod val="85000"/>
                    <a:lumOff val="15000"/>
                  </a:schemeClr>
                </a:solidFill>
                <a:ea typeface="Times New Roman" panose="02020603050405020304" pitchFamily="18" charset="0"/>
                <a:cs typeface="Arial" panose="020B0604020202020204" pitchFamily="34" charset="0"/>
              </a:rPr>
              <a:t>niveau de preuve </a:t>
            </a:r>
            <a:r>
              <a:rPr lang="fr-FR" sz="1800" dirty="0">
                <a:solidFill>
                  <a:schemeClr val="tx1">
                    <a:lumMod val="85000"/>
                    <a:lumOff val="15000"/>
                  </a:schemeClr>
                </a:solidFill>
                <a:ea typeface="Times New Roman" panose="02020603050405020304" pitchFamily="18" charset="0"/>
                <a:cs typeface="Arial" panose="020B0604020202020204" pitchFamily="34" charset="0"/>
              </a:rPr>
              <a:t>qui dépend des preuves scientifiques de l’effet de l’intervention en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question</a:t>
            </a:r>
          </a:p>
          <a:p>
            <a:pPr marL="800100" lvl="1" indent="-342900" algn="just">
              <a:lnSpc>
                <a:spcPct val="150000"/>
              </a:lnSpc>
              <a:spcAft>
                <a:spcPts val="0"/>
              </a:spcAft>
              <a:buFont typeface="Symbol" panose="05050102010706020507" pitchFamily="18" charset="2"/>
              <a:buChar char=""/>
            </a:pP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le </a:t>
            </a:r>
            <a:r>
              <a:rPr lang="fr-FR" sz="1800" b="1" dirty="0">
                <a:solidFill>
                  <a:schemeClr val="tx1">
                    <a:lumMod val="85000"/>
                    <a:lumOff val="15000"/>
                  </a:schemeClr>
                </a:solidFill>
                <a:ea typeface="Times New Roman" panose="02020603050405020304" pitchFamily="18" charset="0"/>
                <a:cs typeface="Arial" panose="020B0604020202020204" pitchFamily="34" charset="0"/>
              </a:rPr>
              <a:t>grade de la recommandation </a:t>
            </a:r>
            <a:r>
              <a:rPr lang="fr-FR" sz="1800" dirty="0">
                <a:solidFill>
                  <a:schemeClr val="tx1">
                    <a:lumMod val="85000"/>
                    <a:lumOff val="15000"/>
                  </a:schemeClr>
                </a:solidFill>
                <a:ea typeface="Times New Roman" panose="02020603050405020304" pitchFamily="18" charset="0"/>
                <a:cs typeface="Arial" panose="020B0604020202020204" pitchFamily="34" charset="0"/>
              </a:rPr>
              <a:t>qui dépend de la confiance que l’on peut avoir dans les preuves et l’accord des experts issu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de la discussion.</a:t>
            </a:r>
          </a:p>
          <a:p>
            <a:pPr lvl="1" algn="just">
              <a:lnSpc>
                <a:spcPct val="150000"/>
              </a:lnSpc>
              <a:spcAft>
                <a:spcPts val="0"/>
              </a:spcAft>
            </a:pP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Ainsi</a:t>
            </a:r>
            <a:r>
              <a:rPr lang="fr-FR" sz="1800" dirty="0">
                <a:solidFill>
                  <a:schemeClr val="tx1">
                    <a:lumMod val="85000"/>
                    <a:lumOff val="15000"/>
                  </a:schemeClr>
                </a:solidFill>
                <a:ea typeface="Times New Roman" panose="02020603050405020304" pitchFamily="18" charset="0"/>
                <a:cs typeface="Arial" panose="020B0604020202020204" pitchFamily="34" charset="0"/>
              </a:rPr>
              <a:t>, un niveau de preuve des conclusions élevé n’équivaut pas systématiquement à une recommandation avec une gradation </a:t>
            </a:r>
            <a:r>
              <a:rPr lang="fr-FR" sz="1800" dirty="0" smtClean="0">
                <a:solidFill>
                  <a:schemeClr val="tx1">
                    <a:lumMod val="85000"/>
                    <a:lumOff val="15000"/>
                  </a:schemeClr>
                </a:solidFill>
                <a:ea typeface="Times New Roman" panose="02020603050405020304" pitchFamily="18" charset="0"/>
                <a:cs typeface="Arial" panose="020B0604020202020204" pitchFamily="34" charset="0"/>
              </a:rPr>
              <a:t>forte</a:t>
            </a:r>
            <a:r>
              <a:rPr lang="fr-FR" sz="1800" dirty="0">
                <a:solidFill>
                  <a:schemeClr val="tx1">
                    <a:lumMod val="85000"/>
                    <a:lumOff val="15000"/>
                  </a:schemeClr>
                </a:solidFill>
                <a:ea typeface="Times New Roman" panose="02020603050405020304" pitchFamily="18" charset="0"/>
                <a:cs typeface="Arial" panose="020B0604020202020204" pitchFamily="34" charset="0"/>
              </a:rPr>
              <a:t>.</a:t>
            </a:r>
            <a:endParaRPr lang="fr-FR" sz="1800" b="1" i="1" dirty="0">
              <a:solidFill>
                <a:schemeClr val="tx1">
                  <a:lumMod val="85000"/>
                  <a:lumOff val="15000"/>
                </a:schemeClr>
              </a:solidFill>
              <a:ea typeface="Times New Roman" panose="02020603050405020304" pitchFamily="18" charset="0"/>
              <a:cs typeface="Arial" panose="020B0604020202020204" pitchFamily="34" charset="0"/>
            </a:endParaRPr>
          </a:p>
          <a:p>
            <a:pPr algn="just">
              <a:lnSpc>
                <a:spcPct val="150000"/>
              </a:lnSpc>
              <a:spcAft>
                <a:spcPts val="0"/>
              </a:spcAft>
            </a:pPr>
            <a:endParaRPr lang="fr-FR" sz="1800" b="1" i="1" dirty="0" smtClean="0">
              <a:solidFill>
                <a:schemeClr val="tx1">
                  <a:lumMod val="85000"/>
                  <a:lumOff val="15000"/>
                </a:schemeClr>
              </a:solidFill>
              <a:ea typeface="Times New Roman" panose="02020603050405020304" pitchFamily="18" charset="0"/>
              <a:cs typeface="Arial" panose="020B0604020202020204" pitchFamily="34" charset="0"/>
            </a:endParaRPr>
          </a:p>
          <a:p>
            <a:pPr algn="just">
              <a:lnSpc>
                <a:spcPct val="150000"/>
              </a:lnSpc>
              <a:spcAft>
                <a:spcPts val="0"/>
              </a:spcAft>
            </a:pPr>
            <a:r>
              <a:rPr lang="fr-FR" sz="1800" b="1" i="1" dirty="0" smtClean="0">
                <a:solidFill>
                  <a:schemeClr val="tx1">
                    <a:lumMod val="85000"/>
                    <a:lumOff val="15000"/>
                  </a:schemeClr>
                </a:solidFill>
                <a:ea typeface="Times New Roman" panose="02020603050405020304" pitchFamily="18" charset="0"/>
                <a:cs typeface="Arial" panose="020B0604020202020204" pitchFamily="34" charset="0"/>
              </a:rPr>
              <a:t>Le </a:t>
            </a:r>
            <a:r>
              <a:rPr lang="fr-FR" sz="1800" b="1" i="1" dirty="0">
                <a:solidFill>
                  <a:schemeClr val="tx1">
                    <a:lumMod val="85000"/>
                    <a:lumOff val="15000"/>
                  </a:schemeClr>
                </a:solidFill>
                <a:ea typeface="Times New Roman" panose="02020603050405020304" pitchFamily="18" charset="0"/>
                <a:cs typeface="Arial" panose="020B0604020202020204" pitchFamily="34" charset="0"/>
              </a:rPr>
              <a:t>degré d’accord des experts prend toute sa signification devant l’absence ou l’impossibilité de recueillir des preuves pour la question posée.</a:t>
            </a:r>
          </a:p>
        </p:txBody>
      </p:sp>
    </p:spTree>
    <p:extLst>
      <p:ext uri="{BB962C8B-B14F-4D97-AF65-F5344CB8AC3E}">
        <p14:creationId xmlns:p14="http://schemas.microsoft.com/office/powerpoint/2010/main" val="4011521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4525" y="123637"/>
            <a:ext cx="8086464" cy="511370"/>
          </a:xfrm>
        </p:spPr>
        <p:txBody>
          <a:bodyPr/>
          <a:lstStyle/>
          <a:p>
            <a:pPr algn="r"/>
            <a:r>
              <a:rPr lang="fr-FR" sz="2800" dirty="0" smtClean="0"/>
              <a:t>Niveaux de preuve des conclusions et grade des recommandations</a:t>
            </a:r>
          </a:p>
        </p:txBody>
      </p:sp>
      <p:graphicFrame>
        <p:nvGraphicFramePr>
          <p:cNvPr id="5" name="Tableau 4"/>
          <p:cNvGraphicFramePr>
            <a:graphicFrameLocks noGrp="1"/>
          </p:cNvGraphicFramePr>
          <p:nvPr>
            <p:extLst/>
          </p:nvPr>
        </p:nvGraphicFramePr>
        <p:xfrm>
          <a:off x="472589" y="1652793"/>
          <a:ext cx="9555162" cy="4973320"/>
        </p:xfrm>
        <a:graphic>
          <a:graphicData uri="http://schemas.openxmlformats.org/drawingml/2006/table">
            <a:tbl>
              <a:tblPr firstRow="1" bandRow="1">
                <a:tableStyleId>{69CF1AB2-1976-4502-BF36-3FF5EA218861}</a:tableStyleId>
              </a:tblPr>
              <a:tblGrid>
                <a:gridCol w="1026587"/>
                <a:gridCol w="6741597"/>
                <a:gridCol w="1786978"/>
              </a:tblGrid>
              <a:tr h="0">
                <a:tc gridSpan="2">
                  <a:txBody>
                    <a:bodyPr/>
                    <a:lstStyle/>
                    <a:p>
                      <a:r>
                        <a:rPr lang="fr-FR" sz="1600" kern="1200" dirty="0" smtClean="0"/>
                        <a:t>Niveau de preuve scientifique</a:t>
                      </a:r>
                      <a:r>
                        <a:rPr lang="fr-FR" sz="1600" kern="1200" baseline="0" dirty="0" smtClean="0"/>
                        <a:t> fourni par la littérature (grille HAS)</a:t>
                      </a:r>
                      <a:endParaRPr lang="fr-FR" sz="1600" b="1" kern="1200" dirty="0" smtClean="0">
                        <a:solidFill>
                          <a:schemeClr val="dk1"/>
                        </a:solidFill>
                        <a:latin typeface="+mn-lt"/>
                        <a:ea typeface="+mn-ea"/>
                        <a:cs typeface="+mn-cs"/>
                      </a:endParaRPr>
                    </a:p>
                  </a:txBody>
                  <a:tcPr/>
                </a:tc>
                <a:tc hMerge="1">
                  <a:txBody>
                    <a:bodyPr/>
                    <a:lstStyle/>
                    <a:p>
                      <a:pPr marL="0" algn="l" defTabSz="914400" rtl="0" eaLnBrk="1" latinLnBrk="0" hangingPunct="1"/>
                      <a:endParaRPr lang="fr-FR" sz="1600" b="0" kern="1200" dirty="0">
                        <a:solidFill>
                          <a:schemeClr val="dk1"/>
                        </a:solidFill>
                        <a:latin typeface="+mn-lt"/>
                        <a:ea typeface="+mn-ea"/>
                        <a:cs typeface="+mn-cs"/>
                      </a:endParaRPr>
                    </a:p>
                  </a:txBody>
                  <a:tcPr/>
                </a:tc>
                <a:tc>
                  <a:txBody>
                    <a:bodyPr/>
                    <a:lstStyle/>
                    <a:p>
                      <a:r>
                        <a:rPr lang="fr-FR" sz="1600" kern="1200" dirty="0" smtClean="0"/>
                        <a:t>Grade des recommandations</a:t>
                      </a:r>
                      <a:endParaRPr lang="fr-FR" sz="1600" b="1" kern="1200" dirty="0">
                        <a:solidFill>
                          <a:schemeClr val="dk1"/>
                        </a:solidFill>
                        <a:latin typeface="+mn-lt"/>
                        <a:ea typeface="+mn-ea"/>
                        <a:cs typeface="+mn-cs"/>
                      </a:endParaRPr>
                    </a:p>
                  </a:txBody>
                  <a:tcPr/>
                </a:tc>
              </a:tr>
              <a:tr h="370840">
                <a:tc>
                  <a:txBody>
                    <a:bodyPr/>
                    <a:lstStyle/>
                    <a:p>
                      <a:r>
                        <a:rPr lang="fr-FR" sz="1600" kern="1200" dirty="0" smtClean="0"/>
                        <a:t>Niveau 1</a:t>
                      </a:r>
                      <a:endParaRPr lang="fr-FR" sz="1600" b="0" kern="1200" dirty="0" smtClean="0">
                        <a:solidFill>
                          <a:schemeClr val="dk1"/>
                        </a:solidFill>
                        <a:latin typeface="+mn-lt"/>
                        <a:ea typeface="+mn-ea"/>
                        <a:cs typeface="+mn-cs"/>
                      </a:endParaRPr>
                    </a:p>
                  </a:txBody>
                  <a:tcPr/>
                </a:tc>
                <a:tc>
                  <a:txBody>
                    <a:bodyPr/>
                    <a:lstStyle/>
                    <a:p>
                      <a:pPr marL="0" algn="l" defTabSz="914400" rtl="0" eaLnBrk="1" latinLnBrk="0" hangingPunct="1">
                        <a:buFont typeface="Arial" pitchFamily="34" charset="0"/>
                        <a:buNone/>
                      </a:pPr>
                      <a:r>
                        <a:rPr lang="fr-FR" sz="1600" kern="1200" dirty="0" smtClean="0"/>
                        <a:t>Essais comparatifs randomisés de forte puissance</a:t>
                      </a:r>
                    </a:p>
                    <a:p>
                      <a:pPr marL="0" algn="l" defTabSz="914400" rtl="0" eaLnBrk="1" latinLnBrk="0" hangingPunct="1">
                        <a:buFont typeface="Arial" pitchFamily="34" charset="0"/>
                        <a:buNone/>
                      </a:pPr>
                      <a:r>
                        <a:rPr lang="fr-FR" sz="1600" kern="1200" dirty="0" smtClean="0"/>
                        <a:t>Méta-analyse d’essais comparatifs randomisés</a:t>
                      </a:r>
                    </a:p>
                    <a:p>
                      <a:pPr marL="0" algn="l" defTabSz="914400" rtl="0" eaLnBrk="1" latinLnBrk="0" hangingPunct="1">
                        <a:buFont typeface="Arial" pitchFamily="34" charset="0"/>
                        <a:buNone/>
                      </a:pPr>
                      <a:r>
                        <a:rPr lang="fr-FR" sz="1600" kern="1200" dirty="0" smtClean="0"/>
                        <a:t>Analyse de décision basée sur des études bien menées.</a:t>
                      </a:r>
                      <a:endParaRPr lang="fr-FR" sz="1600" b="0" kern="1200" dirty="0">
                        <a:solidFill>
                          <a:schemeClr val="dk1"/>
                        </a:solidFill>
                        <a:latin typeface="+mn-lt"/>
                        <a:ea typeface="+mn-ea"/>
                        <a:cs typeface="+mn-cs"/>
                      </a:endParaRPr>
                    </a:p>
                  </a:txBody>
                  <a:tcPr/>
                </a:tc>
                <a:tc>
                  <a:txBody>
                    <a:bodyPr/>
                    <a:lstStyle/>
                    <a:p>
                      <a:r>
                        <a:rPr lang="fr-FR" sz="1600" kern="1200" baseline="0" dirty="0" smtClean="0"/>
                        <a:t>A</a:t>
                      </a:r>
                    </a:p>
                    <a:p>
                      <a:r>
                        <a:rPr lang="fr-FR" sz="1600" kern="1200" baseline="0" dirty="0" smtClean="0"/>
                        <a:t>Preuve scientifique établie</a:t>
                      </a:r>
                      <a:endParaRPr lang="fr-FR" sz="1600" b="0" kern="1200" dirty="0">
                        <a:solidFill>
                          <a:schemeClr val="dk1"/>
                        </a:solidFill>
                        <a:latin typeface="+mn-lt"/>
                        <a:ea typeface="+mn-ea"/>
                        <a:cs typeface="+mn-cs"/>
                      </a:endParaRPr>
                    </a:p>
                  </a:txBody>
                  <a:tcPr/>
                </a:tc>
              </a:tr>
              <a:tr h="370840">
                <a:tc>
                  <a:txBody>
                    <a:bodyPr/>
                    <a:lstStyle/>
                    <a:p>
                      <a:r>
                        <a:rPr lang="fr-FR" sz="1600" dirty="0" smtClean="0"/>
                        <a:t>Niveau 2</a:t>
                      </a:r>
                      <a:endParaRPr lang="fr-FR" sz="1600" b="0" dirty="0"/>
                    </a:p>
                  </a:txBody>
                  <a:tcPr/>
                </a:tc>
                <a:tc>
                  <a:txBody>
                    <a:bodyPr/>
                    <a:lstStyle/>
                    <a:p>
                      <a:pPr marL="0" algn="l" defTabSz="914400" rtl="0" eaLnBrk="1" latinLnBrk="0" hangingPunct="1"/>
                      <a:r>
                        <a:rPr lang="fr-FR" sz="1600" kern="1200" dirty="0" smtClean="0"/>
                        <a:t>Essais comparatifs randomisés de faible puissance</a:t>
                      </a:r>
                    </a:p>
                    <a:p>
                      <a:pPr marL="0" algn="l" defTabSz="914400" rtl="0" eaLnBrk="1" latinLnBrk="0" hangingPunct="1"/>
                      <a:r>
                        <a:rPr lang="fr-FR" sz="1600" kern="1200" dirty="0" smtClean="0"/>
                        <a:t>Études comparatives non randomisées bien menées</a:t>
                      </a:r>
                    </a:p>
                    <a:p>
                      <a:pPr marL="0" algn="l" defTabSz="914400" rtl="0" eaLnBrk="1" latinLnBrk="0" hangingPunct="1"/>
                      <a:r>
                        <a:rPr lang="fr-FR" sz="1600" kern="1200" dirty="0" smtClean="0"/>
                        <a:t>Études de cohorte.</a:t>
                      </a:r>
                      <a:endParaRPr lang="fr-FR" sz="1600" b="0" kern="1200" dirty="0">
                        <a:solidFill>
                          <a:schemeClr val="dk1"/>
                        </a:solidFill>
                        <a:latin typeface="+mn-lt"/>
                        <a:ea typeface="+mn-ea"/>
                        <a:cs typeface="+mn-cs"/>
                      </a:endParaRPr>
                    </a:p>
                  </a:txBody>
                  <a:tcPr/>
                </a:tc>
                <a:tc>
                  <a:txBody>
                    <a:bodyPr/>
                    <a:lstStyle/>
                    <a:p>
                      <a:r>
                        <a:rPr lang="fr-FR" sz="1600" kern="1200" baseline="0" dirty="0" smtClean="0"/>
                        <a:t>B</a:t>
                      </a:r>
                    </a:p>
                    <a:p>
                      <a:r>
                        <a:rPr lang="fr-FR" sz="1600" kern="1200" baseline="0" dirty="0" smtClean="0"/>
                        <a:t>Présomption scientifique</a:t>
                      </a:r>
                      <a:endParaRPr lang="fr-FR" sz="1600" b="0" kern="1200" dirty="0">
                        <a:solidFill>
                          <a:schemeClr val="dk1"/>
                        </a:solidFill>
                        <a:latin typeface="+mn-lt"/>
                        <a:ea typeface="+mn-ea"/>
                        <a:cs typeface="+mn-cs"/>
                      </a:endParaRPr>
                    </a:p>
                  </a:txBody>
                  <a:tcPr/>
                </a:tc>
              </a:tr>
              <a:tr h="370840">
                <a:tc>
                  <a:txBody>
                    <a:bodyPr/>
                    <a:lstStyle/>
                    <a:p>
                      <a:r>
                        <a:rPr lang="fr-FR" sz="1600" dirty="0" smtClean="0"/>
                        <a:t>Niveau 3</a:t>
                      </a:r>
                      <a:endParaRPr lang="fr-FR" sz="1600" b="0" dirty="0"/>
                    </a:p>
                  </a:txBody>
                  <a:tcPr/>
                </a:tc>
                <a:tc>
                  <a:txBody>
                    <a:bodyPr/>
                    <a:lstStyle/>
                    <a:p>
                      <a:pPr marL="0" algn="l" defTabSz="914400" rtl="0" eaLnBrk="1" latinLnBrk="0" hangingPunct="1"/>
                      <a:r>
                        <a:rPr lang="fr-FR" sz="1600" kern="1200" dirty="0" smtClean="0"/>
                        <a:t>Études cas-témoins.</a:t>
                      </a:r>
                      <a:endParaRPr lang="fr-FR" sz="1600" b="0" kern="1200" dirty="0">
                        <a:solidFill>
                          <a:schemeClr val="dk1"/>
                        </a:solidFill>
                        <a:latin typeface="+mn-lt"/>
                        <a:ea typeface="+mn-ea"/>
                        <a:cs typeface="+mn-cs"/>
                      </a:endParaRPr>
                    </a:p>
                  </a:txBody>
                  <a:tcPr/>
                </a:tc>
                <a:tc rowSpan="2">
                  <a:txBody>
                    <a:bodyPr/>
                    <a:lstStyle/>
                    <a:p>
                      <a:r>
                        <a:rPr lang="fr-FR" sz="1600" kern="1200" baseline="0" dirty="0" smtClean="0"/>
                        <a:t>C</a:t>
                      </a:r>
                    </a:p>
                    <a:p>
                      <a:r>
                        <a:rPr lang="fr-FR" sz="1600" kern="1200" baseline="0" dirty="0" smtClean="0"/>
                        <a:t>Faible niveau de preuve</a:t>
                      </a:r>
                      <a:endParaRPr lang="fr-FR" sz="1600" b="0" kern="1200" dirty="0">
                        <a:solidFill>
                          <a:schemeClr val="dk1"/>
                        </a:solidFill>
                        <a:latin typeface="+mn-lt"/>
                        <a:ea typeface="+mn-ea"/>
                        <a:cs typeface="+mn-cs"/>
                      </a:endParaRPr>
                    </a:p>
                  </a:txBody>
                  <a:tcPr/>
                </a:tc>
              </a:tr>
              <a:tr h="370840">
                <a:tc>
                  <a:txBody>
                    <a:bodyPr/>
                    <a:lstStyle/>
                    <a:p>
                      <a:r>
                        <a:rPr lang="fr-FR" sz="1600" kern="1200" dirty="0" smtClean="0"/>
                        <a:t>Niveau 4</a:t>
                      </a:r>
                      <a:endParaRPr lang="fr-FR" sz="1600" b="0" kern="1200" dirty="0">
                        <a:solidFill>
                          <a:schemeClr val="dk1"/>
                        </a:solidFill>
                        <a:latin typeface="+mn-lt"/>
                        <a:ea typeface="+mn-ea"/>
                        <a:cs typeface="+mn-cs"/>
                      </a:endParaRPr>
                    </a:p>
                  </a:txBody>
                  <a:tcPr/>
                </a:tc>
                <a:tc>
                  <a:txBody>
                    <a:bodyPr/>
                    <a:lstStyle/>
                    <a:p>
                      <a:pPr marL="0" algn="l" defTabSz="914400" rtl="0" eaLnBrk="1" latinLnBrk="0" hangingPunct="1"/>
                      <a:r>
                        <a:rPr lang="fr-FR" sz="1600" kern="1200" dirty="0" smtClean="0"/>
                        <a:t>Études comparatives comportant des biais importants</a:t>
                      </a:r>
                    </a:p>
                    <a:p>
                      <a:pPr marL="0" algn="l" defTabSz="914400" rtl="0" eaLnBrk="1" latinLnBrk="0" hangingPunct="1"/>
                      <a:r>
                        <a:rPr lang="fr-FR" sz="1600" kern="1200" dirty="0" smtClean="0"/>
                        <a:t>Études rétrospectives</a:t>
                      </a:r>
                    </a:p>
                    <a:p>
                      <a:pPr marL="0" algn="l" defTabSz="914400" rtl="0" eaLnBrk="1" latinLnBrk="0" hangingPunct="1"/>
                      <a:r>
                        <a:rPr lang="fr-FR" sz="1600" kern="1200" dirty="0" smtClean="0"/>
                        <a:t>Séries de cas</a:t>
                      </a:r>
                    </a:p>
                    <a:p>
                      <a:pPr marL="0" algn="l" defTabSz="914400" rtl="0" eaLnBrk="1" latinLnBrk="0" hangingPunct="1"/>
                      <a:r>
                        <a:rPr lang="fr-FR" sz="1600" kern="1200" dirty="0" smtClean="0"/>
                        <a:t>Études épidémiologiques descriptives (transversale, longitudinale).</a:t>
                      </a:r>
                      <a:endParaRPr lang="fr-FR" sz="1600" b="0" kern="1200" dirty="0">
                        <a:solidFill>
                          <a:schemeClr val="dk1"/>
                        </a:solidFill>
                        <a:latin typeface="+mn-lt"/>
                        <a:ea typeface="+mn-ea"/>
                        <a:cs typeface="+mn-cs"/>
                      </a:endParaRPr>
                    </a:p>
                  </a:txBody>
                  <a:tcPr/>
                </a:tc>
                <a:tc vMerge="1">
                  <a:txBody>
                    <a:bodyPr/>
                    <a:lstStyle/>
                    <a:p>
                      <a:pPr marL="0" algn="l" defTabSz="914400" rtl="0" eaLnBrk="1" latinLnBrk="0" hangingPunct="1"/>
                      <a:endParaRPr lang="fr-FR" sz="1600" b="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t>Accord d’experts</a:t>
                      </a:r>
                    </a:p>
                    <a:p>
                      <a:endParaRPr lang="fr-FR" sz="1600" b="0" kern="1200" dirty="0">
                        <a:solidFill>
                          <a:schemeClr val="dk1"/>
                        </a:solidFill>
                        <a:latin typeface="+mn-lt"/>
                        <a:ea typeface="+mn-ea"/>
                        <a:cs typeface="+mn-cs"/>
                      </a:endParaRPr>
                    </a:p>
                  </a:txBody>
                  <a:tcPr/>
                </a:tc>
                <a:tc>
                  <a:txBody>
                    <a:bodyPr/>
                    <a:lstStyle/>
                    <a:p>
                      <a:r>
                        <a:rPr lang="fr-FR" sz="1600" kern="1200" dirty="0" smtClean="0"/>
                        <a:t>En l’absence d’études, les recommandations sont fondées sur un accord entre experts du groupe de travail, après consultation du groupe de lecture. L’absence de gradation ne signifie pas que les recommandations ne sont pas pertinentes et utiles.</a:t>
                      </a:r>
                    </a:p>
                    <a:p>
                      <a:r>
                        <a:rPr lang="fr-FR" sz="1600" kern="1200" dirty="0" smtClean="0"/>
                        <a:t>Elle doit, en revanche, inciter à engager des études complémentaires.</a:t>
                      </a:r>
                      <a:endParaRPr lang="fr-FR" sz="1600" b="0" kern="1200" dirty="0">
                        <a:solidFill>
                          <a:schemeClr val="dk1"/>
                        </a:solidFill>
                        <a:latin typeface="+mn-lt"/>
                        <a:ea typeface="+mn-ea"/>
                        <a:cs typeface="+mn-cs"/>
                      </a:endParaRPr>
                    </a:p>
                  </a:txBody>
                  <a:tcPr/>
                </a:tc>
                <a:tc>
                  <a:txBody>
                    <a:bodyPr/>
                    <a:lstStyle/>
                    <a:p>
                      <a:r>
                        <a:rPr lang="fr-FR" sz="1600" kern="1200" dirty="0" smtClean="0"/>
                        <a:t>AE</a:t>
                      </a:r>
                    </a:p>
                    <a:p>
                      <a:r>
                        <a:rPr lang="fr-FR" sz="1600" kern="1200" dirty="0" smtClean="0"/>
                        <a:t>Accord d’experts</a:t>
                      </a:r>
                      <a:endParaRPr lang="fr-FR" sz="1600" b="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4098901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2375</TotalTime>
  <Words>1714</Words>
  <Application>Microsoft Office PowerPoint</Application>
  <PresentationFormat>Personnalisé</PresentationFormat>
  <Paragraphs>214</Paragraphs>
  <Slides>18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Symbol</vt:lpstr>
      <vt:lpstr>Times New Roman</vt:lpstr>
      <vt:lpstr>Wingdings</vt:lpstr>
      <vt:lpstr>Thème Office</vt:lpstr>
      <vt:lpstr>Recommandation de bonne pratique  Prévention, diagnostic et traitement  des infections sur matériel endo-urétéral de l’adulte   Méthode et Principales recommandations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Chantal Chiem</dc:creator>
  <cp:lastModifiedBy>Diana Kassab</cp:lastModifiedBy>
  <cp:revision>218</cp:revision>
  <cp:lastPrinted>2015-01-05T15:52:38Z</cp:lastPrinted>
  <dcterms:created xsi:type="dcterms:W3CDTF">2014-11-15T09:52:49Z</dcterms:created>
  <dcterms:modified xsi:type="dcterms:W3CDTF">2020-12-21T10:14:29Z</dcterms:modified>
</cp:coreProperties>
</file>